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3"/>
  </p:notesMasterIdLst>
  <p:sldIdLst>
    <p:sldId id="256" r:id="rId2"/>
    <p:sldId id="259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6" r:id="rId11"/>
    <p:sldId id="307" r:id="rId12"/>
    <p:sldId id="308" r:id="rId13"/>
    <p:sldId id="309" r:id="rId14"/>
    <p:sldId id="310" r:id="rId15"/>
    <p:sldId id="311" r:id="rId16"/>
    <p:sldId id="329" r:id="rId17"/>
    <p:sldId id="330" r:id="rId18"/>
    <p:sldId id="331" r:id="rId19"/>
    <p:sldId id="312" r:id="rId20"/>
    <p:sldId id="313" r:id="rId21"/>
    <p:sldId id="283" r:id="rId22"/>
    <p:sldId id="297" r:id="rId23"/>
    <p:sldId id="314" r:id="rId24"/>
    <p:sldId id="315" r:id="rId25"/>
    <p:sldId id="316" r:id="rId26"/>
    <p:sldId id="332" r:id="rId27"/>
    <p:sldId id="322" r:id="rId28"/>
    <p:sldId id="324" r:id="rId29"/>
    <p:sldId id="325" r:id="rId30"/>
    <p:sldId id="327" r:id="rId31"/>
    <p:sldId id="328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147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4AAC6D-2322-45B9-8ECA-34DF280B0776}" type="datetimeFigureOut">
              <a:rPr lang="en-US" smtClean="0"/>
              <a:t>11/8/2023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800421-D3CF-4966-BB36-F8A585C6E943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80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02CE2E-481C-4C92-98A2-FDEA6D2AEB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9"/>
          <a:stretch/>
        </p:blipFill>
        <p:spPr>
          <a:xfrm>
            <a:off x="0" y="-5580"/>
            <a:ext cx="9152709" cy="5864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55549"/>
            <a:ext cx="7772400" cy="2387600"/>
          </a:xfrm>
          <a:prstGeom prst="rect">
            <a:avLst/>
          </a:prstGeom>
        </p:spPr>
        <p:txBody>
          <a:bodyPr anchor="ctr"/>
          <a:lstStyle>
            <a:lvl1pPr algn="ctr">
              <a:defRPr lang="en-US" sz="50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35224"/>
            <a:ext cx="6858000" cy="16557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lang="en-US" sz="2500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4D245B-FAFE-4450-A167-70635AA423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50" y="4945512"/>
            <a:ext cx="2447108" cy="10977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6EF3E2-FB74-42C8-B40F-F1CEAE1E03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149" y="6227635"/>
            <a:ext cx="2447109" cy="427650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A78AE2C-E4C3-4CD5-9843-90D9DF925D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16131" y="4228360"/>
            <a:ext cx="2539736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Name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17CEE078-C776-4F04-9FF3-CE8BEBDA2F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6130" y="4522413"/>
            <a:ext cx="2539735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Student ID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2AF91FA6-C6FC-4853-82A4-A55A0375D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6131" y="4819673"/>
            <a:ext cx="2539734" cy="2450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>
                <a:solidFill>
                  <a:schemeClr val="bg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Date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229C6B-3ABB-4BAF-9D22-7073AEA42F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16131" y="6270293"/>
            <a:ext cx="2373284" cy="319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Course name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28EFF937-E79E-4A79-9ADE-9B7DCFAE4BD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55867" y="6264475"/>
            <a:ext cx="3654829" cy="31969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it-IT" dirty="0"/>
              <a:t>Academic year</a:t>
            </a:r>
          </a:p>
        </p:txBody>
      </p:sp>
    </p:spTree>
    <p:extLst>
      <p:ext uri="{BB962C8B-B14F-4D97-AF65-F5344CB8AC3E}">
        <p14:creationId xmlns:p14="http://schemas.microsoft.com/office/powerpoint/2010/main" val="32699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Content Placeholder 8">
            <a:extLst>
              <a:ext uri="{FF2B5EF4-FFF2-40B4-BE49-F238E27FC236}">
                <a16:creationId xmlns:a16="http://schemas.microsoft.com/office/drawing/2014/main" id="{CAF9E419-8BC3-4AB2-8C57-293557840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7" y="6229350"/>
            <a:ext cx="9149377" cy="6286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A6330B1-2BE0-44BF-8E87-5A0AC2BA98E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6139544"/>
            <a:ext cx="878099" cy="55144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7BCA463-7A34-41E0-BCB2-06FC8C6B2053}"/>
              </a:ext>
            </a:extLst>
          </p:cNvPr>
          <p:cNvSpPr/>
          <p:nvPr userDrawn="1"/>
        </p:nvSpPr>
        <p:spPr>
          <a:xfrm>
            <a:off x="-5378" y="-4761"/>
            <a:ext cx="9149377" cy="1119186"/>
          </a:xfrm>
          <a:prstGeom prst="rect">
            <a:avLst/>
          </a:prstGeom>
          <a:solidFill>
            <a:srgbClr val="9B00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Placeholder 1">
            <a:extLst>
              <a:ext uri="{FF2B5EF4-FFF2-40B4-BE49-F238E27FC236}">
                <a16:creationId xmlns:a16="http://schemas.microsoft.com/office/drawing/2014/main" id="{1F97D2B9-C8EE-4684-B6EA-86BCB9158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061507" cy="11144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7904EB1-4FFD-4786-B5C1-A465B8C59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960" y="1406413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1A5360D3-4C2C-493B-AE0F-63C221A8B7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88687" y="6139544"/>
            <a:ext cx="29762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38B0E69-89DD-4425-A283-E3CF2A829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27026" y="636519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D021CEB-2F22-4EA1-9BAF-E3833982B82A}" type="slidenum">
              <a:rPr lang="en-US" smtClean="0"/>
              <a:pPr/>
              <a:t>‹N›</a:t>
            </a:fld>
            <a:r>
              <a:rPr lang="en-US" dirty="0"/>
              <a:t> of XX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49C565-F1D2-4FD2-A1DB-DB276E30FD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127680"/>
            <a:ext cx="1918006" cy="8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3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35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kern="1200" smtClean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36444-CA66-499B-9CB4-B6617657C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25643"/>
            <a:ext cx="7772400" cy="2208053"/>
          </a:xfrm>
        </p:spPr>
        <p:txBody>
          <a:bodyPr/>
          <a:lstStyle/>
          <a:p>
            <a:r>
              <a:rPr lang="en-US" dirty="0"/>
              <a:t>Tutorato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CBC054-F036-45CE-85F6-40866B74F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612750"/>
            <a:ext cx="6858000" cy="1115304"/>
          </a:xfrm>
        </p:spPr>
        <p:txBody>
          <a:bodyPr/>
          <a:lstStyle/>
          <a:p>
            <a:r>
              <a:rPr lang="en-US" dirty="0"/>
              <a:t>08/11/2023</a:t>
            </a:r>
          </a:p>
          <a:p>
            <a:r>
              <a:rPr lang="en-US" dirty="0"/>
              <a:t>Programmazione ad Oggetti – 2023-2024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7BA7A-785A-42E4-A1CB-C23C2FD410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6130" y="4176625"/>
            <a:ext cx="2539736" cy="319691"/>
          </a:xfrm>
        </p:spPr>
        <p:txBody>
          <a:bodyPr/>
          <a:lstStyle/>
          <a:p>
            <a:r>
              <a:rPr lang="en-US" dirty="0"/>
              <a:t>Gabriel Rovesti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B1EE7F-A03E-4BD1-826F-FF83DF5A31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2103389 – LM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79951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10</a:t>
            </a:fld>
            <a:r>
              <a:rPr lang="en-US" dirty="0"/>
              <a:t> di 31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470156" y="1647866"/>
            <a:ext cx="83935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Assegnazione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 = b1 </a:t>
            </a:r>
            <a:r>
              <a:rPr lang="it-IT" dirty="0"/>
              <a:t>– stessa area di memoria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 </a:t>
            </a:r>
            <a:r>
              <a:rPr lang="it-IT" dirty="0"/>
              <a:t>– stesso puntatore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Se rimuovessi l’altra telefonata (in questo momento nulla </a:t>
            </a:r>
            <a:r>
              <a:rPr lang="it-IT" u="sng" dirty="0"/>
              <a:t>perché copio il valore e non i campi dentro</a:t>
            </a:r>
            <a:r>
              <a:rPr lang="it-IT" dirty="0"/>
              <a:t>), potremmo avere situazioni </a:t>
            </a:r>
            <a:r>
              <a:rPr lang="it-IT" i="1" dirty="0"/>
              <a:t>di memoria indefinita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Di fatto, copio i campi puntatore, ma non gli oggetti a cui puntano (perché non creo nuove istanze dell’oggetto)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Aliasing</a:t>
            </a:r>
            <a:r>
              <a:rPr lang="it-IT" dirty="0"/>
              <a:t>: riferimenti di variabili che puntano alla stessa zona di memoria = quanto modificato un dato, l’altro involontariamente viene modificato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3662302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11</a:t>
            </a:fld>
            <a:r>
              <a:rPr lang="en-US" dirty="0"/>
              <a:t> di 31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9308679-6CA3-35D3-9203-BB0E1D85EBDA}"/>
              </a:ext>
            </a:extLst>
          </p:cNvPr>
          <p:cNvSpPr txBox="1"/>
          <p:nvPr/>
        </p:nvSpPr>
        <p:spPr>
          <a:xfrm>
            <a:off x="554255" y="1785889"/>
            <a:ext cx="817351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Shallow (superficiale)</a:t>
            </a:r>
          </a:p>
          <a:p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nuovo oggetto, ma non crea copie degli oggetti contenuti nell'oggetto originale. Al contrario, copia i riferimenti a tali oggetti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it-IT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Deep (Profonda)</a:t>
            </a:r>
          </a:p>
          <a:p>
            <a:endParaRPr lang="it-IT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Crea un oggetto completamente nuovo con copie di tutti gli oggetti contenuti nell'oggetto originale. 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Questo include la copia non solo della struttura di primo livello, ma anche di tutti gli oggetti annidati.</a:t>
            </a:r>
          </a:p>
          <a:p>
            <a:pPr lvl="1"/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dirty="0"/>
              <a:t>Le copie profonde assicurano che il nuovo oggetto sia completamente indipendente dall'oggetto originale.</a:t>
            </a:r>
          </a:p>
        </p:txBody>
      </p:sp>
    </p:spTree>
    <p:extLst>
      <p:ext uri="{BB962C8B-B14F-4D97-AF65-F5344CB8AC3E}">
        <p14:creationId xmlns:p14="http://schemas.microsoft.com/office/powerpoint/2010/main" val="1189803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12</a:t>
            </a:fld>
            <a:r>
              <a:rPr lang="en-US" dirty="0"/>
              <a:t> di 31</a:t>
            </a:r>
          </a:p>
        </p:txBody>
      </p:sp>
      <p:pic>
        <p:nvPicPr>
          <p:cNvPr id="3074" name="Picture 2" descr="How Shallow copy and Deep copy works in javascript?">
            <a:extLst>
              <a:ext uri="{FF2B5EF4-FFF2-40B4-BE49-F238E27FC236}">
                <a16:creationId xmlns:a16="http://schemas.microsoft.com/office/drawing/2014/main" id="{D0628230-D9ED-ED84-486D-A047319BB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413" y="1671638"/>
            <a:ext cx="71151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401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Shallow copy vs deep copy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13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276093"/>
            <a:ext cx="86350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Conseguenze: definiremo delle operazioni nelle classe </a:t>
            </a:r>
            <a:r>
              <a:rPr lang="it-IT" u="sng" dirty="0"/>
              <a:t>profonde</a:t>
            </a:r>
            <a:r>
              <a:rPr lang="it-IT" dirty="0"/>
              <a:t> (per copiare tutti i campi e i sottocampi, essendo così sicuri di prendere tutto)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contesto: nella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, definiamo dei metodi per copiare e distruggere tutte le bollette e tutte le telefonate al loro interno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DEE4353-2A79-6C4B-5394-5378CAE57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85" y="3295506"/>
            <a:ext cx="3045638" cy="1854992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07CD7C48-6E14-007D-BE26-30D010E63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57" y="2972873"/>
            <a:ext cx="5065569" cy="312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691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Assegnazione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14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1230869"/>
            <a:ext cx="86350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Conseguenze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assegniamo la memoria, </a:t>
            </a:r>
            <a:r>
              <a:rPr lang="it-IT" u="sng" dirty="0"/>
              <a:t>non deallochiamo i dati precedenti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Rischio di </a:t>
            </a:r>
            <a:r>
              <a:rPr lang="it-IT" u="sng" dirty="0"/>
              <a:t>aliasing</a:t>
            </a:r>
            <a:r>
              <a:rPr lang="it-IT" dirty="0"/>
              <a:t> (cioè, di puntare alla stessa area di memoria) quando assegniamo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Controllo di non puntare alla memoria precedente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Pulisco lo heap (cioè, lo spazio puntato precedente) (2)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Assegno tutti i campi (creo oggetto per salvare tutti i valori) (3)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Ritorno il puntatore al contesto (4)</a:t>
            </a:r>
          </a:p>
          <a:p>
            <a:endParaRPr lang="it-IT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7E96166C-8134-E417-C32D-D4F949C17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356" y="4161975"/>
            <a:ext cx="5781932" cy="20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133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15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Operazione profonda che copia tutti i campi e i sottocampi puntati (non crea nuovi oggetti, salva riferimenti e tutti i loro valori)</a:t>
            </a:r>
          </a:p>
          <a:p>
            <a:endParaRPr lang="it-IT" dirty="0"/>
          </a:p>
          <a:p>
            <a:r>
              <a:rPr lang="it-IT" dirty="0"/>
              <a:t>Risoluzione (struttura </a:t>
            </a:r>
            <a:r>
              <a:rPr lang="it-IT" u="sng" dirty="0"/>
              <a:t>fissa</a:t>
            </a:r>
            <a:r>
              <a:rPr lang="it-IT" dirty="0"/>
              <a:t>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Punto al primo elemento del container (1)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Definisco un operazione di copia di tutti i campi (2)</a:t>
            </a:r>
          </a:p>
          <a:p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98547A95-F54D-44FA-9B34-F1EDEBADF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98" y="3528743"/>
            <a:ext cx="7196803" cy="8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643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Copia profonda: conseguenze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16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mantenere uno stato consistente dopo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b2.Togli_Telefonata(t1)</a:t>
            </a:r>
          </a:p>
          <a:p>
            <a:endParaRPr lang="it-IT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it-IT" dirty="0"/>
              <a:t>Possiamo incapsulare in una classe il puntatore nodo, costruttore di copia e distruttore in una classe che «conta quanti riferimenti facciamo ad un dato».</a:t>
            </a:r>
          </a:p>
          <a:p>
            <a:endParaRPr lang="it-IT" dirty="0"/>
          </a:p>
          <a:p>
            <a:r>
              <a:rPr lang="it-IT" dirty="0"/>
              <a:t>Questo dà luogo ai cosiddetti </a:t>
            </a:r>
            <a:r>
              <a:rPr lang="it-IT" i="1" dirty="0"/>
              <a:t>smart pointer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Esempio utilizzo: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std::shared_ptr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Conteggio dei riferimenti al dato a cui punta.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Quando il conteggio dei riferimenti raggiunge zero (cioè nessun oggetto sta più puntando al dato), la memoria associata viene automaticamente liberata. </a:t>
            </a:r>
          </a:p>
          <a:p>
            <a:endParaRPr lang="it-IT" dirty="0"/>
          </a:p>
          <a:p>
            <a:r>
              <a:rPr lang="it-IT" dirty="0"/>
              <a:t>(Lo accenniamo e basta per far vedere «come fare le cose meglio»</a:t>
            </a:r>
          </a:p>
        </p:txBody>
      </p:sp>
    </p:spTree>
    <p:extLst>
      <p:ext uri="{BB962C8B-B14F-4D97-AF65-F5344CB8AC3E}">
        <p14:creationId xmlns:p14="http://schemas.microsoft.com/office/powerpoint/2010/main" val="129307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17</a:t>
            </a:fld>
            <a:r>
              <a:rPr lang="en-US" dirty="0"/>
              <a:t> di 31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7D0C9E8-AD06-0552-3336-43AF753C3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41" y="1392479"/>
            <a:ext cx="3619814" cy="4427604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5EF6CEDF-3925-FEFB-B223-DD529BAF8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29" y="1476306"/>
            <a:ext cx="4732430" cy="425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721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Esercizio 1: Cosa Stampa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18</a:t>
            </a:fld>
            <a:r>
              <a:rPr lang="en-US" dirty="0"/>
              <a:t> di 31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F95376-74BB-B61A-7626-0D1724FF3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012" y="2133675"/>
            <a:ext cx="6097315" cy="229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93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Valore vs riferimento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19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349385" y="1474501"/>
            <a:ext cx="863504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Valore: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creato un duplicato (copia) del valore originale (uso memoria)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funzione lavora con una copia dei dati, e qualsiasi modifica effettuata all'interno della funzione non influisce sulla variabile o sull'oggetto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Si condivisione </a:t>
            </a:r>
            <a:r>
              <a:rPr lang="it-IT" dirty="0"/>
              <a:t>di memoria, modifiche solo alla variabile nella funzione, memoria non deallocata</a:t>
            </a:r>
          </a:p>
          <a:p>
            <a:endParaRPr lang="it-IT" dirty="0"/>
          </a:p>
          <a:p>
            <a:r>
              <a:rPr lang="it-IT" b="1" dirty="0"/>
              <a:t>Riferimento: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Viene passato un riferimento o un puntatore all'oggetto originale (non uso memoria).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Questo significa che la funzione lavora direttamente con l'oggetto originale, e le modifiche all'interno della funzione si riflettono nell'oggetto originale.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Aka = </a:t>
            </a:r>
            <a:r>
              <a:rPr lang="it-IT" u="sng" dirty="0"/>
              <a:t>No condivisione </a:t>
            </a:r>
            <a:r>
              <a:rPr lang="it-IT" dirty="0"/>
              <a:t>di memoria, modifiche a tutti gli oggetti puntati, memoria non condivisa (meno dispendioso)</a:t>
            </a:r>
          </a:p>
        </p:txBody>
      </p:sp>
    </p:spTree>
    <p:extLst>
      <p:ext uri="{BB962C8B-B14F-4D97-AF65-F5344CB8AC3E}">
        <p14:creationId xmlns:p14="http://schemas.microsoft.com/office/powerpoint/2010/main" val="16635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</a:t>
            </a:fld>
            <a:r>
              <a:rPr lang="en-US" dirty="0"/>
              <a:t> di 31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BAE612B-C259-F860-0B86-26CB2DC7602E}"/>
              </a:ext>
            </a:extLst>
          </p:cNvPr>
          <p:cNvSpPr txBox="1"/>
          <p:nvPr/>
        </p:nvSpPr>
        <p:spPr>
          <a:xfrm>
            <a:off x="993358" y="4665991"/>
            <a:ext cx="7157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Nel nostro caso immaginiamo di creare una classe che rappresenta un insieme di telefonate in una lista (che chiameremo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bolletta</a:t>
            </a:r>
            <a:r>
              <a:rPr lang="it-IT" dirty="0"/>
              <a:t>)</a:t>
            </a: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3A49EDB-FFCD-3FC7-F0D3-1A283C4D4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544" y="1601875"/>
            <a:ext cx="6530906" cy="253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275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Durata delle variabili - lifetime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20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2AB47FC-463E-8AD5-F618-A123DA567765}"/>
              </a:ext>
            </a:extLst>
          </p:cNvPr>
          <p:cNvSpPr txBox="1"/>
          <p:nvPr/>
        </p:nvSpPr>
        <p:spPr>
          <a:xfrm>
            <a:off x="254479" y="2164614"/>
            <a:ext cx="8635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Variabili di classe automatica: </a:t>
            </a:r>
            <a:r>
              <a:rPr lang="it-IT" dirty="0"/>
              <a:t>definite dentro una funzione, deallocate al termine del blocco del programma </a:t>
            </a:r>
          </a:p>
          <a:p>
            <a:endParaRPr lang="it-IT" b="1" dirty="0"/>
          </a:p>
          <a:p>
            <a:r>
              <a:rPr lang="it-IT" b="1" dirty="0"/>
              <a:t>Variabili di classe statica: </a:t>
            </a:r>
            <a:r>
              <a:rPr lang="it-IT" dirty="0"/>
              <a:t>allocate all’inizio dell’esecuzione del programma, deallocate al termine</a:t>
            </a:r>
          </a:p>
          <a:p>
            <a:endParaRPr lang="it-IT" b="1" dirty="0"/>
          </a:p>
          <a:p>
            <a:r>
              <a:rPr lang="it-IT" b="1" dirty="0"/>
              <a:t>Variabili dinamiche: </a:t>
            </a:r>
            <a:r>
              <a:rPr lang="it-IT" dirty="0"/>
              <a:t>sempre allocate nello heap, deallocata esplicitamente con l’operatore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it-IT" dirty="0"/>
              <a:t> (</a:t>
            </a:r>
            <a:r>
              <a:rPr lang="it-IT" u="sng" dirty="0"/>
              <a:t>garbage collection</a:t>
            </a:r>
            <a:r>
              <a:rPr lang="it-I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47862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21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993360" y="1534885"/>
            <a:ext cx="71572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Costruiamo i campi allocando uno spazio in memoria per ogni variabile per i tipi non classe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Per ogni campo di tipo classe, chiamiamo costruttore default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costruttore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23A7DF75-AE9D-ACF9-FA18-F2856AD1E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878" y="4263669"/>
            <a:ext cx="5810244" cy="825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990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22</a:t>
            </a:fld>
            <a:r>
              <a:rPr lang="en-US" dirty="0"/>
              <a:t> di 35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Evitano gli sprechi di memoria e rilasciano la memoria occupata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Come per i costruttori, di default è disponibile il distruttore standard (esempio qui sotto)</a:t>
            </a:r>
          </a:p>
          <a:p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F1A6ED0-86E5-DAED-6B91-8D563CB38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095" y="2788285"/>
            <a:ext cx="1749132" cy="911224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949235FA-4067-61FC-29AA-97E6509653B2}"/>
              </a:ext>
            </a:extLst>
          </p:cNvPr>
          <p:cNvSpPr txBox="1"/>
          <p:nvPr/>
        </p:nvSpPr>
        <p:spPr>
          <a:xfrm>
            <a:off x="1172963" y="3940176"/>
            <a:ext cx="66623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Vogliamo eseguire una distruzione profonda (aka, tutta la memoria allocata dall’oggetto, compresi puntatori e riferimenti, quindi anche tutte le variabili dentro)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9673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23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82FCE22-207E-4077-C468-65DB9728DF24}"/>
              </a:ext>
            </a:extLst>
          </p:cNvPr>
          <p:cNvSpPr txBox="1"/>
          <p:nvPr/>
        </p:nvSpPr>
        <p:spPr>
          <a:xfrm>
            <a:off x="1020563" y="1440497"/>
            <a:ext cx="66623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statici</a:t>
            </a:r>
            <a:r>
              <a:rPr lang="it-IT" dirty="0"/>
              <a:t>: al termine del main (per ultimi)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 classe automatica</a:t>
            </a:r>
            <a:r>
              <a:rPr lang="it-IT" dirty="0"/>
              <a:t>: alla fine del blocco di definizione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Oggetti dinamici</a:t>
            </a:r>
            <a:r>
              <a:rPr lang="it-IT" dirty="0"/>
              <a:t>: chiamando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r>
              <a:rPr lang="it-IT" u="sng" dirty="0"/>
              <a:t>Seguono l’ordine inverso rispetto alla costruzione dei dati</a:t>
            </a:r>
            <a:r>
              <a:rPr lang="it-IT" dirty="0"/>
              <a:t>.</a:t>
            </a:r>
          </a:p>
          <a:p>
            <a:endParaRPr lang="it-IT" u="sng" dirty="0"/>
          </a:p>
          <a:p>
            <a:r>
              <a:rPr lang="it-IT" dirty="0"/>
              <a:t>Ordine:</a:t>
            </a:r>
          </a:p>
          <a:p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variabili locali all’uscita di una funzione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oggetto anonimo ritornato per valore (aka, valore passato a una funzione o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it-IT" dirty="0"/>
              <a:t>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parametri passati per valore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143763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Distruttori: regole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24</a:t>
            </a:fld>
            <a:r>
              <a:rPr lang="en-US" dirty="0"/>
              <a:t> di 31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F745519-2122-E047-1366-E9EABC334152}"/>
              </a:ext>
            </a:extLst>
          </p:cNvPr>
          <p:cNvSpPr txBox="1"/>
          <p:nvPr/>
        </p:nvSpPr>
        <p:spPr>
          <a:xfrm>
            <a:off x="646982" y="1534885"/>
            <a:ext cx="750365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Usiamo lo stesso ordine di dichiarazione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Eseguiamo il corpo del distruttore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Richiamo i distruttori nell’ordine dei campi dati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endParaRPr lang="it-IT" dirty="0"/>
          </a:p>
          <a:p>
            <a:r>
              <a:rPr lang="it-IT" i="1" dirty="0"/>
              <a:t>Regola del tre (rule of three): </a:t>
            </a:r>
            <a:r>
              <a:rPr lang="it-IT" dirty="0"/>
              <a:t>distruttore, costruttore di copia, assegnazione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13FBCC22-A1EC-7CCD-D44B-19D76081E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136" y="3303640"/>
            <a:ext cx="5349704" cy="20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159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Cosa Stampa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25</a:t>
            </a:fld>
            <a:r>
              <a:rPr lang="en-US" dirty="0"/>
              <a:t> di 31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AA96C7A-EFA2-E669-049D-A77A68085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06" y="1382852"/>
            <a:ext cx="4336107" cy="4512577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CA4F46E-B4DB-5B7B-1D62-000B645B6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4999" y="2432031"/>
            <a:ext cx="2712634" cy="2475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874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Esercizio 2: Soluzione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26</a:t>
            </a:fld>
            <a:r>
              <a:rPr lang="en-US" dirty="0"/>
              <a:t> di 31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357508B-A8C1-E7AB-F05D-D5102F15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592" y="2091128"/>
            <a:ext cx="4645915" cy="291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Gestione parte privata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27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Talvolta, potrebbe essere desiderabile nascondere la parte privata di una classe in modo che l'utente finale non abbia accesso diretto ad essa.</a:t>
            </a:r>
          </a:p>
          <a:p>
            <a:endParaRPr lang="it-IT" dirty="0"/>
          </a:p>
          <a:p>
            <a:r>
              <a:rPr lang="it-IT" dirty="0"/>
              <a:t>Puoi definire una classe di gestione (handle) che conterrà la parte pubblica della classe.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CCE39CB4-B766-0CF7-EF89-CBD8A1353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151" y="3123127"/>
            <a:ext cx="5028475" cy="2232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2779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Dichiarazione incompleta della classe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28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790640" y="1380112"/>
            <a:ext cx="75627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Serve a fornire un'informazione di base sul nome della classe e a consentire l'utilizzo di puntatori o riferimenti a oggetti di quella classe prima che la sua definizione completa sia disponibile.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00663C-020D-15A4-F5C0-DA9ED781A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448" y="2569129"/>
            <a:ext cx="6911104" cy="326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8295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Friend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29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AE5C1FD-6FDC-2143-543C-C4CFC7B4710A}"/>
              </a:ext>
            </a:extLst>
          </p:cNvPr>
          <p:cNvSpPr txBox="1"/>
          <p:nvPr/>
        </p:nvSpPr>
        <p:spPr>
          <a:xfrm>
            <a:off x="522514" y="1196324"/>
            <a:ext cx="81922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Piuttosto che definire una classe incompleta o un puntatore specifico, possiamo usare la keyword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it-IT" dirty="0"/>
              <a:t> per dichiarare l’accesso alla parte privata o protetta della classe.</a:t>
            </a:r>
          </a:p>
          <a:p>
            <a:endParaRPr lang="it-IT" dirty="0"/>
          </a:p>
          <a:p>
            <a:r>
              <a:rPr lang="it-IT" dirty="0"/>
              <a:t>Questo ci serve per accedere a tutti gli elementi della collezione nel nostro caso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0ABC0270-1FB4-7BDF-E76E-4372179DF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752" y="2478552"/>
            <a:ext cx="6260496" cy="360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69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</a:t>
            </a:fld>
            <a:r>
              <a:rPr lang="en-US" dirty="0"/>
              <a:t> di 31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16900B0B-2828-8B9A-300F-CF01BBEA7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059" y="1483151"/>
            <a:ext cx="6683881" cy="389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2611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Esempio uso classi iteratore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30</a:t>
            </a:fld>
            <a:r>
              <a:rPr lang="en-US" dirty="0"/>
              <a:t> di 31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56EE7C9A-393D-5728-077C-D2284F487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462" y="1727367"/>
            <a:ext cx="4438101" cy="3731452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80E63C73-DA47-4615-292F-4E0958C9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083" y="3124598"/>
            <a:ext cx="4000847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30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it-IT" sz="3600" dirty="0"/>
              <a:t>Esercizio 3: Modellazione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31</a:t>
            </a:fld>
            <a:r>
              <a:rPr lang="en-US" dirty="0"/>
              <a:t> di 31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86C7C9FE-8220-7C5A-BB58-AC52F684F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48" y="3429000"/>
            <a:ext cx="8057707" cy="2339002"/>
          </a:xfrm>
          <a:prstGeom prst="rect">
            <a:avLst/>
          </a:prstGeom>
        </p:spPr>
      </p:pic>
      <p:pic>
        <p:nvPicPr>
          <p:cNvPr id="1026" name="Picture 2" descr="Persona - Icone Interfaccia utente e gesti">
            <a:extLst>
              <a:ext uri="{FF2B5EF4-FFF2-40B4-BE49-F238E27FC236}">
                <a16:creationId xmlns:a16="http://schemas.microsoft.com/office/drawing/2014/main" id="{34BD02D6-49C1-4F4F-28CE-2BDFBD5AC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078" y="1269287"/>
            <a:ext cx="2041849" cy="204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009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4</a:t>
            </a:fld>
            <a:r>
              <a:rPr lang="en-US" dirty="0"/>
              <a:t> di 31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DC816293-8F14-68F7-0194-B8634821A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6" y="1464358"/>
            <a:ext cx="7712108" cy="441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27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Classi annidate (nested classes)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5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BE8B3E1-834B-392E-5C78-DCE7C4284336}"/>
              </a:ext>
            </a:extLst>
          </p:cNvPr>
          <p:cNvSpPr txBox="1"/>
          <p:nvPr/>
        </p:nvSpPr>
        <p:spPr>
          <a:xfrm>
            <a:off x="907094" y="1446535"/>
            <a:ext cx="7157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Useremo una classe </a:t>
            </a:r>
            <a:r>
              <a:rPr lang="it-IT" dirty="0">
                <a:latin typeface="Courier New" panose="02070309020205020404" pitchFamily="49" charset="0"/>
                <a:cs typeface="Courier New" panose="02070309020205020404" pitchFamily="49" charset="0"/>
              </a:rPr>
              <a:t>nodo</a:t>
            </a:r>
            <a:r>
              <a:rPr lang="it-IT" dirty="0"/>
              <a:t> per gestire i dati all’interno di bolletta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149754-8567-C0A9-B104-FFDEC078A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73" y="2325516"/>
            <a:ext cx="4555908" cy="3432611"/>
          </a:xfrm>
          <a:prstGeom prst="rect">
            <a:avLst/>
          </a:prstGeom>
        </p:spPr>
      </p:pic>
      <p:pic>
        <p:nvPicPr>
          <p:cNvPr id="1026" name="Picture 2" descr="Understanding Singly Linked Lists and Their Functions | by Colton Kaiser |  JavaScript in Plain English">
            <a:extLst>
              <a:ext uri="{FF2B5EF4-FFF2-40B4-BE49-F238E27FC236}">
                <a16:creationId xmlns:a16="http://schemas.microsoft.com/office/drawing/2014/main" id="{D1C896BB-F228-7D41-7ADC-4F3641079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25" y="2904699"/>
            <a:ext cx="3924402" cy="2067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06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6</a:t>
            </a:fld>
            <a:r>
              <a:rPr lang="en-US" dirty="0"/>
              <a:t> di 31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D14D4A98-288A-D428-21BC-ECA469B3A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53" y="1458877"/>
            <a:ext cx="7790749" cy="2208765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CAC55F4-7F92-ABAE-DB20-0A194EAE0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958" y="3871310"/>
            <a:ext cx="7844084" cy="199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1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Le classi container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7</a:t>
            </a:fld>
            <a:r>
              <a:rPr lang="en-US" dirty="0"/>
              <a:t> di 31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640A0F7-7B3E-2991-218E-CFCEFC88A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802" y="1566919"/>
            <a:ext cx="7804301" cy="421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6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8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375250" y="1345727"/>
            <a:ext cx="839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Alcuni metodi creano modifiche agli oggetti di invocazione (e.g. aggiunta/rimozione telefonata)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B6B0912-4FD6-7046-F209-29E63282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616" y="1992059"/>
            <a:ext cx="5755230" cy="415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92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C33B46-A1F8-111B-8108-D696C1BBC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Interferenza (o aliasing)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F37182-85E1-1CBA-A05A-CCEC4E40C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D021CEB-2F22-4EA1-9BAF-E3833982B82A}" type="slidenum">
              <a:rPr lang="en-US" smtClean="0"/>
              <a:pPr/>
              <a:t>9</a:t>
            </a:fld>
            <a:r>
              <a:rPr lang="en-US" dirty="0"/>
              <a:t> di 31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0105AF8-D37D-BDBE-B670-1C2B23318164}"/>
              </a:ext>
            </a:extLst>
          </p:cNvPr>
          <p:cNvSpPr txBox="1"/>
          <p:nvPr/>
        </p:nvSpPr>
        <p:spPr>
          <a:xfrm>
            <a:off x="590926" y="4805134"/>
            <a:ext cx="83935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L’assegnazione fa in modo entrambi puntino alla stessa area di memoria (posizione iniziale)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cancellazione deve essere usata con attenzione, perché potremmo puntare a zone non definite in memoria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42BA1A36-5B72-16B0-1265-5CC24E5CC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7500" y="1418253"/>
            <a:ext cx="4950810" cy="318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67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C394C5E9-82DC-452E-B7FD-77FCE5FF5E70}" vid="{C8D4F75B-C418-4F95-AEEC-0DB19F570C5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UNIPD</Template>
  <TotalTime>0</TotalTime>
  <Words>1231</Words>
  <Application>Microsoft Office PowerPoint</Application>
  <PresentationFormat>Presentazione su schermo (4:3)</PresentationFormat>
  <Paragraphs>185</Paragraphs>
  <Slides>31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Tema di Office</vt:lpstr>
      <vt:lpstr>Tutorato 2</vt:lpstr>
      <vt:lpstr>Le classi container</vt:lpstr>
      <vt:lpstr>Le classi container</vt:lpstr>
      <vt:lpstr>Le classi container</vt:lpstr>
      <vt:lpstr>Classi annidate (nested classes)</vt:lpstr>
      <vt:lpstr>Le classi container</vt:lpstr>
      <vt:lpstr>Le classi container</vt:lpstr>
      <vt:lpstr>Interferenza (o aliasing)</vt:lpstr>
      <vt:lpstr>Interferenza (o aliasing)</vt:lpstr>
      <vt:lpstr>Interferenza (o aliasing)</vt:lpstr>
      <vt:lpstr>Shallow copy vs deep copy</vt:lpstr>
      <vt:lpstr>Shallow copy vs deep copy</vt:lpstr>
      <vt:lpstr>Shallow copy vs deep copy</vt:lpstr>
      <vt:lpstr>Assegnazione profonda</vt:lpstr>
      <vt:lpstr>Copia profonda</vt:lpstr>
      <vt:lpstr>Copia profonda: conseguenze</vt:lpstr>
      <vt:lpstr>Esercizio 1: Cosa Stampa</vt:lpstr>
      <vt:lpstr>Esercizio 1: Cosa Stampa</vt:lpstr>
      <vt:lpstr>Valore vs riferimento</vt:lpstr>
      <vt:lpstr>Durata delle variabili - lifetime</vt:lpstr>
      <vt:lpstr>Costruttori: regole</vt:lpstr>
      <vt:lpstr>Distruttori</vt:lpstr>
      <vt:lpstr>Distruttori: regole</vt:lpstr>
      <vt:lpstr>Distruttori: regole</vt:lpstr>
      <vt:lpstr>Esercizio 2: Cosa Stampa </vt:lpstr>
      <vt:lpstr>Esercizio 2: Soluzione</vt:lpstr>
      <vt:lpstr>Gestione parte privata della classe</vt:lpstr>
      <vt:lpstr>Dichiarazione incompleta della classe</vt:lpstr>
      <vt:lpstr>Friend</vt:lpstr>
      <vt:lpstr>Esempio uso classi iteratore</vt:lpstr>
      <vt:lpstr>Esercizio 3: Modellazione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Tutorato 1</dc:title>
  <dc:creator>Rovesti Gabriel</dc:creator>
  <cp:lastModifiedBy>Rovesti Gabriel</cp:lastModifiedBy>
  <cp:revision>56</cp:revision>
  <dcterms:created xsi:type="dcterms:W3CDTF">2023-10-16T19:00:43Z</dcterms:created>
  <dcterms:modified xsi:type="dcterms:W3CDTF">2023-11-08T15:21:57Z</dcterms:modified>
</cp:coreProperties>
</file>