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365" r:id="rId3"/>
    <p:sldId id="380" r:id="rId4"/>
    <p:sldId id="381" r:id="rId5"/>
    <p:sldId id="382" r:id="rId6"/>
    <p:sldId id="383" r:id="rId7"/>
    <p:sldId id="384" r:id="rId8"/>
    <p:sldId id="385" r:id="rId9"/>
    <p:sldId id="400" r:id="rId10"/>
    <p:sldId id="401" r:id="rId11"/>
    <p:sldId id="399" r:id="rId12"/>
    <p:sldId id="379" r:id="rId13"/>
    <p:sldId id="387" r:id="rId14"/>
    <p:sldId id="390" r:id="rId15"/>
    <p:sldId id="391" r:id="rId16"/>
    <p:sldId id="392" r:id="rId17"/>
    <p:sldId id="393" r:id="rId18"/>
    <p:sldId id="394" r:id="rId19"/>
    <p:sldId id="395" r:id="rId20"/>
    <p:sldId id="402" r:id="rId21"/>
    <p:sldId id="396" r:id="rId22"/>
    <p:sldId id="403" r:id="rId23"/>
    <p:sldId id="40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18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25643"/>
            <a:ext cx="7772400" cy="2208053"/>
          </a:xfrm>
        </p:spPr>
        <p:txBody>
          <a:bodyPr/>
          <a:lstStyle/>
          <a:p>
            <a:r>
              <a:rPr lang="en-US" dirty="0"/>
              <a:t>Tutorato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12750"/>
            <a:ext cx="6858000" cy="1115304"/>
          </a:xfrm>
        </p:spPr>
        <p:txBody>
          <a:bodyPr/>
          <a:lstStyle/>
          <a:p>
            <a:r>
              <a:rPr lang="en-US" dirty="0"/>
              <a:t>10/01/2024</a:t>
            </a:r>
          </a:p>
          <a:p>
            <a:r>
              <a:rPr lang="en-US" dirty="0"/>
              <a:t>Programmazione ad Oggetti – 2023-2024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30" y="4176625"/>
            <a:ext cx="2539736" cy="319691"/>
          </a:xfrm>
        </p:spPr>
        <p:txBody>
          <a:bodyPr/>
          <a:lstStyle/>
          <a:p>
            <a:r>
              <a:rPr lang="en-US" dirty="0"/>
              <a:t>Gabriel Rovesti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EE7F-A03E-4BD1-826F-FF83DF5A31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2103389 – LM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Lambda expressions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10</a:t>
            </a:fld>
            <a:r>
              <a:rPr lang="en-US" dirty="0"/>
              <a:t> di 22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9416998-6A3B-E7C6-413C-6C9847145E48}"/>
              </a:ext>
            </a:extLst>
          </p:cNvPr>
          <p:cNvSpPr txBox="1"/>
          <p:nvPr/>
        </p:nvSpPr>
        <p:spPr>
          <a:xfrm>
            <a:off x="244522" y="1605391"/>
            <a:ext cx="87507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u="sng" dirty="0"/>
              <a:t>Lambda</a:t>
            </a:r>
            <a:r>
              <a:rPr lang="it-IT" dirty="0"/>
              <a:t> = Cosiddetti </a:t>
            </a:r>
            <a:r>
              <a:rPr lang="it-IT" i="1" dirty="0"/>
              <a:t>funtori anonimi</a:t>
            </a:r>
            <a:r>
              <a:rPr lang="it-IT" dirty="0"/>
              <a:t>, capiscono l’espressione in base al contesto, prendono una serie di parametri e poi ritornano un tipo.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Struttura:</a:t>
            </a:r>
          </a:p>
          <a:p>
            <a:endParaRPr lang="it-IT" dirty="0"/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[closure] (lista parametri) -&gt; tipo di ritorno {corpo}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DE88412-2A23-BA04-2994-5B91E4E9D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6" y="3723726"/>
            <a:ext cx="7829671" cy="191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3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Esempio utile: costruttore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11</a:t>
            </a:fld>
            <a:r>
              <a:rPr lang="en-US" dirty="0"/>
              <a:t> di 22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55CA65E-35F6-CC2C-2E0A-A113C735E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61" y="1324858"/>
            <a:ext cx="6358395" cy="466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1: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12</a:t>
            </a:fld>
            <a:r>
              <a:rPr lang="en-US" dirty="0"/>
              <a:t> di 22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197DD3A-86C1-B873-537F-16BE8B028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52" y="1517946"/>
            <a:ext cx="8254095" cy="397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1: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13</a:t>
            </a:fld>
            <a:r>
              <a:rPr lang="en-US" dirty="0"/>
              <a:t> di 22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9170A65-7DD1-5D30-9A3D-2B1F897D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76" y="1415253"/>
            <a:ext cx="1817289" cy="438457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5C831A1-D3EF-BC80-75D8-DA709D052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518" y="2867762"/>
            <a:ext cx="3339130" cy="215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2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1: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14</a:t>
            </a:fld>
            <a:r>
              <a:rPr lang="en-US" dirty="0"/>
              <a:t> di 22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826A934-E681-A60E-08D4-5BD4E06BD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09" y="1553497"/>
            <a:ext cx="7977382" cy="421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10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2: Tipi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15</a:t>
            </a:fld>
            <a:r>
              <a:rPr lang="en-US" dirty="0"/>
              <a:t> di 22</a:t>
            </a:r>
          </a:p>
        </p:txBody>
      </p:sp>
      <p:pic>
        <p:nvPicPr>
          <p:cNvPr id="6" name="Immagine 5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889BAECE-E1E6-5C5D-D71F-599C58C65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7" y="1599710"/>
            <a:ext cx="8878529" cy="39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28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2: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16</a:t>
            </a:fld>
            <a:r>
              <a:rPr lang="en-US" dirty="0"/>
              <a:t> di 22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70C696F-9313-CB24-D4FD-37413CEA6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31" y="1668627"/>
            <a:ext cx="2438611" cy="352074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EA682E9-416F-3CCF-A3BF-00D6A90D7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91489"/>
            <a:ext cx="3093988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40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3: Funzione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17</a:t>
            </a:fld>
            <a:r>
              <a:rPr lang="en-US" dirty="0"/>
              <a:t> di 22</a:t>
            </a:r>
          </a:p>
        </p:txBody>
      </p:sp>
      <p:pic>
        <p:nvPicPr>
          <p:cNvPr id="5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01EA305A-6B59-6D7F-FACF-1A4BB5743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7" y="1848464"/>
            <a:ext cx="8811809" cy="330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74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3: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18</a:t>
            </a:fld>
            <a:r>
              <a:rPr lang="en-US" dirty="0"/>
              <a:t> di 22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2765399-F7E9-7991-A814-F1BDDEE58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6" y="1582993"/>
            <a:ext cx="8876137" cy="40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39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4: Funzione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19</a:t>
            </a:fld>
            <a:r>
              <a:rPr lang="en-US" dirty="0"/>
              <a:t> di 22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5C07F96-6206-F463-6481-7446D3859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51" y="1716083"/>
            <a:ext cx="7892474" cy="37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1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First thing first…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</a:t>
            </a:fld>
            <a:r>
              <a:rPr lang="en-US" dirty="0"/>
              <a:t> </a:t>
            </a:r>
            <a:r>
              <a:rPr lang="en-US"/>
              <a:t>di 22</a:t>
            </a:r>
            <a:endParaRPr lang="en-US" dirty="0"/>
          </a:p>
        </p:txBody>
      </p:sp>
      <p:pic>
        <p:nvPicPr>
          <p:cNvPr id="5" name="Immagine 4" descr="Immagine che contiene modello, punto&#10;&#10;Descrizione generata automaticamente">
            <a:extLst>
              <a:ext uri="{FF2B5EF4-FFF2-40B4-BE49-F238E27FC236}">
                <a16:creationId xmlns:a16="http://schemas.microsoft.com/office/drawing/2014/main" id="{20730B25-D585-CB64-8440-C62D1D42E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377775"/>
            <a:ext cx="3505200" cy="35052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1E5031C-C02F-F442-95A2-0DB13A18F1F4}"/>
              </a:ext>
            </a:extLst>
          </p:cNvPr>
          <p:cNvSpPr txBox="1">
            <a:spLocks/>
          </p:cNvSpPr>
          <p:nvPr/>
        </p:nvSpPr>
        <p:spPr>
          <a:xfrm>
            <a:off x="1428136" y="5076266"/>
            <a:ext cx="6858000" cy="111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Registrazione presenza Tutorato PaO</a:t>
            </a:r>
          </a:p>
          <a:p>
            <a:pPr marL="0" indent="0" algn="ctr">
              <a:buNone/>
            </a:pPr>
            <a:r>
              <a:rPr lang="en-US" sz="2000" dirty="0"/>
              <a:t>Login con SSO su Google Form inserendo i propri dati</a:t>
            </a:r>
          </a:p>
        </p:txBody>
      </p:sp>
    </p:spTree>
    <p:extLst>
      <p:ext uri="{BB962C8B-B14F-4D97-AF65-F5344CB8AC3E}">
        <p14:creationId xmlns:p14="http://schemas.microsoft.com/office/powerpoint/2010/main" val="121007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4: Funzione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20</a:t>
            </a:fld>
            <a:r>
              <a:rPr lang="en-US" dirty="0"/>
              <a:t> di 22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5C07F96-6206-F463-6481-7446D3859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51" y="1716083"/>
            <a:ext cx="7892474" cy="37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13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4: Funzione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7194" y="6365195"/>
            <a:ext cx="2057400" cy="365125"/>
          </a:xfrm>
        </p:spPr>
        <p:txBody>
          <a:bodyPr/>
          <a:lstStyle/>
          <a:p>
            <a:fld id="{4D021CEB-2F22-4EA1-9BAF-E3833982B82A}" type="slidenum">
              <a:rPr lang="en-US" smtClean="0"/>
              <a:pPr/>
              <a:t>21</a:t>
            </a:fld>
            <a:r>
              <a:rPr lang="en-US" dirty="0"/>
              <a:t> di 22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2B35EE7-3AA7-9C24-B092-A987D5DBD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61" y="2310734"/>
            <a:ext cx="7895947" cy="249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73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4: Funzione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7194" y="6365195"/>
            <a:ext cx="2057400" cy="365125"/>
          </a:xfrm>
        </p:spPr>
        <p:txBody>
          <a:bodyPr/>
          <a:lstStyle/>
          <a:p>
            <a:fld id="{4D021CEB-2F22-4EA1-9BAF-E3833982B82A}" type="slidenum">
              <a:rPr lang="en-US" smtClean="0"/>
              <a:pPr/>
              <a:t>22</a:t>
            </a:fld>
            <a:r>
              <a:rPr lang="en-US" dirty="0"/>
              <a:t> di 22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04CA19A-0F1E-232B-EEA0-EBFC55DAF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10" y="1459778"/>
            <a:ext cx="8268417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62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4: Funzione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7194" y="6365195"/>
            <a:ext cx="2057400" cy="365125"/>
          </a:xfrm>
        </p:spPr>
        <p:txBody>
          <a:bodyPr/>
          <a:lstStyle/>
          <a:p>
            <a:fld id="{4D021CEB-2F22-4EA1-9BAF-E3833982B82A}" type="slidenum">
              <a:rPr lang="en-US" smtClean="0"/>
              <a:pPr/>
              <a:t>23</a:t>
            </a:fld>
            <a:r>
              <a:rPr lang="en-US" dirty="0"/>
              <a:t> di 23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A55F08E-A845-F1B1-89B4-F675B84D7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4" y="1862954"/>
            <a:ext cx="8199831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2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Novità C++11: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</a:t>
            </a:fld>
            <a:r>
              <a:rPr lang="en-US" dirty="0"/>
              <a:t> di 22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597419-B91C-6B7D-0592-4F8BB804C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857" y="3350492"/>
            <a:ext cx="6134632" cy="140982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6F36C88-5D09-8B4E-33BF-9C842AFFAA73}"/>
              </a:ext>
            </a:extLst>
          </p:cNvPr>
          <p:cNvSpPr txBox="1"/>
          <p:nvPr/>
        </p:nvSpPr>
        <p:spPr>
          <a:xfrm>
            <a:off x="501445" y="1775408"/>
            <a:ext cx="8003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 usa per l’inferenza automatica di tipo (comprende dal contesto quale classe diventare), evitando lo </a:t>
            </a:r>
            <a:r>
              <a:rPr lang="it-IT" i="1" dirty="0"/>
              <a:t>strong typing</a:t>
            </a:r>
            <a:r>
              <a:rPr lang="it-IT" dirty="0"/>
              <a:t> (quindi, dover descrivere il tipo in maniera esplicita e rigorosa)</a:t>
            </a:r>
          </a:p>
        </p:txBody>
      </p:sp>
    </p:spTree>
    <p:extLst>
      <p:ext uri="{BB962C8B-B14F-4D97-AF65-F5344CB8AC3E}">
        <p14:creationId xmlns:p14="http://schemas.microsoft.com/office/powerpoint/2010/main" val="109377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Novità C++11: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4</a:t>
            </a:fld>
            <a:r>
              <a:rPr lang="en-US" dirty="0"/>
              <a:t> di 22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5E388BE-0165-EA55-3794-C53E1AFB31B0}"/>
              </a:ext>
            </a:extLst>
          </p:cNvPr>
          <p:cNvSpPr txBox="1"/>
          <p:nvPr/>
        </p:nvSpPr>
        <p:spPr>
          <a:xfrm>
            <a:off x="501445" y="1470608"/>
            <a:ext cx="80034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ogni classe, sono disponibili le versioni standard di: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Costruttore di default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Costruttore di copia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Assegnazione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Distruttore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C++11, tali funzioni si possono rendere esplicitamente di default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Significa quindi che vogliamo usare la versione generata dal compilatore per quella funzione, senza specificare un corpo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2328FF3-2924-B58B-11EF-FB815CC31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2" y="4157698"/>
            <a:ext cx="6961239" cy="192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1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Novità C++11: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5</a:t>
            </a:fld>
            <a:r>
              <a:rPr lang="en-US" dirty="0"/>
              <a:t> di 22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D6F92D-91F3-F79D-CE5D-7F950C84F853}"/>
              </a:ext>
            </a:extLst>
          </p:cNvPr>
          <p:cNvSpPr txBox="1"/>
          <p:nvPr/>
        </p:nvSpPr>
        <p:spPr>
          <a:xfrm>
            <a:off x="508820" y="1662102"/>
            <a:ext cx="78584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C++11, tali funzioni si possono rendere esplicitamente non disponibili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In questo modo, specifichiamo al compilatore </a:t>
            </a:r>
            <a:r>
              <a:rPr lang="it-IT" i="1" dirty="0"/>
              <a:t>che non vogliamo</a:t>
            </a:r>
            <a:r>
              <a:rPr lang="it-IT" dirty="0"/>
              <a:t> generare quella funzione automaticamente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F57263F-23A4-4E7A-94E1-60E332243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22" y="2758355"/>
            <a:ext cx="5090601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5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Novità C++11: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6</a:t>
            </a:fld>
            <a:r>
              <a:rPr lang="en-US" dirty="0"/>
              <a:t> di 22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DDA54BF-1B6E-7AC3-1FA2-A75814012B12}"/>
              </a:ext>
            </a:extLst>
          </p:cNvPr>
          <p:cNvSpPr txBox="1"/>
          <p:nvPr/>
        </p:nvSpPr>
        <p:spPr>
          <a:xfrm>
            <a:off x="498988" y="1398109"/>
            <a:ext cx="78584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Lo abbiamo già visto una delle puntate precedenti, ma è una novità di C++11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Serve a dichiarare esplicitamente quando si definisce un overriding di un metodo virtuale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questo modo, serve per evitare di definire o di dimenticare degli overriding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9BFC18E-7FE7-6220-0777-644AC9958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24" y="3008466"/>
            <a:ext cx="4718434" cy="303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4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Novità C++11: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7</a:t>
            </a:fld>
            <a:r>
              <a:rPr lang="en-US" dirty="0"/>
              <a:t> di 22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8B392AF-B125-FD66-33D2-2F80D4E7E8B9}"/>
              </a:ext>
            </a:extLst>
          </p:cNvPr>
          <p:cNvSpPr txBox="1"/>
          <p:nvPr/>
        </p:nvSpPr>
        <p:spPr>
          <a:xfrm>
            <a:off x="508820" y="1342672"/>
            <a:ext cx="78584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Questa keyword proibisce alle classi derivate di effettuare overriding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In questo modo, le funzioni virtuali non possono avere overriding in una classe derivata</a:t>
            </a:r>
          </a:p>
          <a:p>
            <a:pPr lvl="1"/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Può essere usato in un senso di ottimizzazione di compilazione (perché evita chiamate indirette ad altre sottoclassi permettendo di gestire le chiamate virtuali e risparmiare memoria – «devirtualization»)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F23604D-D369-BDF7-6B69-9C5C8431B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166" y="3540597"/>
            <a:ext cx="5631668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66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Novità C++11: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8</a:t>
            </a:fld>
            <a:r>
              <a:rPr lang="en-US" dirty="0"/>
              <a:t> di 22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9416998-6A3B-E7C6-413C-6C9847145E48}"/>
              </a:ext>
            </a:extLst>
          </p:cNvPr>
          <p:cNvSpPr txBox="1"/>
          <p:nvPr/>
        </p:nvSpPr>
        <p:spPr>
          <a:xfrm>
            <a:off x="508820" y="1342672"/>
            <a:ext cx="8173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Esso ha come tipo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std::nullptr_t </a:t>
            </a:r>
            <a:r>
              <a:rPr lang="it-IT" dirty="0"/>
              <a:t>e sostituisce il valore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it-IT" dirty="0"/>
              <a:t> ed il valore 0, definendo effettivamente il caso «puntatore nullo»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Esso è implicitamente convertibile a qualsiasi tipo puntatore ed a bool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01F4E8F-0AC1-9360-A155-E1DC42E93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29" y="2638454"/>
            <a:ext cx="4625741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6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Funtori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9</a:t>
            </a:fld>
            <a:r>
              <a:rPr lang="en-US" dirty="0"/>
              <a:t> di 22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9416998-6A3B-E7C6-413C-6C9847145E48}"/>
              </a:ext>
            </a:extLst>
          </p:cNvPr>
          <p:cNvSpPr txBox="1"/>
          <p:nvPr/>
        </p:nvSpPr>
        <p:spPr>
          <a:xfrm>
            <a:off x="508820" y="1342672"/>
            <a:ext cx="8173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u="sng" dirty="0"/>
              <a:t>Funtore</a:t>
            </a:r>
            <a:r>
              <a:rPr lang="it-IT" dirty="0"/>
              <a:t> = Oggetto di una classe che può essere trattato come fosse una funzione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 può fare mediante l’overloading di operator() per avere un qualsiasi numero di parametri e ritornare qualsiasi tipo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98CFFAC-E421-7574-8B92-74C77765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458" y="2683694"/>
            <a:ext cx="3543872" cy="326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68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UNIPD</Template>
  <TotalTime>0</TotalTime>
  <Words>511</Words>
  <Application>Microsoft Office PowerPoint</Application>
  <PresentationFormat>Presentazione su schermo (4:3)</PresentationFormat>
  <Paragraphs>81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Tema di Office</vt:lpstr>
      <vt:lpstr>Tutorato 8</vt:lpstr>
      <vt:lpstr>First thing first…</vt:lpstr>
      <vt:lpstr>Novità C++11: auto</vt:lpstr>
      <vt:lpstr>Novità C++11: default</vt:lpstr>
      <vt:lpstr>Novità C++11: delete</vt:lpstr>
      <vt:lpstr>Novità C++11: override</vt:lpstr>
      <vt:lpstr>Novità C++11: final</vt:lpstr>
      <vt:lpstr>Novità C++11: nullptr</vt:lpstr>
      <vt:lpstr>Funtori</vt:lpstr>
      <vt:lpstr>Lambda expressions</vt:lpstr>
      <vt:lpstr>Esempio utile: costruttore</vt:lpstr>
      <vt:lpstr>Esercizio 1: Cosa Stampa</vt:lpstr>
      <vt:lpstr>Esercizio 1: Cosa Stampa</vt:lpstr>
      <vt:lpstr>Esercizio 1: Soluzione</vt:lpstr>
      <vt:lpstr>Esercizio 2: Tipi</vt:lpstr>
      <vt:lpstr>Esercizio 2: Soluzione</vt:lpstr>
      <vt:lpstr>Esercizio 3: Funzione</vt:lpstr>
      <vt:lpstr>Esercizio 3: Soluzione</vt:lpstr>
      <vt:lpstr>Esercizio 4: Funzione</vt:lpstr>
      <vt:lpstr>Esercizio 4: Funzione</vt:lpstr>
      <vt:lpstr>Esercizio 4: Funzione</vt:lpstr>
      <vt:lpstr>Esercizio 4: Funzione</vt:lpstr>
      <vt:lpstr>Esercizio 4: Funzione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Tutorato 1</dc:title>
  <dc:creator>Rovesti Gabriel</dc:creator>
  <cp:lastModifiedBy>Gabriel Rovesti</cp:lastModifiedBy>
  <cp:revision>220</cp:revision>
  <dcterms:created xsi:type="dcterms:W3CDTF">2023-10-16T19:00:43Z</dcterms:created>
  <dcterms:modified xsi:type="dcterms:W3CDTF">2024-01-18T19:32:29Z</dcterms:modified>
</cp:coreProperties>
</file>