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9" r:id="rId18"/>
    <p:sldId id="348" r:id="rId19"/>
    <p:sldId id="350" r:id="rId20"/>
    <p:sldId id="347" r:id="rId21"/>
    <p:sldId id="351" r:id="rId22"/>
    <p:sldId id="352" r:id="rId23"/>
    <p:sldId id="353" r:id="rId24"/>
    <p:sldId id="355" r:id="rId25"/>
    <p:sldId id="354" r:id="rId26"/>
    <p:sldId id="356" r:id="rId27"/>
    <p:sldId id="357" r:id="rId28"/>
    <p:sldId id="363" r:id="rId29"/>
    <p:sldId id="359" r:id="rId30"/>
    <p:sldId id="364" r:id="rId31"/>
    <p:sldId id="368" r:id="rId32"/>
    <p:sldId id="369" r:id="rId33"/>
    <p:sldId id="365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979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06/12/2023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3ED61F-2753-EFE9-E871-2939DF0A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1358981"/>
            <a:ext cx="7182927" cy="46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2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54C3C0-BFAC-89EC-AB23-888F4765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1622413"/>
            <a:ext cx="8001693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8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5E3E941-42DA-2871-A920-35915368227F}"/>
              </a:ext>
            </a:extLst>
          </p:cNvPr>
          <p:cNvSpPr txBox="1"/>
          <p:nvPr/>
        </p:nvSpPr>
        <p:spPr>
          <a:xfrm>
            <a:off x="447368" y="1303695"/>
            <a:ext cx="8249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L’ereditarietà multipla richiede ordine nella ridefinizione dei metodi. </a:t>
            </a:r>
          </a:p>
          <a:p>
            <a:r>
              <a:rPr lang="it-IT" dirty="0"/>
              <a:t>Ricordiamo che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 </a:t>
            </a:r>
            <a:r>
              <a:rPr lang="it-IT" dirty="0">
                <a:cs typeface="Courier New" panose="02070309020205020404" pitchFamily="49" charset="0"/>
              </a:rPr>
              <a:t>serve a ridefinire un comportamento nelle classi derivate. Per ordine di ereditarietà, conviene sempre specificare «dove finisce l’overriding», rendendo chiaro al compilatore quale classe chiamare. 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515828-531B-5B30-246C-4A88ACDC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6" y="2504024"/>
            <a:ext cx="4424555" cy="36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9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76A71D-E97E-166A-BD29-0386D319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9" y="1930448"/>
            <a:ext cx="6972904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867D37-7A1F-CC4D-26BE-E4885295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29" y="1331376"/>
            <a:ext cx="4790997" cy="46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0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Costruttori con basi virtuali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C858717-F2B7-8E1F-971D-E4EE55ABC157}"/>
              </a:ext>
            </a:extLst>
          </p:cNvPr>
          <p:cNvSpPr txBox="1"/>
          <p:nvPr/>
        </p:nvSpPr>
        <p:spPr>
          <a:xfrm>
            <a:off x="447368" y="2178766"/>
            <a:ext cx="82492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Per primi vengono richiamati i </a:t>
            </a:r>
            <a:r>
              <a:rPr lang="it-IT" u="sng" dirty="0"/>
              <a:t>costruttori delle classi basi virtuali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In presenza di più basi virtuali si segue l’ordine da sinistra verso destra e dall’alto verso il basso</a:t>
            </a:r>
          </a:p>
          <a:p>
            <a:pPr lvl="1"/>
            <a:endParaRPr lang="it-IT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cs typeface="Courier New" panose="02070309020205020404" pitchFamily="49" charset="0"/>
              </a:rPr>
              <a:t>Vengono poi richiamati i </a:t>
            </a:r>
            <a:r>
              <a:rPr lang="it-IT" u="sng" dirty="0">
                <a:cs typeface="Courier New" panose="02070309020205020404" pitchFamily="49" charset="0"/>
              </a:rPr>
              <a:t>costruttori delle superclassi dirette </a:t>
            </a:r>
            <a:r>
              <a:rPr lang="it-IT" dirty="0">
                <a:cs typeface="Courier New" panose="02070309020205020404" pitchFamily="49" charset="0"/>
              </a:rPr>
              <a:t>non virtuali di 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Questi escludono di richiamare costruttori virtuali già richiamati al passo (1)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dirty="0"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cs typeface="Courier New" panose="02070309020205020404" pitchFamily="49" charset="0"/>
              </a:rPr>
              <a:t>Viene chiamato infine il </a:t>
            </a:r>
            <a:r>
              <a:rPr lang="it-IT" u="sng" dirty="0">
                <a:cs typeface="Courier New" panose="02070309020205020404" pitchFamily="49" charset="0"/>
              </a:rPr>
              <a:t>costruttore proprio della classe derivata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>
                <a:cs typeface="Courier New" panose="02070309020205020404" pitchFamily="49" charset="0"/>
              </a:rPr>
              <a:t>Vengono costruiti i campi dati propri della derivata e poi eseguito il corpo del costruttore</a:t>
            </a:r>
          </a:p>
        </p:txBody>
      </p:sp>
    </p:spTree>
    <p:extLst>
      <p:ext uri="{BB962C8B-B14F-4D97-AF65-F5344CB8AC3E}">
        <p14:creationId xmlns:p14="http://schemas.microsoft.com/office/powerpoint/2010/main" val="296426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C6DEBE-C579-2124-DAC4-D82783C9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5" y="1561938"/>
            <a:ext cx="3181876" cy="42024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477227-0973-242F-967A-81B694F1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29" y="1607847"/>
            <a:ext cx="3800926" cy="2542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D8D0D72-17C8-B025-6A3B-32E0982B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241" y="4517611"/>
            <a:ext cx="1494785" cy="5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3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C6DEBE-C579-2124-DAC4-D82783C9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45" y="1561938"/>
            <a:ext cx="3181876" cy="420247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477227-0973-242F-967A-81B694F1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29" y="1325056"/>
            <a:ext cx="3800926" cy="25426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D8D0D72-17C8-B025-6A3B-32E0982B2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22" y="4098943"/>
            <a:ext cx="1494785" cy="54405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D68AEE-5156-05F9-AA64-94CD61254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641" y="4930575"/>
            <a:ext cx="4168501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DA089C-97A9-3A86-C4A9-7679A72B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4" y="1588237"/>
            <a:ext cx="3880335" cy="4193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32765EE-7587-B40E-3750-48615B3F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42" y="1835775"/>
            <a:ext cx="369602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1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FDA089C-97A9-3A86-C4A9-7679A72B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4" y="1529243"/>
            <a:ext cx="3880335" cy="4193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32765EE-7587-B40E-3750-48615B3F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076" y="1317023"/>
            <a:ext cx="3696020" cy="352074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9F604-9D91-6CDD-24F2-CD035F061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034" y="4972272"/>
            <a:ext cx="1822105" cy="11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C0EA90-924B-7A93-390B-2153329C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23" y="1207776"/>
            <a:ext cx="6593803" cy="22384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68E6E07-8C6B-D3AB-AFBD-53DCAF19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084" y="3560098"/>
            <a:ext cx="5397387" cy="267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4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5E404F-7FF5-5656-C3FE-F32ACEDF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1" y="1291511"/>
            <a:ext cx="3375953" cy="46486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0F358B-50C6-1F4E-5CA2-CD2502C4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252" y="1630822"/>
            <a:ext cx="4535451" cy="36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5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5E404F-7FF5-5656-C3FE-F32ACEDF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61" y="1291511"/>
            <a:ext cx="3375953" cy="46486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0F358B-50C6-1F4E-5CA2-CD2502C41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39" y="1291511"/>
            <a:ext cx="3925900" cy="318698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E8456D-1F6C-940E-96AE-E0F2F490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015" y="4856769"/>
            <a:ext cx="1959495" cy="98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78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Gerarchia classi I/O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33</a:t>
            </a:r>
          </a:p>
        </p:txBody>
      </p:sp>
      <p:pic>
        <p:nvPicPr>
          <p:cNvPr id="1026" name="Picture 2" descr="iostream - Why were the iostream_withassign, ostream_withassign &amp;  istream_withassign classes removed from the C++ I/O system? - Stack Overflow">
            <a:extLst>
              <a:ext uri="{FF2B5EF4-FFF2-40B4-BE49-F238E27FC236}">
                <a16:creationId xmlns:a16="http://schemas.microsoft.com/office/drawing/2014/main" id="{4AC6D706-2743-9490-3EB0-065AC591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1" y="1508972"/>
            <a:ext cx="5031898" cy="22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4C9BEC-68ED-3F5E-846B-EF7A5E1B2FA0}"/>
              </a:ext>
            </a:extLst>
          </p:cNvPr>
          <p:cNvSpPr txBox="1"/>
          <p:nvPr/>
        </p:nvSpPr>
        <p:spPr>
          <a:xfrm>
            <a:off x="334297" y="4149213"/>
            <a:ext cx="88097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it-IT" dirty="0"/>
              <a:t> ed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dirty="0"/>
              <a:t> sono derivati virtualmente da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it-IT" dirty="0"/>
              <a:t> effettua l’overloading dei membri di input per tipi primitivi e caratteri (parsing dei dati, con operatori come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Prevede metodi come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get(), ignore(), read() </a:t>
            </a:r>
            <a:r>
              <a:rPr lang="it-IT" dirty="0"/>
              <a:t>ed errori come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failbit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it-IT" dirty="0"/>
              <a:t> rappresenta gli stream di output e comprende membri come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it-IT" dirty="0"/>
              <a:t> 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Prevede metodi come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put(), write()</a:t>
            </a:r>
          </a:p>
        </p:txBody>
      </p:sp>
    </p:spTree>
    <p:extLst>
      <p:ext uri="{BB962C8B-B14F-4D97-AF65-F5344CB8AC3E}">
        <p14:creationId xmlns:p14="http://schemas.microsoft.com/office/powerpoint/2010/main" val="119972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Gerarchia classi I/O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33</a:t>
            </a:r>
          </a:p>
        </p:txBody>
      </p:sp>
      <p:pic>
        <p:nvPicPr>
          <p:cNvPr id="1026" name="Picture 2" descr="iostream - Why were the iostream_withassign, ostream_withassign &amp;  istream_withassign classes removed from the C++ I/O system? - Stack Overflow">
            <a:extLst>
              <a:ext uri="{FF2B5EF4-FFF2-40B4-BE49-F238E27FC236}">
                <a16:creationId xmlns:a16="http://schemas.microsoft.com/office/drawing/2014/main" id="{4AC6D706-2743-9490-3EB0-065AC591B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051" y="1508972"/>
            <a:ext cx="5031898" cy="222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4C9BEC-68ED-3F5E-846B-EF7A5E1B2FA0}"/>
              </a:ext>
            </a:extLst>
          </p:cNvPr>
          <p:cNvSpPr txBox="1"/>
          <p:nvPr/>
        </p:nvSpPr>
        <p:spPr>
          <a:xfrm>
            <a:off x="334297" y="4257368"/>
            <a:ext cx="865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stream di file sono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ifstream, ofstream </a:t>
            </a:r>
            <a:r>
              <a:rPr lang="it-IT" dirty="0"/>
              <a:t>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fstream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stream associati a stringhe sono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istringstream, ostringstream </a:t>
            </a:r>
            <a:r>
              <a:rPr lang="it-IT" dirty="0"/>
              <a:t>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stringstream</a:t>
            </a:r>
          </a:p>
        </p:txBody>
      </p:sp>
    </p:spTree>
    <p:extLst>
      <p:ext uri="{BB962C8B-B14F-4D97-AF65-F5344CB8AC3E}">
        <p14:creationId xmlns:p14="http://schemas.microsoft.com/office/powerpoint/2010/main" val="3939728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Gestione delle eccezioni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4C9BEC-68ED-3F5E-846B-EF7A5E1B2FA0}"/>
              </a:ext>
            </a:extLst>
          </p:cNvPr>
          <p:cNvSpPr txBox="1"/>
          <p:nvPr/>
        </p:nvSpPr>
        <p:spPr>
          <a:xfrm>
            <a:off x="246935" y="1327355"/>
            <a:ext cx="86501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tratta di gestire dei comportamenti anomali rispetto al normale comportamento del programma, salvando lo stato dell’esecuzione e lasciandolo eseguire ad una specifica subroutine (procedura)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La funzione lancia/solleva un’eccezione 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Nella funzione chiamante, viene controllato il blocco di cui gestire l’eccezione 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it-IT" dirty="0"/>
              <a:t>) e poi gestita l’eccezione (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2BE775-1845-77D6-3DC2-069EA486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53" y="3400139"/>
            <a:ext cx="4991960" cy="21710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505C479-0E2C-5EEB-C573-A7889988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3375999"/>
            <a:ext cx="3164858" cy="21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1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55DEDF6-767E-114F-6AE5-5DBA1DCE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8" y="1307690"/>
            <a:ext cx="8894284" cy="45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72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04C9A08-FC9D-8BF5-2BCF-D8F27C5D0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22" y="1539928"/>
            <a:ext cx="5959356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2: Compila/Non compila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49116B-1DA5-C40D-2F9D-0390C46F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58" y="1202629"/>
            <a:ext cx="3471291" cy="34787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E11F90-BA39-CE8C-F17C-E5942806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157642"/>
            <a:ext cx="3314987" cy="159271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71D2D56-8648-8E25-EE42-DED9B97FB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1" y="4790157"/>
            <a:ext cx="8563897" cy="12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1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2: Compila/Non compila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B49116B-1DA5-C40D-2F9D-0390C46F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61" y="1693643"/>
            <a:ext cx="3543607" cy="355122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E11F90-BA39-CE8C-F17C-E5942806B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4" y="2672898"/>
            <a:ext cx="3314987" cy="159271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16BD23-BCC9-5E31-0C00-A79AF74D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40" y="5691049"/>
            <a:ext cx="7611120" cy="23341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EAA61CA-AE3F-B066-812C-2E2447C7F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044" y="1773584"/>
            <a:ext cx="1143099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531E8DB-6063-FF71-24BD-2EBA46A4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601" y="1441259"/>
            <a:ext cx="2948797" cy="42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727087-2667-8AF6-C8CA-F706DD780BB3}"/>
              </a:ext>
            </a:extLst>
          </p:cNvPr>
          <p:cNvSpPr txBox="1"/>
          <p:nvPr/>
        </p:nvSpPr>
        <p:spPr>
          <a:xfrm>
            <a:off x="550606" y="1445342"/>
            <a:ext cx="8141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anche le segnature (firme) dei metodi fossero diverse, il problema rimarrebbe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Possiamo usare l’operatore di scoping per risolvere l’ambiguità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Chiamando quella di orario oppure di dataora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ridefinizione opportuna nella classe derivata (dataora) avrebbe nascosto entrambi i metodi delle classi basi e non ci sarebbero state ambiguità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Siamo quindi in un caso di </a:t>
            </a:r>
            <a:r>
              <a:rPr lang="it-IT" u="sng" dirty="0"/>
              <a:t>ereditarietà multipla.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D4CC14-6C03-BB0B-E9E6-E5933CBE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04" y="4143318"/>
            <a:ext cx="2970992" cy="19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59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B3F543-4284-25B2-7F4B-DEB7738E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75010"/>
            <a:ext cx="8026909" cy="4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03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8B3F543-4284-25B2-7F4B-DEB7738E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75010"/>
            <a:ext cx="8026909" cy="48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23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88887D-E248-8868-464B-2727876C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7" y="1363794"/>
            <a:ext cx="3520745" cy="429805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4C21B63-44AA-D6D5-16AC-5C48B207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37" y="2457353"/>
            <a:ext cx="3985605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5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33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B52E75F-9701-F49B-EA11-E9579AD1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7" y="1347018"/>
            <a:ext cx="7890810" cy="47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4166" y="638043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3727087-2667-8AF6-C8CA-F706DD780BB3}"/>
              </a:ext>
            </a:extLst>
          </p:cNvPr>
          <p:cNvSpPr txBox="1"/>
          <p:nvPr/>
        </p:nvSpPr>
        <p:spPr>
          <a:xfrm>
            <a:off x="617911" y="1288026"/>
            <a:ext cx="8141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costruttori delle superclassi sono chiamati nell’ordine di derivazione, partendo da destra e andando verso sinistra oppure seguendo l’ordine innestato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u="sng" dirty="0"/>
          </a:p>
          <a:p>
            <a:r>
              <a:rPr lang="it-IT" u="sng" dirty="0"/>
              <a:t>Ci possono essere dei problemi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due sottooggetti di una classe comune portano ad ambiguità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si sa esattamente quale oggetto chiamare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0200324-69BD-C8F2-5CD6-9EC258B4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2" y="3018078"/>
            <a:ext cx="4369678" cy="32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7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33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5EF087-B5D7-15BD-A174-95B7C18C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26" y="1423985"/>
            <a:ext cx="6150861" cy="43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0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BA742E-500A-38C5-BB7D-7E22315F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78" y="1885816"/>
            <a:ext cx="650804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1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6E8A52-EA59-B3E6-1FE3-C7367DFD9507}"/>
              </a:ext>
            </a:extLst>
          </p:cNvPr>
          <p:cNvSpPr txBox="1"/>
          <p:nvPr/>
        </p:nvSpPr>
        <p:spPr>
          <a:xfrm>
            <a:off x="457200" y="1350519"/>
            <a:ext cx="8229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Accade il </a:t>
            </a:r>
            <a:r>
              <a:rPr lang="it-IT" u="sng" dirty="0"/>
              <a:t>problema del diamante/diamond problem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ereditiamo più di una classe base nella stessa classe derivata e tutte queste classi base ereditano da una stessa classe padre, (superclasse), più riferimenti della superclasse diventano disponibili per la classe derivata.</a:t>
            </a:r>
          </a:p>
          <a:p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Quindi, non è chiaro alla classe derivata a quale versione della classe super genitore debba fare riferimento.</a:t>
            </a:r>
          </a:p>
          <a:p>
            <a:endParaRPr lang="it-IT" dirty="0"/>
          </a:p>
        </p:txBody>
      </p:sp>
      <p:pic>
        <p:nvPicPr>
          <p:cNvPr id="1026" name="Picture 2" descr="Multiple inheritance - Wikipedia">
            <a:extLst>
              <a:ext uri="{FF2B5EF4-FFF2-40B4-BE49-F238E27FC236}">
                <a16:creationId xmlns:a16="http://schemas.microsoft.com/office/drawing/2014/main" id="{E0F466BC-4E47-6C12-43C4-0A3938044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81" y="3529781"/>
            <a:ext cx="1675376" cy="251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3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C36301-A5E1-1B0B-6668-010DC37D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12" y="1649825"/>
            <a:ext cx="6580142" cy="22767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AC793-A7C9-9635-2FA6-F7E3F54E184E}"/>
              </a:ext>
            </a:extLst>
          </p:cNvPr>
          <p:cNvSpPr txBox="1"/>
          <p:nvPr/>
        </p:nvSpPr>
        <p:spPr>
          <a:xfrm>
            <a:off x="452284" y="4289232"/>
            <a:ext cx="8249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soluzione al problema del diamante è l'uso della parola chiave </a:t>
            </a:r>
            <a:r>
              <a:rPr lang="it-IT" u="sng" dirty="0"/>
              <a:t>virtual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Trasformiamo le due classi genitore (che ereditano dalla stessa superclasse) in sottoclassi virtuali, in modo da evitare due copie della classe superclasse nella classe figlio. In questo modo, </a:t>
            </a:r>
            <a:r>
              <a:rPr lang="it-IT" u="sng" dirty="0"/>
              <a:t>solo un’istanza delle classi verrà invocata</a:t>
            </a:r>
            <a:r>
              <a:rPr lang="it-IT" dirty="0"/>
              <a:t>, evitando </a:t>
            </a:r>
            <a:r>
              <a:rPr lang="it-IT" i="1" dirty="0"/>
              <a:t>ambiguità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20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Ereditarietà multipla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C36301-A5E1-1B0B-6668-010DC37D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12" y="1649825"/>
            <a:ext cx="6580142" cy="22767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7AC793-A7C9-9635-2FA6-F7E3F54E184E}"/>
              </a:ext>
            </a:extLst>
          </p:cNvPr>
          <p:cNvSpPr txBox="1"/>
          <p:nvPr/>
        </p:nvSpPr>
        <p:spPr>
          <a:xfrm>
            <a:off x="452284" y="4289232"/>
            <a:ext cx="8249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soluzione al problema del diamante è l'uso della parola chiave </a:t>
            </a:r>
            <a:r>
              <a:rPr lang="it-IT" u="sng" dirty="0"/>
              <a:t>virtual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Trasformiamo le due classi genitore (che ereditano dalla stessa superclasse) in sottoclassi virtuali, in modo da evitare due copie della classe superclasse nella classe figlio. In questo modo, </a:t>
            </a:r>
            <a:r>
              <a:rPr lang="it-IT" u="sng" dirty="0"/>
              <a:t>solo un’istanza delle classi verrà invocata</a:t>
            </a:r>
            <a:r>
              <a:rPr lang="it-IT" dirty="0"/>
              <a:t>, evitando </a:t>
            </a:r>
            <a:r>
              <a:rPr lang="it-IT" i="1" dirty="0"/>
              <a:t>ambiguità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738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761</Words>
  <Application>Microsoft Office PowerPoint</Application>
  <PresentationFormat>Presentazione su schermo (4:3)</PresentationFormat>
  <Paragraphs>112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di Office</vt:lpstr>
      <vt:lpstr>Tutorato 6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Ereditarietà multipla</vt:lpstr>
      <vt:lpstr>Costruttori con basi virtuali</vt:lpstr>
      <vt:lpstr>Esempio 1</vt:lpstr>
      <vt:lpstr>Esempio 1: Soluzione</vt:lpstr>
      <vt:lpstr>Esempio 2</vt:lpstr>
      <vt:lpstr>Esempio 2: Soluzione</vt:lpstr>
      <vt:lpstr>Esempio 3</vt:lpstr>
      <vt:lpstr>Esempio 3: Soluzione</vt:lpstr>
      <vt:lpstr>Gerarchia classi I/O</vt:lpstr>
      <vt:lpstr>Gerarchia classi I/O</vt:lpstr>
      <vt:lpstr>Gestione delle eccezioni</vt:lpstr>
      <vt:lpstr>Esercizio 1: Funzione</vt:lpstr>
      <vt:lpstr>Esercizio 1: Soluzione</vt:lpstr>
      <vt:lpstr>Esercizio 2: Compila/Non compila</vt:lpstr>
      <vt:lpstr>Esercizio 2: Compila/Non compila</vt:lpstr>
      <vt:lpstr>Esercizio 2: Soluzione</vt:lpstr>
      <vt:lpstr>Esercizio 3: Cosa Stampa</vt:lpstr>
      <vt:lpstr>Esercizio 3: Cosa Stampa</vt:lpstr>
      <vt:lpstr>Esercizio 3: Cosa Stampa</vt:lpstr>
      <vt:lpstr>Esercizio 3: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184</cp:revision>
  <dcterms:created xsi:type="dcterms:W3CDTF">2023-10-16T19:00:43Z</dcterms:created>
  <dcterms:modified xsi:type="dcterms:W3CDTF">2023-12-06T11:38:58Z</dcterms:modified>
</cp:coreProperties>
</file>