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365" r:id="rId3"/>
    <p:sldId id="379" r:id="rId4"/>
    <p:sldId id="380" r:id="rId5"/>
    <p:sldId id="382" r:id="rId6"/>
    <p:sldId id="381" r:id="rId7"/>
    <p:sldId id="383" r:id="rId8"/>
    <p:sldId id="384" r:id="rId9"/>
    <p:sldId id="386" r:id="rId10"/>
    <p:sldId id="413" r:id="rId11"/>
    <p:sldId id="414" r:id="rId12"/>
    <p:sldId id="411" r:id="rId13"/>
    <p:sldId id="387" r:id="rId14"/>
    <p:sldId id="415" r:id="rId15"/>
    <p:sldId id="416" r:id="rId16"/>
    <p:sldId id="388" r:id="rId17"/>
    <p:sldId id="385" r:id="rId18"/>
    <p:sldId id="389" r:id="rId19"/>
    <p:sldId id="391" r:id="rId20"/>
    <p:sldId id="390" r:id="rId21"/>
    <p:sldId id="392" r:id="rId22"/>
    <p:sldId id="393" r:id="rId23"/>
    <p:sldId id="400" r:id="rId24"/>
    <p:sldId id="407" r:id="rId25"/>
    <p:sldId id="401" r:id="rId26"/>
    <p:sldId id="402" r:id="rId27"/>
    <p:sldId id="403" r:id="rId28"/>
    <p:sldId id="404" r:id="rId29"/>
    <p:sldId id="405" r:id="rId30"/>
    <p:sldId id="408" r:id="rId31"/>
    <p:sldId id="41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6247" autoAdjust="0"/>
  </p:normalViewPr>
  <p:slideViewPr>
    <p:cSldViewPr snapToGrid="0">
      <p:cViewPr varScale="1">
        <p:scale>
          <a:sx n="78" d="100"/>
          <a:sy n="78" d="100"/>
        </p:scale>
        <p:origin x="162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28:01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24575,'319'-17'0,"-195"8"0,133 8 0,-3 0 0,-213-3 0,0-2 0,0-2 0,52-17 0,17-3 0,-61 20 0,0 3 0,1 2 0,72 5 0,62-4 0,783-21 0,-719 24 0,-226 0-455,-1 0 0,31 8 0,-22-4-6371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28:0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24575,'1186'16'0,"-941"-8"0,236 13 0,-244 7 0,-131-19 0,169-6 0,-145-5 0,1803 1 0,-1581-13 0,-27 1 0,-128 12 0,320-9 0,-341 0 0,814-25 0,-761 35 0,374 12 0,147 4 0,-705-16 0,14 3 0,-1 3 0,79 18 0,9 1 0,27-9-682,208-7-1,-359-9-6143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28:01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24575,'319'-17'0,"-195"8"0,133 8 0,-3 0 0,-213-3 0,0-2 0,0-2 0,52-17 0,17-3 0,-61 20 0,0 3 0,1 2 0,72 5 0,62-4 0,783-21 0,-719 24 0,-226 0-455,-1 0 0,31 8 0,-22-4-6371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28:0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24575,'1186'16'0,"-941"-8"0,236 13 0,-244 7 0,-131-19 0,169-6 0,-145-5 0,1803 1 0,-1581-13 0,-27 1 0,-128 12 0,320-9 0,-341 0 0,814-25 0,-761 35 0,374 12 0,147 4 0,-705-16 0,14 3 0,-1 3 0,79 18 0,9 1 0,27-9-682,208-7-1,-359-9-6143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31:20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24575,'1140'46'0,"-946"-34"0,107 9 0,335 11 0,175-34 0,-794 1-341,0 0 0,0-1-1,20-5 1,-13 1-6485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31:25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24575,'1809'45'-1550,"616"-23"1466,-596-36 2162,-1369 15-2522,-122 20 444,-176-7 0,175 16 0,188 11 0,306-36-35,-525-7-1295,-278 2-5496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37:3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24575,'240'-11'0,"-41"1"0,1572 1-761,-1024 12 1522,572-3-2126,-1297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37:59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555 310 24575,'-23'-9'0,"-26"-18"0,-24-8 0,-13-7 0,3-7 0,16 1 0,15 9 0,12 10 0,7 11 0,5 8 0,7 6-8191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38:02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24575,'454'-1'-84,"1265"19"-580,-636-6 1157,-818-13-1603,-232 1-5716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6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customXml" Target="../ink/ink7.xml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17/01/2024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0" y="1435510"/>
            <a:ext cx="86304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Stampe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NC (Non compila)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Spiegazione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Banalmente, il puntatore è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const</a:t>
            </a:r>
            <a:r>
              <a:rPr lang="it-IT" dirty="0">
                <a:sym typeface="Wingdings" panose="05000000000000000000" pitchFamily="2" charset="2"/>
              </a:rPr>
              <a:t> e ritorno il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it-IT" dirty="0">
                <a:sym typeface="Wingdings" panose="05000000000000000000" pitchFamily="2" charset="2"/>
              </a:rPr>
              <a:t> costante su un metodo non marcato costante. Quindi, se provo a tornarlo, dà errore. 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Morale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Se c’è il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const</a:t>
            </a:r>
            <a:r>
              <a:rPr lang="it-IT" dirty="0">
                <a:sym typeface="Wingdings" panose="05000000000000000000" pitchFamily="2" charset="2"/>
              </a:rPr>
              <a:t> e ritorno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*this </a:t>
            </a:r>
            <a:r>
              <a:rPr lang="it-IT" dirty="0">
                <a:sym typeface="Wingdings" panose="05000000000000000000" pitchFamily="2" charset="2"/>
              </a:rPr>
              <a:t>dà errore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EB689A-3F4A-2605-18D3-085E9269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432" y="5110602"/>
            <a:ext cx="3423519" cy="62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9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375008"/>
            <a:ext cx="86304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 speculare del precedente è una cosa del tipo: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ho classe * e ho il metodo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 Classe * </a:t>
            </a:r>
            <a:r>
              <a:rPr lang="it-IT" dirty="0"/>
              <a:t>(che ha il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dirty="0"/>
              <a:t>) e ritorna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dirty="0"/>
              <a:t> è errore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Stampe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NC (Non compila)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C2B9B0-CEBA-CD1F-3A46-F248327E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184" y="1799297"/>
            <a:ext cx="4694327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6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200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AFFA168-788B-1B41-1135-95876078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55" y="1370984"/>
            <a:ext cx="7148179" cy="417612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32CF38B-5FF6-1005-9CEE-025B8BF07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342" y="5733073"/>
            <a:ext cx="4191915" cy="40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6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0" y="1435510"/>
            <a:ext cx="86304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Stampe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F::f(Z)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Spiegazione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Sopra c’è l’oggetto di tipo C, in F si ha l’oggetto di tipo F* ed essendo fatta la chiamata direttamente sul puntatore, prende il tipo «più vicino» a quello dell’oggetto puntato.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Morale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Attenzione a considerare le ridefinizioni dei metodi; questo è un caso particolare, una sorta di «overriding implicito»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D185B47-AD3E-AAA6-F437-302256503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72" y="5119367"/>
            <a:ext cx="4418854" cy="42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7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200" dirty="0"/>
              <a:t>Cosa Stampa: Costruzioni e distruzioni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641988"/>
            <a:ext cx="86304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Costruzione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Seguiamo l’ordine di ereditarietà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 caso di ereditarietà multipla, parto a costruire da sinistra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Tendenzialmente costruendo usando il tipo dinamico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B* p1 = new F(); //B() C() D() E() 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B* p1 = pf; //B() C() D() E() 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Altrimenti, uso il tipo statico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B* b; //B()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Occhio sempre a controllare che i costruttori siano tracciati!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07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200" dirty="0"/>
              <a:t>Cosa Stampa: Costruzioni e distruzioni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di 32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03EE052-6C03-AD21-A33B-F5C77DE67B87}"/>
              </a:ext>
            </a:extLst>
          </p:cNvPr>
          <p:cNvSpPr txBox="1"/>
          <p:nvPr/>
        </p:nvSpPr>
        <p:spPr>
          <a:xfrm>
            <a:off x="353961" y="1641988"/>
            <a:ext cx="86304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Distruzione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Seguiamo l’ordine di ereditarietà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 caso di ereditarietà multipla, parto a distruggere da destra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Tendenzialmente distruggo partendo dal tipo dinamico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B* p1 = new F(); //~F() ~E() ~D() ~C() ~B()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B* p1 = pf; //~F() ~E() ~D() ~C() ~B()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Altrimenti, uso il tipo statico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B* b; //~B()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Occhio sempre a controllare che i distruttori siano tracciati!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588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Cosa Stampa: track da seguire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789471"/>
            <a:ext cx="86304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Guardiamo il tipo statico e tipo dinamico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 c’è il virtual, vado nella sottoclasse (tipo dinamico)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 non c’è nulla nella sottoclasse, guardo se c’è un metodo con un tipo di ritorno «più vicino possibile» a quello che abbiamo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E.g. se non c’è int, spesso, usiamo Z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Altrimenti, vado in cerca nelle altre classi della gerarchia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E.g. se TS è B e tipo dinamico è D, se B è virtual e in D non c’è nulla, vado in C</a:t>
            </a:r>
          </a:p>
        </p:txBody>
      </p:sp>
    </p:spTree>
    <p:extLst>
      <p:ext uri="{BB962C8B-B14F-4D97-AF65-F5344CB8AC3E}">
        <p14:creationId xmlns:p14="http://schemas.microsoft.com/office/powerpoint/2010/main" val="400805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dirty="0"/>
              <a:t> </a:t>
            </a:r>
            <a:r>
              <a:rPr lang="it-IT" sz="3200" dirty="0"/>
              <a:t>e 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175257"/>
            <a:ext cx="86304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funzionano lo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static_cast </a:t>
            </a:r>
            <a:r>
              <a:rPr lang="it-IT" dirty="0"/>
              <a:t>ed il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it-IT" dirty="0"/>
              <a:t>?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primo cerca di convertire staticamente l’oggetto (quindi, prima che venga eseguito) oppure prende l’oggetto puntato e cerca subito di convertirlo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non ci sono tipi compatibili, o rimane nella classe base o dà errore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secondo cerca di convertire l’oggetto a runtime (quindi, durante l’esecuzione) e può essere più imprevedibile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non ci sono tipi compatibili, dà errore o cerca il metodo «più vicino» nella sua gerarchia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entrambi i casi, quello che cambia è il tipo statico (</a:t>
            </a:r>
            <a:r>
              <a:rPr lang="it-IT" u="sng" dirty="0"/>
              <a:t>se non viene fatto dopo lo *this, di solito non dà problemi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E.g.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A* p1 = new D(); </a:t>
            </a:r>
            <a:r>
              <a:rPr lang="it-IT" dirty="0"/>
              <a:t>e (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dynamic_cast&lt;B*&gt;(p1))-&gt;m();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TS – diventa B TD – resta D</a:t>
            </a:r>
          </a:p>
          <a:p>
            <a:r>
              <a:rPr lang="it-IT" dirty="0"/>
              <a:t>E.g.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A* p1 = new D(); </a:t>
            </a:r>
            <a:r>
              <a:rPr lang="it-IT" dirty="0"/>
              <a:t>e (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static_cast&lt;B*&gt;(p1))-&gt;m();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TS – diventa B TD – resta 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03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4000" dirty="0"/>
              <a:t>Funzioni: track da seguire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18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391567"/>
            <a:ext cx="86304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Capisco quali metodi mi offre la gerarchia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si tratta di una modellazione, la gerarchia devo farla «a mano», poi il secondo pezzo mi chiede di definire la gerarchia della classe con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Comincio a scrivere la funzione richiesta capendo a che tipi convertire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Generalmente, si ha una struttura con un ciclo e operazioni su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it-IT" dirty="0"/>
              <a:t>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l’oggetto puntato non è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dirty="0"/>
              <a:t>, si usa il tipo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dirty="0"/>
              <a:t>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l’oggetto puntato è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dirty="0"/>
              <a:t>, si usa il tipo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dirty="0"/>
              <a:t>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entrambi i casi, si può usare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it-IT" dirty="0"/>
              <a:t> senza problemi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volete usare il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t-IT" dirty="0"/>
              <a:t> range-based, penso non ci siano problemi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tutti i casi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è necessario controllare «se il tipo dinamico è esattamente uguale ad un altro tipo dinamico», uso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è necessario controllare «se il tipo dinamico è il sottotipo proprio di un’altra classe», uso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335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4000" dirty="0"/>
              <a:t>Modellazioni: track da seguire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19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256767" y="1470225"/>
            <a:ext cx="86304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Capisco quali metodi mi offre la gerarchia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si tratta di una modellazione, la gerarchia devo farla «a mano», poi il secondo pezzo mi chiede di definire la gerarchia della classe con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Comincio a scrivere le classi, ricordandomi di: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Inserire i costruttori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Inserire i metodi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dirty="0"/>
              <a:t> per i campi privati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Inserire il distruttore virtuale nella classe base della gerarchia per renderla polimorfa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ho dei metodi virtuali puri, ogni classe, se specificato, li deve ridefinire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 secondo pezzo dell’esercizio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Definisco le strutture dati da usare (di solito, per i motivi visti nel corso), uso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Seguo le stesse regole delle funzioni (dal punto 2 al punto 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539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First thing first…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32</a:t>
            </a:r>
          </a:p>
        </p:txBody>
      </p:sp>
      <p:pic>
        <p:nvPicPr>
          <p:cNvPr id="5" name="Immagine 4" descr="Immagine che contiene modello, punto&#10;&#10;Descrizione generata automaticamente">
            <a:extLst>
              <a:ext uri="{FF2B5EF4-FFF2-40B4-BE49-F238E27FC236}">
                <a16:creationId xmlns:a16="http://schemas.microsoft.com/office/drawing/2014/main" id="{20730B25-D585-CB64-8440-C62D1D42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77775"/>
            <a:ext cx="3505200" cy="35052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1E5031C-C02F-F442-95A2-0DB13A18F1F4}"/>
              </a:ext>
            </a:extLst>
          </p:cNvPr>
          <p:cNvSpPr txBox="1">
            <a:spLocks/>
          </p:cNvSpPr>
          <p:nvPr/>
        </p:nvSpPr>
        <p:spPr>
          <a:xfrm>
            <a:off x="1428136" y="5076266"/>
            <a:ext cx="6858000" cy="111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Registrazione presenza Tutorato PaO</a:t>
            </a:r>
          </a:p>
          <a:p>
            <a:pPr marL="0" indent="0" algn="ctr">
              <a:buNone/>
            </a:pPr>
            <a:r>
              <a:rPr lang="en-US" sz="2000" dirty="0"/>
              <a:t>Login con SSO su Google Form inserendo i propri dati</a:t>
            </a:r>
          </a:p>
        </p:txBody>
      </p:sp>
    </p:spTree>
    <p:extLst>
      <p:ext uri="{BB962C8B-B14F-4D97-AF65-F5344CB8AC3E}">
        <p14:creationId xmlns:p14="http://schemas.microsoft.com/office/powerpoint/2010/main" val="121007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Definizioni standard: track da seguire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20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509553"/>
            <a:ext cx="86304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Capisco da quali classe deriva la mia (guardo </a:t>
            </a:r>
            <a:r>
              <a:rPr lang="it-IT" u="sng" dirty="0"/>
              <a:t>solo</a:t>
            </a:r>
            <a:r>
              <a:rPr lang="it-IT" dirty="0"/>
              <a:t> le sottoclassi dirette)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Per ereditarietà, assumiamo che le sottoclassi siano già state costruite con le superclassi non dirette (funziona così)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Definisco la firma dell’operatore di assegnazione/costruttore di copia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Richiamo l’operatore di assegnazione (con scoping) o il costruttore di copia (semplicemente usando classe(parametro)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Assegno gli altri parametri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Attenzione</a:t>
            </a:r>
            <a:r>
              <a:rPr lang="it-IT" dirty="0"/>
              <a:t>: nel costruttore di copia non è necessario fare il controllo su *this != puntatore; non è il goal di questo tipo di esercizio (e neanche le soluzioni ufficiali lo prevedono)</a:t>
            </a:r>
            <a:endParaRPr lang="it-IT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786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Gerarchie: track da seguire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21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509553"/>
            <a:ext cx="86304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Seguo letteralmente cosa mi chiedono i metodi, ricordando 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una classe deve essere polimorfa, metto il distruttore virtuale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una classe deve essere astratta, metto il metodo virtuale puro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virtual void method()=0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una classe deve essere concreta, ridefinisco il metodo virtuale puro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virtual void method()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Se una classe dice di «non permettere la costruzione pubblica dei suo oggetti, ma solamente la costruzioni di oggetti D che siano sottooggetti», uso protected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Gli altri punti riguardano le assegnazioni seguendo il tipo standard (e.g. regole definite nella slide «Definizioni standard»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687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2800" dirty="0"/>
              <a:t>Sottotipi/Stampe con numeri: track da seguire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22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509553"/>
            <a:ext cx="86304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Parto dalle cose certe (sapendo che stampo la stringa «X» ed «Y», seguo letteralmente quello che dice il metodo e capisco un po’ di informazioni dalle chiamate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Date le certezze, cerco poi di capire cosa altro stampare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Le altre righe del main compilano (lo specifica l’esercizio) e si assume che le conversioni vadano bene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Tendenzialmente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si capisce subito che se un tipo dinamico è assegnato ad un tipo statico, è un suo sottotipo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controllo se le conversioni dei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dynamic_cast </a:t>
            </a:r>
            <a:r>
              <a:rPr lang="it-IT" dirty="0">
                <a:cs typeface="Courier New" panose="02070309020205020404" pitchFamily="49" charset="0"/>
              </a:rPr>
              <a:t>vanno bene o meno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ricordiamo che la struttura è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dynamic_cast&lt;sottotipo*&gt;(supertipo)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3681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1: Sottotipi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23</a:t>
            </a:fld>
            <a:r>
              <a:rPr lang="en-US" dirty="0"/>
              <a:t> di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9D43C44-0FDC-6CEA-A6E1-EC9864E0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62" y="1435509"/>
            <a:ext cx="7932276" cy="44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87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1: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24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BD7CC5-E0E1-2406-03DF-3FDC131C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56" y="1668627"/>
            <a:ext cx="2690093" cy="352074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7E6F3E5-3BF8-3A4A-19D1-A6F52862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328" y="1760075"/>
            <a:ext cx="2712955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54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2: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25</a:t>
            </a:fld>
            <a:r>
              <a:rPr lang="en-US" dirty="0"/>
              <a:t> di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F95344C-F5E2-09F1-5D9C-AC069F78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8" y="1257066"/>
            <a:ext cx="8121444" cy="483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45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2: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26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600B73-BE90-9441-E935-47875FE4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70" y="2056162"/>
            <a:ext cx="3139712" cy="304064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BC948B2-91C2-9C3C-CDC8-E3384F4A0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686" y="2571675"/>
            <a:ext cx="3741744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0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27</a:t>
            </a:fld>
            <a:r>
              <a:rPr lang="en-US" dirty="0"/>
              <a:t> di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2C6534-7AD3-096E-CEFA-8D7AB84D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41" y="1356852"/>
            <a:ext cx="5866406" cy="47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03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3: Stampa numerica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28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B1A01A-5E2E-AEF4-9A1F-581A92B7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7" y="1154493"/>
            <a:ext cx="7902625" cy="33302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8E7CB4-B33B-37BC-2A5C-29A203B4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09" y="4545358"/>
            <a:ext cx="6631844" cy="16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28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3: Soluzione (possibile)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29</a:t>
            </a:fld>
            <a:r>
              <a:rPr lang="en-US" dirty="0"/>
              <a:t> di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5FF7365-F818-0535-C0B7-C5ADD5695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77" y="2472607"/>
            <a:ext cx="7689246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3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7F8CE6-CA63-2A3C-68E2-68416266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28"/>
            <a:ext cx="9144000" cy="330001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632B888-C3A7-7F4F-E1D8-DC92D60E4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59" y="5116109"/>
            <a:ext cx="5760010" cy="5384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5A3D2227-4E50-054D-0AE5-7293BB6FA0B9}"/>
                  </a:ext>
                </a:extLst>
              </p14:cNvPr>
              <p14:cNvContentPartPr/>
              <p14:nvPr/>
            </p14:nvContentPartPr>
            <p14:xfrm>
              <a:off x="2743305" y="4640156"/>
              <a:ext cx="1106640" cy="5004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5A3D2227-4E50-054D-0AE5-7293BB6FA0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4305" y="4631516"/>
                <a:ext cx="11242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9CDCF8F6-7514-487A-1BFA-BE21E87795ED}"/>
                  </a:ext>
                </a:extLst>
              </p14:cNvPr>
              <p14:cNvContentPartPr/>
              <p14:nvPr/>
            </p14:nvContentPartPr>
            <p14:xfrm>
              <a:off x="363705" y="2880116"/>
              <a:ext cx="3511440" cy="4032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9CDCF8F6-7514-487A-1BFA-BE21E87795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705" y="2871476"/>
                <a:ext cx="3529080" cy="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0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4: Ridefinizione standard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30</a:t>
            </a:fld>
            <a:r>
              <a:rPr lang="en-US" dirty="0"/>
              <a:t> di 32</a:t>
            </a:r>
          </a:p>
        </p:txBody>
      </p:sp>
      <p:pic>
        <p:nvPicPr>
          <p:cNvPr id="5" name="Immagine 4" descr="Immagine che contiene testo, schermata, numero, schermo&#10;&#10;Descrizione generata automaticamente">
            <a:extLst>
              <a:ext uri="{FF2B5EF4-FFF2-40B4-BE49-F238E27FC236}">
                <a16:creationId xmlns:a16="http://schemas.microsoft.com/office/drawing/2014/main" id="{5A68F2ED-B081-21CB-94A4-AEA1B9104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413"/>
            <a:ext cx="9144000" cy="40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97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/>
              <a:t>Esercizio 4: </a:t>
            </a:r>
            <a:r>
              <a:rPr lang="it-IT" sz="3600" dirty="0"/>
              <a:t>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31</a:t>
            </a:fld>
            <a:r>
              <a:rPr lang="en-US" dirty="0"/>
              <a:t> di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64E7F42-22CE-D7A0-A460-1F20AF373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22" y="2788864"/>
            <a:ext cx="6180356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5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32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632B888-C3A7-7F4F-E1D8-DC92D60E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56" y="5208576"/>
            <a:ext cx="5760010" cy="53843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435510"/>
            <a:ext cx="8386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Stampe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A::n A::g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Spiegazione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La conversione viene effettuata sullo *this.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Questa fa in modo che quando da A andiamo verso C, stiamo cercando di convertire a B. Lo *this riparte sempre dalla classe base. Nel momento in cui cerchiamo di andare verso una sottoclasse allo stesso livello, per essere «safe» rimane in A.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Morale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Tutte le stampe su *this restano nella classe base.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069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7F8CE6-CA63-2A3C-68E2-68416266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28"/>
            <a:ext cx="9144000" cy="33000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5A3D2227-4E50-054D-0AE5-7293BB6FA0B9}"/>
                  </a:ext>
                </a:extLst>
              </p14:cNvPr>
              <p14:cNvContentPartPr/>
              <p14:nvPr/>
            </p14:nvContentPartPr>
            <p14:xfrm>
              <a:off x="2743305" y="4640156"/>
              <a:ext cx="1106640" cy="5004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5A3D2227-4E50-054D-0AE5-7293BB6FA0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4308" y="4631156"/>
                <a:ext cx="1124274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9CDCF8F6-7514-487A-1BFA-BE21E87795ED}"/>
                  </a:ext>
                </a:extLst>
              </p14:cNvPr>
              <p14:cNvContentPartPr/>
              <p14:nvPr/>
            </p14:nvContentPartPr>
            <p14:xfrm>
              <a:off x="363705" y="2880116"/>
              <a:ext cx="3511440" cy="4032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9CDCF8F6-7514-487A-1BFA-BE21E87795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705" y="2871116"/>
                <a:ext cx="3529080" cy="579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3741D3B9-BC03-E2C7-6D2A-0BBE2F5BF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0717" y="5115213"/>
            <a:ext cx="3222566" cy="6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8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435510"/>
            <a:ext cx="8386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Stampe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A::n  A::m  A::g  C::j 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Spiegazione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La conversione viene effettuata sullo *this.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Quando ritorniamo dallo *this, «ripartiamo dalla classe base»; questo fa in modo che le successive stampe partano da A e poi se sono ridefinite vanno verso i sottotipi.</a:t>
            </a:r>
          </a:p>
          <a:p>
            <a:r>
              <a:rPr lang="it-IT" dirty="0">
                <a:sym typeface="Wingdings" panose="05000000000000000000" pitchFamily="2" charset="2"/>
              </a:rPr>
              <a:t>Il metodo m() non ha virtual ed essendo che ripartiamo da A stampiamo quello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Morale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Se ritorniamo con lo *this e il metodo non è virtual, stampiamo quello della classe base.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BB93B9-E6C1-AC66-E48D-A13C6019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736" y="5315591"/>
            <a:ext cx="2720528" cy="53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1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7F8CE6-CA63-2A3C-68E2-68416266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28"/>
            <a:ext cx="9144000" cy="330001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B1D4AA6-DE2B-50D0-90FE-7E79D8C43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366" y="5241086"/>
            <a:ext cx="4632141" cy="5511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009FA514-5744-7779-5838-1440429B7FA8}"/>
                  </a:ext>
                </a:extLst>
              </p14:cNvPr>
              <p14:cNvContentPartPr/>
              <p14:nvPr/>
            </p14:nvContentPartPr>
            <p14:xfrm>
              <a:off x="1464945" y="4739156"/>
              <a:ext cx="1150200" cy="399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009FA514-5744-7779-5838-1440429B7F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5945" y="4730156"/>
                <a:ext cx="11678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BE53B1E8-1D3E-830A-2BF5-73C8F936ADAA}"/>
                  </a:ext>
                </a:extLst>
              </p14:cNvPr>
              <p14:cNvContentPartPr/>
              <p14:nvPr/>
            </p14:nvContentPartPr>
            <p14:xfrm>
              <a:off x="206385" y="4208156"/>
              <a:ext cx="3258360" cy="597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BE53B1E8-1D3E-830A-2BF5-73C8F936AD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745" y="4199516"/>
                <a:ext cx="3276000" cy="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87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0" y="1435510"/>
            <a:ext cx="86304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Stampe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C::k (infinitamente... stack overflow!)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Spiegazione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La conversione </a:t>
            </a:r>
            <a:r>
              <a:rPr lang="it-IT" u="sng" dirty="0">
                <a:sym typeface="Wingdings" panose="05000000000000000000" pitchFamily="2" charset="2"/>
              </a:rPr>
              <a:t>non</a:t>
            </a:r>
            <a:r>
              <a:rPr lang="it-IT" dirty="0">
                <a:sym typeface="Wingdings" panose="05000000000000000000" pitchFamily="2" charset="2"/>
              </a:rPr>
              <a:t> viene effettuata sullo *this e quindi </a:t>
            </a:r>
            <a:r>
              <a:rPr lang="it-IT" u="sng" dirty="0">
                <a:sym typeface="Wingdings" panose="05000000000000000000" pitchFamily="2" charset="2"/>
              </a:rPr>
              <a:t>va bene.</a:t>
            </a:r>
            <a:endParaRPr lang="it-IT" dirty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Il metodo k() è presente ricorsivamente e viene chiamato indefinitamente; se non si ha il controllo di quello che fa il programma, si ha «undefined behaviour».</a:t>
            </a:r>
          </a:p>
          <a:p>
            <a:r>
              <a:rPr lang="it-IT" dirty="0">
                <a:sym typeface="Wingdings" panose="05000000000000000000" pitchFamily="2" charset="2"/>
              </a:rPr>
              <a:t>Correttamente, questa stampa, </a:t>
            </a:r>
            <a:r>
              <a:rPr lang="it-IT" u="sng" dirty="0">
                <a:sym typeface="Wingdings" panose="05000000000000000000" pitchFamily="2" charset="2"/>
              </a:rPr>
              <a:t>se non è presente l’opzione UB</a:t>
            </a:r>
            <a:r>
              <a:rPr lang="it-IT" dirty="0">
                <a:sym typeface="Wingdings" panose="05000000000000000000" pitchFamily="2" charset="2"/>
              </a:rPr>
              <a:t>, si mette </a:t>
            </a:r>
            <a:r>
              <a:rPr lang="it-IT" u="sng" dirty="0">
                <a:sym typeface="Wingdings" panose="05000000000000000000" pitchFamily="2" charset="2"/>
              </a:rPr>
              <a:t>errore run-time</a:t>
            </a:r>
            <a:r>
              <a:rPr lang="it-IT" dirty="0">
                <a:sym typeface="Wingdings" panose="05000000000000000000" pitchFamily="2" charset="2"/>
              </a:rPr>
              <a:t>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Morale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Occhio se il metodo viene chiamato ricorsivamente o meno.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38D629A-19A7-6D85-D406-8730FB60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66" y="5241086"/>
            <a:ext cx="4632141" cy="55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2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7F8CE6-CA63-2A3C-68E2-68416266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28"/>
            <a:ext cx="9144000" cy="33000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0FC53C36-C909-AE1C-A19B-2C9343FBF8AB}"/>
                  </a:ext>
                </a:extLst>
              </p14:cNvPr>
              <p14:cNvContentPartPr/>
              <p14:nvPr/>
            </p14:nvContentPartPr>
            <p14:xfrm>
              <a:off x="5250345" y="4708556"/>
              <a:ext cx="1547280" cy="111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0FC53C36-C909-AE1C-A19B-2C9343FBF8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1345" y="4699556"/>
                <a:ext cx="1564920" cy="288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4A37E096-4592-40DF-8817-580290E84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240" y="5019940"/>
            <a:ext cx="3423519" cy="623776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04D67855-7CCE-1636-2089-64C60FFB69A5}"/>
              </a:ext>
            </a:extLst>
          </p:cNvPr>
          <p:cNvGrpSpPr/>
          <p:nvPr/>
        </p:nvGrpSpPr>
        <p:grpSpPr>
          <a:xfrm>
            <a:off x="2831505" y="2890196"/>
            <a:ext cx="1279800" cy="138600"/>
            <a:chOff x="2831505" y="2890196"/>
            <a:chExt cx="127980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6CD882AA-168B-3D72-79FE-FC42A93A19D4}"/>
                    </a:ext>
                  </a:extLst>
                </p14:cNvPr>
                <p14:cNvContentPartPr/>
                <p14:nvPr/>
              </p14:nvContentPartPr>
              <p14:xfrm>
                <a:off x="3025185" y="2916836"/>
                <a:ext cx="200160" cy="1119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6CD882AA-168B-3D72-79FE-FC42A93A19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6185" y="2907836"/>
                  <a:ext cx="217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89CF5E34-E709-2BB0-E354-18CC69D6540F}"/>
                    </a:ext>
                  </a:extLst>
                </p14:cNvPr>
                <p14:cNvContentPartPr/>
                <p14:nvPr/>
              </p14:nvContentPartPr>
              <p14:xfrm>
                <a:off x="2831505" y="2890196"/>
                <a:ext cx="1279800" cy="1116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89CF5E34-E709-2BB0-E354-18CC69D654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2865" y="2881196"/>
                  <a:ext cx="1297440" cy="2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7940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1761</Words>
  <Application>Microsoft Office PowerPoint</Application>
  <PresentationFormat>Presentazione su schermo (4:3)</PresentationFormat>
  <Paragraphs>247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Wingdings</vt:lpstr>
      <vt:lpstr>Tema di Office</vt:lpstr>
      <vt:lpstr>Tutorato 9</vt:lpstr>
      <vt:lpstr>First thing first…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Cosa Stampa: Costruzioni e distruzioni</vt:lpstr>
      <vt:lpstr>Cosa Stampa: Costruzioni e distruzioni</vt:lpstr>
      <vt:lpstr>Cosa Stampa: track da seguire</vt:lpstr>
      <vt:lpstr>static_cast e dynamic_cast</vt:lpstr>
      <vt:lpstr>Funzioni: track da seguire</vt:lpstr>
      <vt:lpstr>Modellazioni: track da seguire</vt:lpstr>
      <vt:lpstr>Definizioni standard: track da seguire</vt:lpstr>
      <vt:lpstr>Gerarchie: track da seguire</vt:lpstr>
      <vt:lpstr>Sottotipi/Stampe con numeri: track da seguire</vt:lpstr>
      <vt:lpstr>Esercizio 1: Sottotipi</vt:lpstr>
      <vt:lpstr>Esercizio 1: Soluzione</vt:lpstr>
      <vt:lpstr>Esercizio 2: Cosa Stampa</vt:lpstr>
      <vt:lpstr>Esercizio 2: Cosa Stampa</vt:lpstr>
      <vt:lpstr>Esercizio 2: Soluzione</vt:lpstr>
      <vt:lpstr>Esercizio 3: Stampa numerica</vt:lpstr>
      <vt:lpstr>Esercizio 3: Soluzione (possibile)</vt:lpstr>
      <vt:lpstr>Esercizio 4: Ridefinizione standard</vt:lpstr>
      <vt:lpstr>Esercizio 4: Soluzione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Gabriel Rovesti</cp:lastModifiedBy>
  <cp:revision>256</cp:revision>
  <dcterms:created xsi:type="dcterms:W3CDTF">2023-10-16T19:00:43Z</dcterms:created>
  <dcterms:modified xsi:type="dcterms:W3CDTF">2024-01-17T18:47:23Z</dcterms:modified>
</cp:coreProperties>
</file>