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83" r:id="rId4"/>
    <p:sldId id="297" r:id="rId5"/>
    <p:sldId id="258" r:id="rId6"/>
    <p:sldId id="260" r:id="rId7"/>
    <p:sldId id="264" r:id="rId8"/>
    <p:sldId id="272" r:id="rId9"/>
    <p:sldId id="265" r:id="rId10"/>
    <p:sldId id="266" r:id="rId11"/>
    <p:sldId id="295" r:id="rId12"/>
    <p:sldId id="282" r:id="rId13"/>
    <p:sldId id="263" r:id="rId14"/>
    <p:sldId id="284" r:id="rId15"/>
    <p:sldId id="274" r:id="rId16"/>
    <p:sldId id="287" r:id="rId17"/>
    <p:sldId id="288" r:id="rId18"/>
    <p:sldId id="286" r:id="rId19"/>
    <p:sldId id="289" r:id="rId20"/>
    <p:sldId id="262" r:id="rId21"/>
    <p:sldId id="296" r:id="rId22"/>
    <p:sldId id="276" r:id="rId23"/>
    <p:sldId id="285" r:id="rId24"/>
    <p:sldId id="278" r:id="rId25"/>
    <p:sldId id="290" r:id="rId26"/>
    <p:sldId id="293" r:id="rId27"/>
    <p:sldId id="299" r:id="rId28"/>
    <p:sldId id="301" r:id="rId29"/>
    <p:sldId id="267" r:id="rId30"/>
    <p:sldId id="275" r:id="rId31"/>
    <p:sldId id="269" r:id="rId32"/>
    <p:sldId id="273" r:id="rId33"/>
    <p:sldId id="291" r:id="rId34"/>
    <p:sldId id="294" r:id="rId35"/>
    <p:sldId id="292" r:id="rId36"/>
    <p:sldId id="30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rovesti/Tutorato-Programmazione-ad-Oggetti-2023-2024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25/10/2023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2" y="153785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creazione di oggetti può essere statica e prevedere la creazione di un cosiddetto </a:t>
            </a:r>
            <a:r>
              <a:rPr lang="it-IT" u="sng" dirty="0"/>
              <a:t>oggetto anonimo</a:t>
            </a:r>
            <a:r>
              <a:rPr lang="it-IT" i="1" dirty="0"/>
              <a:t>, </a:t>
            </a:r>
            <a:r>
              <a:rPr lang="it-IT" dirty="0"/>
              <a:t>creato solo per assegnarlo ad un oggetto specifico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950B39-F4C1-43A3-C332-6B577ADC08C2}"/>
              </a:ext>
            </a:extLst>
          </p:cNvPr>
          <p:cNvSpPr txBox="1"/>
          <p:nvPr/>
        </p:nvSpPr>
        <p:spPr>
          <a:xfrm>
            <a:off x="640526" y="3323295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Può altrimenti essere dinamica, tramite l’operatore </a:t>
            </a:r>
            <a:r>
              <a:rPr lang="it-IT" u="sng" dirty="0">
                <a:latin typeface="Consolas" panose="020B0609020204030204" pitchFamily="49" charset="0"/>
              </a:rPr>
              <a:t>new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1EC983-F5A0-5F7A-CEC8-BE88DBD4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36" y="2285334"/>
            <a:ext cx="2443327" cy="9245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4E2FA0-71CB-5FE6-268D-C698D3D3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98" y="3794947"/>
            <a:ext cx="4683548" cy="18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1" y="1537855"/>
            <a:ext cx="77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facilmente assegnare valori tramite i costruttori: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Si consideri che i costruttori hanno una struttura sequenziale (</a:t>
            </a:r>
            <a:r>
              <a:rPr lang="it-IT" i="1" dirty="0"/>
              <a:t>che vedremo…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CABBEA-C465-38A2-1F50-C483A660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86" y="1938462"/>
            <a:ext cx="5263428" cy="30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40526" y="1251171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costruttori vengono chiamati implicitamente; per evitare questo fatto, usiamo la keyword </a:t>
            </a:r>
            <a:r>
              <a:rPr lang="it-IT" u="sng" dirty="0">
                <a:latin typeface="Consolas" panose="020B0609020204030204" pitchFamily="49" charset="0"/>
              </a:rPr>
              <a:t>explicit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Sarebbe anche possibile definire degli operatori espliciti di conversione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D9846-B99B-777B-E748-4E0BCB38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74" y="1962279"/>
            <a:ext cx="6086276" cy="171710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10CB30-B4DD-8455-0B19-BE34D679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86" y="4113493"/>
            <a:ext cx="4841183" cy="2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«const»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13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ottenere </a:t>
            </a:r>
            <a:r>
              <a:rPr lang="it-IT" b="1" dirty="0"/>
              <a:t>immutabilità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nelle funzioni </a:t>
            </a:r>
            <a:r>
              <a:rPr lang="it-IT" dirty="0">
                <a:sym typeface="Wingdings" panose="05000000000000000000" pitchFamily="2" charset="2"/>
              </a:rPr>
              <a:t> ogni invocazione non farà modifiche sul parametro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625C31-8315-14C7-62B3-10401704C7E5}"/>
              </a:ext>
            </a:extLst>
          </p:cNvPr>
          <p:cNvSpPr txBox="1"/>
          <p:nvPr/>
        </p:nvSpPr>
        <p:spPr>
          <a:xfrm>
            <a:off x="377939" y="4305376"/>
            <a:ext cx="7668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Se sui parametri  abbiamo un valore che non può essere modificato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1ED464E-2519-74E7-8CB5-88A16C8E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33" y="4721339"/>
            <a:ext cx="4417962" cy="1220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7B29D0-0423-7C81-63B7-020F5A31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8" y="2310311"/>
            <a:ext cx="3194317" cy="18739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984D7E3-7165-D6FE-F82B-E9EE3184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12" y="2593553"/>
            <a:ext cx="4427846" cy="12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 correctness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2C03CA-3C81-8268-AC82-236FF986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1" y="1865329"/>
            <a:ext cx="5821017" cy="27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Implicazioni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7E3385-D0EA-05C4-2F22-2480D431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92" y="1517176"/>
            <a:ext cx="6379616" cy="38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1: Cosa stampa (1)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0C22AD-3EBD-57F5-652A-B8C04DBA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1974132"/>
            <a:ext cx="5161156" cy="29097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BC3DA5-2D31-B88F-9682-8BB3B730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09" y="1735406"/>
            <a:ext cx="3406917" cy="36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0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405734-8B03-28BE-4A35-86507E81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0" y="1828661"/>
            <a:ext cx="8298899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3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826BB8-3F23-0D24-7C4F-7F8A2DDE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06" y="1717400"/>
            <a:ext cx="3768988" cy="40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E06D64-5885-705E-1F7F-6B39C9BB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55" y="1603862"/>
            <a:ext cx="3955689" cy="39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389888" y="3796041"/>
            <a:ext cx="6662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Abstract Data Type </a:t>
            </a:r>
            <a:r>
              <a:rPr lang="it-IT" dirty="0"/>
              <a:t>– dato astratto per esprimere operazioni</a:t>
            </a:r>
          </a:p>
          <a:p>
            <a:endParaRPr lang="it-IT" i="1" dirty="0"/>
          </a:p>
          <a:p>
            <a:r>
              <a:rPr lang="it-IT" dirty="0"/>
              <a:t>Importante distinguere come accediamo questi dati: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private</a:t>
            </a:r>
            <a:r>
              <a:rPr lang="it-IT" i="1" dirty="0"/>
              <a:t> (information hiding)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accessibili con operatore (.) oppure con 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funzionalità pubblicamente accessibili</a:t>
            </a:r>
            <a:r>
              <a:rPr lang="it-IT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EB59B25-1D98-6829-6EEC-B430F834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57" y="1337570"/>
            <a:ext cx="3015062" cy="2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«static»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Variabili</a:t>
            </a:r>
            <a:r>
              <a:rPr lang="it-IT" dirty="0"/>
              <a:t>: istanza condivisa da tutte le istanze della classe invece di essere specifica di ogni istanza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Funzioni</a:t>
            </a:r>
            <a:r>
              <a:rPr lang="it-IT" dirty="0"/>
              <a:t>: possono essere richiamate direttamente senza creare oggetti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BCDBFB-BA13-4E57-2B80-BB5F662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48" y="2860171"/>
            <a:ext cx="3545802" cy="14284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8C0D8B-48A9-30F0-DF4D-87B2AA87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80" y="4612477"/>
            <a:ext cx="6182954" cy="7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«static»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esempio di come un campo dati statico possa essere utilizzato per contare il numero di istanze di una classe costruite da un programma.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5CD9DB-19ED-F02B-3D47-ED941CFC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2186057"/>
            <a:ext cx="5547841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 di copia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4" y="1170455"/>
            <a:ext cx="7769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Casi di invocazione: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1) Quando un oggetto viene dichiarato ed inizializzato on un altro oggetto della stessa classe: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2) Quando un oggetto viene passato </a:t>
            </a:r>
            <a:r>
              <a:rPr lang="it-IT" i="1" dirty="0"/>
              <a:t>per valore</a:t>
            </a:r>
            <a:r>
              <a:rPr lang="it-IT" dirty="0"/>
              <a:t> come parametro di una funzione come: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endParaRPr lang="it-IT" dirty="0"/>
          </a:p>
          <a:p>
            <a:r>
              <a:rPr lang="it-IT" dirty="0"/>
              <a:t>3) Quando una funzione ritorna per valore tramite </a:t>
            </a:r>
            <a:r>
              <a:rPr lang="it-IT" i="1" dirty="0">
                <a:latin typeface="Consolas" panose="020B0609020204030204" pitchFamily="49" charset="0"/>
              </a:rPr>
              <a:t>return</a:t>
            </a:r>
            <a:r>
              <a:rPr lang="it-IT" i="1" dirty="0"/>
              <a:t> </a:t>
            </a:r>
            <a:r>
              <a:rPr lang="it-IT" dirty="0"/>
              <a:t>un oggetto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E21FDC-5F2F-65AB-9929-A288B428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3" y="2263174"/>
            <a:ext cx="3700502" cy="10536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655459-391F-BE1B-4165-DCF24864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71" y="3734277"/>
            <a:ext cx="3143048" cy="18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di assegnazione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747516" y="1632485"/>
            <a:ext cx="7769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di ogni campo dati membro a membro </a:t>
            </a:r>
            <a:r>
              <a:rPr lang="it-IT" i="1" dirty="0"/>
              <a:t>right to left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il comportamento </a:t>
            </a:r>
            <a:r>
              <a:rPr lang="it-IT" i="1" dirty="0"/>
              <a:t>standard</a:t>
            </a:r>
            <a:r>
              <a:rPr lang="it-IT" dirty="0"/>
              <a:t>, qualora il programmatore non ridefinisca esplicitamente il suo comportamento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Lo analizzeremo più a fondo successivamente.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85905D-3C7B-062B-D7C9-25EFFF6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04" y="3568475"/>
            <a:ext cx="3730191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Ottimizzazione del compilatore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F61A20-403F-2E80-D5FA-072071836244}"/>
              </a:ext>
            </a:extLst>
          </p:cNvPr>
          <p:cNvSpPr txBox="1"/>
          <p:nvPr/>
        </p:nvSpPr>
        <p:spPr>
          <a:xfrm>
            <a:off x="2456688" y="1402346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Consolas" panose="020B0609020204030204" pitchFamily="49" charset="0"/>
              </a:rPr>
              <a:t>g++ -fno-elide-constructors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84F5E-DD35-27D6-D2B3-0E25058CC1BC}"/>
              </a:ext>
            </a:extLst>
          </p:cNvPr>
          <p:cNvSpPr txBox="1"/>
          <p:nvPr/>
        </p:nvSpPr>
        <p:spPr>
          <a:xfrm>
            <a:off x="761999" y="1930947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Evita la creazione di un oggetto temporaneo inutile per costruire oggetti dello stesso tipo; a fini didattici spesso non consideriamo questa (e lo usiamo nelle stampe per vedere «tutto» quello che avviene in memoria)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42C12D-26EE-481B-9907-05DE9AC9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39" y="3116410"/>
            <a:ext cx="5466921" cy="27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2: Cosa stampa (3)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FD58DB-5C4B-44EC-7A30-4B0DCEB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23" y="1850006"/>
            <a:ext cx="4614078" cy="35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36E31E-FF45-45BD-D4D9-31A3AFBD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1468168"/>
            <a:ext cx="7011008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3: Cosa stampa (4)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236BD9-3F80-83CA-ECA2-6C8BCAC7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3" y="1467523"/>
            <a:ext cx="4070887" cy="3922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22EAB7-DFCC-C245-61CE-6206296C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03" y="2111479"/>
            <a:ext cx="2903012" cy="26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7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23B37D-0822-E59E-C6AD-E9503356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73" y="1978906"/>
            <a:ext cx="4687101" cy="29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 di funzionalità per il contesto di una classe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(e.g. somma di orari in </a:t>
            </a:r>
            <a:r>
              <a:rPr lang="it-IT" dirty="0">
                <a:latin typeface="Consolas" panose="020B0609020204030204" pitchFamily="49" charset="0"/>
              </a:rPr>
              <a:t>Orario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Tali funzionalità vengono definite mediante l’uso di operatori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Caso importante: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u="sng" dirty="0"/>
              <a:t>Assegnazione standard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Simile all’assegnazione standard, vi è il </a:t>
            </a:r>
            <a:r>
              <a:rPr lang="it-IT" u="sng" dirty="0"/>
              <a:t>costruttore di copia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2E3CCC-934F-C007-76CB-21E517C6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9" y="2752594"/>
            <a:ext cx="6101922" cy="6080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22C048C-1D1C-6906-FC68-86C1DAEF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55" y="3637216"/>
            <a:ext cx="2685674" cy="7790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3277DD-9E95-2566-1CB0-D62BF983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05" y="4896760"/>
            <a:ext cx="1776241" cy="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11935" y="1491753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Usiamo una programmazione modulare, quindi utilizziamo i </a:t>
            </a:r>
            <a:r>
              <a:rPr lang="it-IT" i="1" dirty="0"/>
              <a:t>namespace</a:t>
            </a:r>
            <a:r>
              <a:rPr lang="it-IT" dirty="0"/>
              <a:t> per identificare una collezione di nomi ed identificatori appartenenti ad una stessa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esempio classico è il namespace </a:t>
            </a:r>
            <a:r>
              <a:rPr lang="it-IT" i="1" dirty="0">
                <a:latin typeface="Consolas" panose="020B0609020204030204" pitchFamily="49" charset="0"/>
              </a:rPr>
              <a:t>std</a:t>
            </a:r>
            <a:r>
              <a:rPr lang="it-IT" i="1" dirty="0"/>
              <a:t> </a:t>
            </a:r>
            <a:r>
              <a:rPr lang="it-IT" dirty="0"/>
              <a:t>(con la direttiva «</a:t>
            </a:r>
            <a:r>
              <a:rPr lang="it-IT" i="1" dirty="0">
                <a:latin typeface="Consolas" panose="020B0609020204030204" pitchFamily="49" charset="0"/>
              </a:rPr>
              <a:t>using</a:t>
            </a:r>
            <a:r>
              <a:rPr lang="it-IT" dirty="0"/>
              <a:t>»)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Spesso utilizziamo l’operatore di scoping per riferirci ai suoi membri al suo interno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2699C5-5A7C-AC8A-ABBD-F176476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98" y="3989253"/>
            <a:ext cx="4374604" cy="1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266208-244E-2124-E579-1836727D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01" y="1523695"/>
            <a:ext cx="7553805" cy="21489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45F119-2EA8-E1B2-1131-3546AF4257DC}"/>
              </a:ext>
            </a:extLst>
          </p:cNvPr>
          <p:cNvSpPr txBox="1"/>
          <p:nvPr/>
        </p:nvSpPr>
        <p:spPr>
          <a:xfrm>
            <a:off x="417145" y="3758726"/>
            <a:ext cx="776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Operatori particolari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Operatore ternario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52256D4-D525-4959-4B82-56E0F6AA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29" y="4418858"/>
            <a:ext cx="5645542" cy="11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7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31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possono sovraccaricare degli operatori come funzioni esterne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Operatore di stampa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Altri esempi di overloading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+ (somma)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== (confronto)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Altri operatori che ci saranno utili successivamente: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* (referenziazione)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&amp; (dereferenziazione)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</a:t>
            </a:r>
            <a:r>
              <a:rPr lang="it-IT" sz="1600" dirty="0">
                <a:sym typeface="Wingdings" panose="05000000000000000000" pitchFamily="2" charset="2"/>
              </a:rPr>
              <a:t>-&gt; (selezione a membro)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operator [] (indicizzazione)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operator ++ (somma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Incremento prefisso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Incremento postfisso</a:t>
            </a: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321918-A2BB-26A5-A7AA-5C16727A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66" y="2228574"/>
            <a:ext cx="6056433" cy="11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7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35</a:t>
            </a:r>
          </a:p>
        </p:txBody>
      </p:sp>
      <p:pic>
        <p:nvPicPr>
          <p:cNvPr id="3" name="Picture 4" descr="Orario bianco - OROLOGI di Rexite | Arredinitaly">
            <a:extLst>
              <a:ext uri="{FF2B5EF4-FFF2-40B4-BE49-F238E27FC236}">
                <a16:creationId xmlns:a16="http://schemas.microsoft.com/office/drawing/2014/main" id="{04AE8E3B-D957-E061-1728-5FE6414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1" y="158013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8BACD3-0645-5D05-B75D-A86D0E2EB011}"/>
              </a:ext>
            </a:extLst>
          </p:cNvPr>
          <p:cNvSpPr txBox="1"/>
          <p:nvPr/>
        </p:nvSpPr>
        <p:spPr>
          <a:xfrm>
            <a:off x="1559498" y="5365052"/>
            <a:ext cx="74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Estendiamo la nostra classe «orario» e vediamo alcuni esempi…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47177A-DE4A-34A6-EFFD-03A06200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61" y="1580135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7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9A7B-6540-852A-128E-AB8159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4: Cosa stampa (4)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726B9-09D1-40A0-9688-9AA9FFB4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EDCE1-6D2D-D3A3-4255-2AAC4A27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" y="1561933"/>
            <a:ext cx="3829969" cy="40885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3C7E72-5AC8-328C-9DD7-69700DD2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84" y="1905526"/>
            <a:ext cx="3515709" cy="30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2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9A7B-6540-852A-128E-AB8159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726B9-09D1-40A0-9688-9AA9FFB4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34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B57CED-A33C-7CBD-CDA7-BDB72109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6" y="2160119"/>
            <a:ext cx="3498952" cy="249786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CBCD9A8-0939-A077-FFAF-1D7E0E48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7" y="1905525"/>
            <a:ext cx="3515709" cy="30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5972C-0648-4853-0835-24A93B1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5: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633F4F-FEB4-A12D-AED3-C2BED959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35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CB75AF-5757-61C8-A2B0-29EA02BC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13" y="2252287"/>
            <a:ext cx="6551173" cy="23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5972C-0648-4853-0835-24A93B1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Accesso al materiale di tutorato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79DAC535-A030-E040-CFBA-21A25FEE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887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4AC5FE-39CC-083D-9D86-6A7104CA40F4}"/>
              </a:ext>
            </a:extLst>
          </p:cNvPr>
          <p:cNvSpPr txBox="1"/>
          <p:nvPr/>
        </p:nvSpPr>
        <p:spPr>
          <a:xfrm>
            <a:off x="238557" y="4671566"/>
            <a:ext cx="843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dirty="0"/>
              <a:t>Repository di riferimento:</a:t>
            </a:r>
          </a:p>
          <a:p>
            <a:pPr lvl="1" algn="ctr"/>
            <a:r>
              <a:rPr lang="it-IT" u="sng" dirty="0">
                <a:hlinkClick r:id="rId3"/>
              </a:rPr>
              <a:t>https://github.com/gabrielrovesti/Tutorato-Programmazione-ad-Oggetti-2023-2024</a:t>
            </a:r>
            <a:r>
              <a:rPr lang="it-IT" u="sng" dirty="0"/>
              <a:t> 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633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Modularizzazione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Importante distinguere dalla dichiarazione </a:t>
            </a:r>
            <a:r>
              <a:rPr lang="it-IT" i="1" dirty="0"/>
              <a:t>inline</a:t>
            </a:r>
            <a:r>
              <a:rPr lang="it-IT" dirty="0"/>
              <a:t> di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 dalla dichiarazione </a:t>
            </a:r>
            <a:r>
              <a:rPr lang="it-IT" i="1" dirty="0"/>
              <a:t>modulare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Definizione </a:t>
            </a:r>
            <a:r>
              <a:rPr lang="it-IT" i="1" dirty="0"/>
              <a:t>all’esterno della classe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Definizione in due file separati (.h) e (.cpp)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02AB81-BA86-CC03-6D8B-2BC56C6C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82" y="1962389"/>
            <a:ext cx="5455344" cy="20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Partiamo da un esempio…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9C769-30F5-5238-652C-DBD531F3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2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rio bianco - OROLOGI di Rexite | Arredinitaly">
            <a:extLst>
              <a:ext uri="{FF2B5EF4-FFF2-40B4-BE49-F238E27FC236}">
                <a16:creationId xmlns:a16="http://schemas.microsoft.com/office/drawing/2014/main" id="{13B8337C-E983-19BE-8511-4E78B7FB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" y="152105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34096E-B231-E64D-28DC-F727747F9E45}"/>
              </a:ext>
            </a:extLst>
          </p:cNvPr>
          <p:cNvSpPr txBox="1"/>
          <p:nvPr/>
        </p:nvSpPr>
        <p:spPr>
          <a:xfrm>
            <a:off x="3898670" y="5300849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«orario»</a:t>
            </a:r>
          </a:p>
        </p:txBody>
      </p:sp>
    </p:spTree>
    <p:extLst>
      <p:ext uri="{BB962C8B-B14F-4D97-AF65-F5344CB8AC3E}">
        <p14:creationId xmlns:p14="http://schemas.microsoft.com/office/powerpoint/2010/main" val="328304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puntatore «this»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615142" y="1537855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metodi di una classe possiedono un parametro implicito </a:t>
            </a:r>
            <a:r>
              <a:rPr lang="it-IT" u="sng" dirty="0">
                <a:latin typeface="Consolas" panose="020B0609020204030204" pitchFamily="49" charset="0"/>
              </a:rPr>
              <a:t>this</a:t>
            </a:r>
            <a:r>
              <a:rPr lang="it-IT" i="1" dirty="0"/>
              <a:t> </a:t>
            </a:r>
            <a:r>
              <a:rPr lang="it-IT" dirty="0"/>
              <a:t>di puntatore di tipo puntatore ad oggetti della classe stessa. </a:t>
            </a:r>
          </a:p>
          <a:p>
            <a:endParaRPr lang="it-IT" dirty="0"/>
          </a:p>
          <a:p>
            <a:r>
              <a:rPr lang="it-IT" dirty="0"/>
              <a:t>L'esempio più semplice è quello in cui un metodo deve restituire l'oggetto stesso di invocazione: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B9D878-A16E-B5F3-4610-D1A9F6BD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14" y="3196517"/>
            <a:ext cx="2478855" cy="26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826661" y="1531725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dei metodi con lo stesso nome della classe e senza tipo di ritorno che vengono invocati automaticamente quando viene dichiarato (e quindi costruito) un oggetto.</a:t>
            </a:r>
          </a:p>
          <a:p>
            <a:endParaRPr lang="it-IT" dirty="0"/>
          </a:p>
          <a:p>
            <a:r>
              <a:rPr lang="it-IT" dirty="0"/>
              <a:t>Ne esistono di vario tipo: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Default</a:t>
            </a:r>
            <a:r>
              <a:rPr lang="it-IT" dirty="0"/>
              <a:t> (costruttore senza parametri)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in una classe non viene dichiarato esplicitamente alcun costruttore, è automatica mente disponibile il cosiddetto </a:t>
            </a:r>
            <a:r>
              <a:rPr lang="it-IT" b="1" dirty="0"/>
              <a:t>costruttore standard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A69980-8F12-5BCF-06CB-4E9933EC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71" y="3759475"/>
            <a:ext cx="1633825" cy="105463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C8B602E-0B0F-9C70-2181-5F2E383A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99" y="3668611"/>
            <a:ext cx="2616107" cy="13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/>
              <a:t>Esempio utile: Costruttore di default legale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E02E6-6F12-1A94-9EAD-D2680300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2C9AA-5A39-AE1A-1E0F-E55F9EFC9619}"/>
              </a:ext>
            </a:extLst>
          </p:cNvPr>
          <p:cNvSpPr txBox="1"/>
          <p:nvPr/>
        </p:nvSpPr>
        <p:spPr>
          <a:xfrm>
            <a:off x="3555980" y="5205222"/>
            <a:ext cx="439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Andiamo al codice…</a:t>
            </a:r>
          </a:p>
        </p:txBody>
      </p:sp>
    </p:spTree>
    <p:extLst>
      <p:ext uri="{BB962C8B-B14F-4D97-AF65-F5344CB8AC3E}">
        <p14:creationId xmlns:p14="http://schemas.microsoft.com/office/powerpoint/2010/main" val="183230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2" y="1537855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costruttori possono essere utilizzati come: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convertitori di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assegnare valori a seconda del numero di parametri (</a:t>
            </a:r>
            <a:r>
              <a:rPr lang="it-IT" b="1" dirty="0"/>
              <a:t>overloading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D64A8D-37AF-1F5D-8DD0-B78E7170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51" y="2412626"/>
            <a:ext cx="3032698" cy="150675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69836CC-7F98-66A4-6B5E-CBA6E3E8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36" y="4462061"/>
            <a:ext cx="2561927" cy="12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3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903</Words>
  <Application>Microsoft Office PowerPoint</Application>
  <PresentationFormat>Presentazione su schermo (4:3)</PresentationFormat>
  <Paragraphs>228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Tema di Office</vt:lpstr>
      <vt:lpstr>Tutorato 1</vt:lpstr>
      <vt:lpstr>Le classi</vt:lpstr>
      <vt:lpstr>Namespace</vt:lpstr>
      <vt:lpstr>Modularizzazione</vt:lpstr>
      <vt:lpstr>Partiamo da un esempio…</vt:lpstr>
      <vt:lpstr>Il puntatore «this»</vt:lpstr>
      <vt:lpstr>Costruttori</vt:lpstr>
      <vt:lpstr>Esempio utile: Costruttore di default legale</vt:lpstr>
      <vt:lpstr>Costruttori</vt:lpstr>
      <vt:lpstr>Costruttori</vt:lpstr>
      <vt:lpstr>Costruttori</vt:lpstr>
      <vt:lpstr>Costruttori</vt:lpstr>
      <vt:lpstr>La keyword «const»</vt:lpstr>
      <vt:lpstr>Const correctness</vt:lpstr>
      <vt:lpstr>Implicazioni</vt:lpstr>
      <vt:lpstr>Esercizio 1: Cosa stampa (1)</vt:lpstr>
      <vt:lpstr>Esercizio 1: Soluzione</vt:lpstr>
      <vt:lpstr>Esercizio 2: Cosa stampa (2)</vt:lpstr>
      <vt:lpstr>Esercizio 2: Soluzione</vt:lpstr>
      <vt:lpstr>La keyword «static»</vt:lpstr>
      <vt:lpstr>La keyword «static»</vt:lpstr>
      <vt:lpstr>Costruttore di copia</vt:lpstr>
      <vt:lpstr>Operatore di assegnazione</vt:lpstr>
      <vt:lpstr>Ottimizzazione del compilatore</vt:lpstr>
      <vt:lpstr>Esempio 2: Cosa stampa (3)</vt:lpstr>
      <vt:lpstr>Esempio 2: Soluzione</vt:lpstr>
      <vt:lpstr>Esercizio 3: Cosa stampa (4)</vt:lpstr>
      <vt:lpstr>Esercizio 3: Soluzione</vt:lpstr>
      <vt:lpstr>Overloading degli operatori</vt:lpstr>
      <vt:lpstr>Overloading degli operatori</vt:lpstr>
      <vt:lpstr>Overloading degli operatori</vt:lpstr>
      <vt:lpstr>Overloading degli operatori</vt:lpstr>
      <vt:lpstr>Esercizio 4: Cosa stampa (4)</vt:lpstr>
      <vt:lpstr>Esercizio 4: Soluzione</vt:lpstr>
      <vt:lpstr>Esercizio 5: Modellazione</vt:lpstr>
      <vt:lpstr>Accesso al materiale di tutorato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38</cp:revision>
  <dcterms:created xsi:type="dcterms:W3CDTF">2023-10-16T19:00:43Z</dcterms:created>
  <dcterms:modified xsi:type="dcterms:W3CDTF">2023-10-24T14:52:15Z</dcterms:modified>
</cp:coreProperties>
</file>