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365" r:id="rId3"/>
    <p:sldId id="379" r:id="rId4"/>
    <p:sldId id="380" r:id="rId5"/>
    <p:sldId id="382" r:id="rId6"/>
    <p:sldId id="381" r:id="rId7"/>
    <p:sldId id="383" r:id="rId8"/>
    <p:sldId id="384" r:id="rId9"/>
    <p:sldId id="386" r:id="rId10"/>
    <p:sldId id="413" r:id="rId11"/>
    <p:sldId id="414" r:id="rId12"/>
    <p:sldId id="411" r:id="rId13"/>
    <p:sldId id="387" r:id="rId14"/>
    <p:sldId id="415" r:id="rId15"/>
    <p:sldId id="416" r:id="rId16"/>
    <p:sldId id="388" r:id="rId17"/>
    <p:sldId id="385" r:id="rId18"/>
    <p:sldId id="389" r:id="rId19"/>
    <p:sldId id="391" r:id="rId20"/>
    <p:sldId id="390" r:id="rId21"/>
    <p:sldId id="392" r:id="rId22"/>
    <p:sldId id="393" r:id="rId23"/>
    <p:sldId id="397" r:id="rId24"/>
    <p:sldId id="400" r:id="rId25"/>
    <p:sldId id="407" r:id="rId26"/>
    <p:sldId id="401" r:id="rId27"/>
    <p:sldId id="402" r:id="rId28"/>
    <p:sldId id="403" r:id="rId29"/>
    <p:sldId id="404" r:id="rId30"/>
    <p:sldId id="405" r:id="rId31"/>
    <p:sldId id="408" r:id="rId32"/>
    <p:sldId id="41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24575,'1140'46'0,"-946"-34"0,107 9 0,335 11 0,175-34 0,-794 1-341,0 0 0,0-1-1,20-5 1,-13 1-6485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24575,'1809'45'-1550,"616"-23"1466,-596-36 2162,-1369 15-2522,-122 20 444,-176-7 0,175 16 0,188 11 0,306-36-35,-525-7-1295,-278 2-5496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24575,'240'-11'0,"-41"1"0,1572 1-761,-1024 12 1522,572-3-2126,-1297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5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555 310 24575,'-23'-9'0,"-26"-18"0,-24-8 0,-13-7 0,3-7 0,16 1 0,15 9 0,12 10 0,7 11 0,5 8 0,7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8:0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24575,'454'-1'-84,"1265"19"-580,-636-6 1157,-818-13-1603,-232 1-5716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7.xml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17/01/2024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Banalmente, il puntatore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costante su un metodo non marcato costante. Quindi, se provo a tornarlo, dà errore. 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c’è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*this </a:t>
            </a:r>
            <a:r>
              <a:rPr lang="it-IT" dirty="0">
                <a:sym typeface="Wingdings" panose="05000000000000000000" pitchFamily="2" charset="2"/>
              </a:rPr>
              <a:t>dà errore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EB689A-3F4A-2605-18D3-085E9269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32" y="5110602"/>
            <a:ext cx="3423519" cy="6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75008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speculare del precedente è una cosa del tipo: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ho classe * e ho il metodo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 Classe * </a:t>
            </a:r>
            <a:r>
              <a:rPr lang="it-IT" dirty="0"/>
              <a:t>(che ha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) e ritorna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/>
              <a:t> è errore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C2B9B0-CEBA-CD1F-3A46-F248327E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84" y="1799297"/>
            <a:ext cx="469432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FA168-788B-1B41-1135-95876078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5" y="1370984"/>
            <a:ext cx="7148179" cy="417612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2CF38B-5FF6-1005-9CEE-025B8BF0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42" y="5733073"/>
            <a:ext cx="4191915" cy="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F::f(Z)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Sopra c’è l’oggetto di tipo C, in F si ha l’oggetto di tipo F* ed essendo fatta la chiamata direttamente sul puntatore, prende il tipo «più vicino» a quello dell’oggetto puntato.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Attenzione a considerare le ridefinizioni dei metodi; questo è un caso particolare, una sorta di «overriding implicito»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185B47-AD3E-AAA6-F437-30225650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72" y="5119367"/>
            <a:ext cx="4418854" cy="4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641988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costruire da sinistra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costruendo usando il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costruttori siano tracciati!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3EE052-6C03-AD21-A33B-F5C77DE67B87}"/>
              </a:ext>
            </a:extLst>
          </p:cNvPr>
          <p:cNvSpPr txBox="1"/>
          <p:nvPr/>
        </p:nvSpPr>
        <p:spPr>
          <a:xfrm>
            <a:off x="353961" y="1641988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distruggere da destra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distruggo partendo dal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distruttori siano tracciati!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88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Cosa Stampa: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789471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Guardiamo il tipo statico e tipo dinamico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c’è il virtual, vado nella sottoclasse (tipo dinamico)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non c’è nulla nella sottoclasse, guardo se c’è un metodo con un tipo di ritorno «più vicino possibile» a quello che abbiamo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non c’è int, spesso, usiamo Z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Altrimenti, vado in cerca nelle altre classi della gerarchia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TS è B e tipo dinamico è D, se B è virtual e in D non c’è nulla, vado in C</a:t>
            </a:r>
          </a:p>
        </p:txBody>
      </p:sp>
    </p:spTree>
    <p:extLst>
      <p:ext uri="{BB962C8B-B14F-4D97-AF65-F5344CB8AC3E}">
        <p14:creationId xmlns:p14="http://schemas.microsoft.com/office/powerpoint/2010/main" val="40080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dirty="0"/>
              <a:t> </a:t>
            </a:r>
            <a:r>
              <a:rPr lang="it-IT" sz="3200" dirty="0"/>
              <a:t>e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175257"/>
            <a:ext cx="8630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funzionano lo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 </a:t>
            </a:r>
            <a:r>
              <a:rPr lang="it-IT" dirty="0"/>
              <a:t>ed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it-IT" dirty="0"/>
              <a:t>?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cerca di convertire staticamente l’oggetto (quindi, prima che venga eseguito) oppure prende l’oggetto puntato e cerca subito di convertirlo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o rimane nella classe base o dà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secondo cerca di convertire l’oggetto a runtime (quindi, durante l’esecuzione) e può essere più imprevedibile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dà errore o cerca il metodo «più vicino» nella sua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quello che cambia è il tipo statico (</a:t>
            </a:r>
            <a:r>
              <a:rPr lang="it-IT" u="sng" dirty="0"/>
              <a:t>se non viene fatto dopo lo *this, di solito non dà problemi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3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Funzioni: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91567"/>
            <a:ext cx="8630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la funzione richiesta capendo a che tipi convertire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Generalmente, si ha una struttura con un ciclo e operazioni su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non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si può usare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it-IT" dirty="0"/>
              <a:t> senza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volete usare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 range-based, penso non ci siano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tutti i casi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esattamente uguale ad un altro tipo dinamico»,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il sottotipo proprio di un’altra classe»,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3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Modellazioni: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256767" y="1470225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le classi, ricordandomi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costruttori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metodi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dirty="0"/>
              <a:t> per i campi privati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il distruttore virtuale nella classe base della gerarchia per renderla polimorfa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ho dei metodi virtuali puri, ogni classe, se specificato, li deve ridefinire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secondo pezzo dell’esercizio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Definisco le strutture dati da usare (di solito, per i motivi visti nel corso), uso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 stesse regole delle funzioni (dal punto 2 al punto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3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Definizioni standard: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da quali classe deriva la mia (guardo </a:t>
            </a:r>
            <a:r>
              <a:rPr lang="it-IT" u="sng" dirty="0"/>
              <a:t>solo</a:t>
            </a:r>
            <a:r>
              <a:rPr lang="it-IT" dirty="0"/>
              <a:t> le sottoclassi dirette)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 ereditarietà, assumiamo che le sottoclassi siano già state costruite con le superclassi non dirette (funziona così)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la firma dell’operatore di assegnazione/costruttore di 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Richiamo l’operatore di assegnazione (con scoping) o il costruttore di copia (semplicemente usando classe(parametro)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gli altri parametri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Attenzione</a:t>
            </a:r>
            <a:r>
              <a:rPr lang="it-IT" dirty="0"/>
              <a:t>: nel costruttore di copia non è necessario fare il controllo su *this != puntatore; non è il goal di questo tipo di esercizio (e neanche le soluzioni ufficiali lo prevedono)</a:t>
            </a: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8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Gerarchie: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letteralmente cosa mi chiedono i metodi, ricordando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polimorfa, metto il distruttore virtuale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astratta, metto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concreta, ridefinisco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Se una classe dice di «non permettere la costruzione pubblica dei suo oggetti, ma solamente la costruzioni di oggetti D che siano sottooggetti», uso 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Gli altri punti riguardano le assegnazioni seguendo il tipo standard (e.g. regole definite nella slide «Definizioni standard»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Sottotipi/Stampe con numeri: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Parto dalle cose certe (sapendo che stampo la stringa «X» ed «Y», seguo letteralmente quello che dice il metodo e capisco un po’ di informazioni dalle chiamate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Date le certezze, cerco poi di capire cosa altro stampare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Le altre righe del main compilano (lo specifica l’esercizio) e si assume che le conversioni vadano bene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Tendenzialmente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si capisce subito che se un tipo dinamico è assegnato ad un tipo statico, è un suo sottotipo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controllo se le conversioni dei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 </a:t>
            </a:r>
            <a:r>
              <a:rPr lang="it-IT" dirty="0">
                <a:cs typeface="Courier New" panose="02070309020205020404" pitchFamily="49" charset="0"/>
              </a:rPr>
              <a:t>vanno bene o meno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ricordiamo che la struttura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dynamic_cast&lt;sottotipo*&gt;(supertipo)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68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1: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32</a:t>
            </a:r>
          </a:p>
        </p:txBody>
      </p:sp>
      <p:pic>
        <p:nvPicPr>
          <p:cNvPr id="9" name="Immagine 8" descr="Immagine che contiene testo, Carattere, schermata, carta&#10;&#10;Descrizione generata automaticamente">
            <a:extLst>
              <a:ext uri="{FF2B5EF4-FFF2-40B4-BE49-F238E27FC236}">
                <a16:creationId xmlns:a16="http://schemas.microsoft.com/office/drawing/2014/main" id="{3017EE1F-3D7F-CDF5-2093-5860A53E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7" y="1238864"/>
            <a:ext cx="7623765" cy="47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6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D43C44-0FDC-6CEA-A6E1-EC9864E0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2" y="1435509"/>
            <a:ext cx="7932276" cy="44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BD7CC5-E0E1-2406-03DF-3FDC131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6" y="1668627"/>
            <a:ext cx="2690093" cy="35207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E6F3E5-3BF8-3A4A-19D1-A6F5286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28" y="1760075"/>
            <a:ext cx="271295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95344C-F5E2-09F1-5D9C-AC069F78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257066"/>
            <a:ext cx="8121444" cy="48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600B73-BE90-9441-E935-47875FE4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0" y="2056162"/>
            <a:ext cx="3139712" cy="30406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C948B2-91C2-9C3C-CDC8-E3384F4A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86" y="2571675"/>
            <a:ext cx="374174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C6534-7AD3-096E-CEFA-8D7AB84D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41" y="1356852"/>
            <a:ext cx="5866406" cy="47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4: Stampa numerica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B1A01A-5E2E-AEF4-9A1F-581A92B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7" y="1154493"/>
            <a:ext cx="7902625" cy="33302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8E7CB4-B33B-37BC-2A5C-29A203B4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9" y="4545358"/>
            <a:ext cx="6631844" cy="16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59" y="5116109"/>
            <a:ext cx="5760010" cy="538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305" y="4631516"/>
                <a:ext cx="1124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705" y="2871476"/>
                <a:ext cx="35290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4: Soluzione (possibile)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FF7365-F818-0535-C0B7-C5ADD569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7" y="2472607"/>
            <a:ext cx="768924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5: Ridefinizione standard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testo, schermata, numero, schermo&#10;&#10;Descrizione generata automaticamente">
            <a:extLst>
              <a:ext uri="{FF2B5EF4-FFF2-40B4-BE49-F238E27FC236}">
                <a16:creationId xmlns:a16="http://schemas.microsoft.com/office/drawing/2014/main" id="{5A68F2ED-B081-21CB-94A4-AEA1B910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13"/>
            <a:ext cx="9144000" cy="40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5: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4E7F42-22CE-D7A0-A460-1F20AF37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2" y="2788864"/>
            <a:ext cx="618035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56" y="5208576"/>
            <a:ext cx="5760010" cy="5384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A::g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Questa fa in modo che quando da A andiamo verso C, stiamo cercando di convertire a B. Lo *this riparte sempre dalla classe base. Nel momento in cui cerchiamo di andare verso una sottoclasse allo stesso livello, per essere «safe» rimane in A.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Tutte le stampe su *this restano nella classe base.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6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308" y="4631156"/>
                <a:ext cx="1124274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705" y="2871116"/>
                <a:ext cx="3529080" cy="57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741D3B9-BC03-E2C7-6D2A-0BBE2F5BF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717" y="5115213"/>
            <a:ext cx="3222566" cy="6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 A::m  A::g  C::j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Quando ritorniamo dallo *this, «ripartiamo dalla classe base»; questo fa in modo che le successive stampe partano da A e poi se sono ridefinite vanno verso i sottotipi.</a:t>
            </a:r>
          </a:p>
          <a:p>
            <a:r>
              <a:rPr lang="it-IT" dirty="0">
                <a:sym typeface="Wingdings" panose="05000000000000000000" pitchFamily="2" charset="2"/>
              </a:rPr>
              <a:t>Il metodo m() non ha virtual ed essendo che ripartiamo da A stampiamo quello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ritorniamo con lo *this e il metodo non è virtual, stampiamo quello della classe base.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BB93B9-E6C1-AC66-E48D-A13C6019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36" y="5315591"/>
            <a:ext cx="2720528" cy="5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B1D4AA6-DE2B-50D0-90FE-7E79D8C4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14:cNvPr>
              <p14:cNvContentPartPr/>
              <p14:nvPr/>
            </p14:nvContentPartPr>
            <p14:xfrm>
              <a:off x="1464945" y="4739156"/>
              <a:ext cx="1150200" cy="399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945" y="4730156"/>
                <a:ext cx="1167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14:cNvPr>
              <p14:cNvContentPartPr/>
              <p14:nvPr/>
            </p14:nvContentPartPr>
            <p14:xfrm>
              <a:off x="206385" y="4208156"/>
              <a:ext cx="3258360" cy="597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45" y="4199516"/>
                <a:ext cx="32760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87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C::k (infinitamente... stack overflow!)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</a:t>
            </a:r>
            <a:r>
              <a:rPr lang="it-IT" u="sng" dirty="0">
                <a:sym typeface="Wingdings" panose="05000000000000000000" pitchFamily="2" charset="2"/>
              </a:rPr>
              <a:t>non</a:t>
            </a:r>
            <a:r>
              <a:rPr lang="it-IT" dirty="0">
                <a:sym typeface="Wingdings" panose="05000000000000000000" pitchFamily="2" charset="2"/>
              </a:rPr>
              <a:t> viene effettuata sullo *this e quindi </a:t>
            </a:r>
            <a:r>
              <a:rPr lang="it-IT" u="sng" dirty="0">
                <a:sym typeface="Wingdings" panose="05000000000000000000" pitchFamily="2" charset="2"/>
              </a:rPr>
              <a:t>va bene.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Il metodo k() è presente ricorsivamente e viene chiamato indefinitamente; se non si ha il controllo di quello che fa il programma, si ha «undefined behaviour».</a:t>
            </a:r>
          </a:p>
          <a:p>
            <a:r>
              <a:rPr lang="it-IT" dirty="0">
                <a:sym typeface="Wingdings" panose="05000000000000000000" pitchFamily="2" charset="2"/>
              </a:rPr>
              <a:t>Correttamente, questa stampa, </a:t>
            </a:r>
            <a:r>
              <a:rPr lang="it-IT" u="sng" dirty="0">
                <a:sym typeface="Wingdings" panose="05000000000000000000" pitchFamily="2" charset="2"/>
              </a:rPr>
              <a:t>se non è presente l’opzione UB</a:t>
            </a:r>
            <a:r>
              <a:rPr lang="it-IT" dirty="0">
                <a:sym typeface="Wingdings" panose="05000000000000000000" pitchFamily="2" charset="2"/>
              </a:rPr>
              <a:t>, si mette </a:t>
            </a:r>
            <a:r>
              <a:rPr lang="it-IT" u="sng" dirty="0">
                <a:sym typeface="Wingdings" panose="05000000000000000000" pitchFamily="2" charset="2"/>
              </a:rPr>
              <a:t>errore run-time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Occhio se il metodo viene chiamato ricorsivamente o meno.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8D629A-19A7-6D85-D406-8730FB60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14:cNvPr>
              <p14:cNvContentPartPr/>
              <p14:nvPr/>
            </p14:nvContentPartPr>
            <p14:xfrm>
              <a:off x="5250345" y="4708556"/>
              <a:ext cx="1547280" cy="111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345" y="4699556"/>
                <a:ext cx="156492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A37E096-4592-40DF-8817-580290E84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240" y="5019940"/>
            <a:ext cx="3423519" cy="62377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D67855-7CCE-1636-2089-64C60FFB69A5}"/>
              </a:ext>
            </a:extLst>
          </p:cNvPr>
          <p:cNvGrpSpPr/>
          <p:nvPr/>
        </p:nvGrpSpPr>
        <p:grpSpPr>
          <a:xfrm>
            <a:off x="2831505" y="2890196"/>
            <a:ext cx="1279800" cy="138600"/>
            <a:chOff x="2831505" y="2890196"/>
            <a:chExt cx="12798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14:cNvPr>
                <p14:cNvContentPartPr/>
                <p14:nvPr/>
              </p14:nvContentPartPr>
              <p14:xfrm>
                <a:off x="3025185" y="2916836"/>
                <a:ext cx="200160" cy="1119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6185" y="2907836"/>
                  <a:ext cx="21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14:cNvPr>
                <p14:cNvContentPartPr/>
                <p14:nvPr/>
              </p14:nvContentPartPr>
              <p14:xfrm>
                <a:off x="2831505" y="2890196"/>
                <a:ext cx="1279800" cy="111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2865" y="2881196"/>
                  <a:ext cx="129744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7940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1768</Words>
  <Application>Microsoft Office PowerPoint</Application>
  <PresentationFormat>Presentazione su schermo (4:3)</PresentationFormat>
  <Paragraphs>249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Tema di Office</vt:lpstr>
      <vt:lpstr>Tutorato 9</vt:lpstr>
      <vt:lpstr>First thing first…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Cosa Stampa: Costruzioni e distruzioni</vt:lpstr>
      <vt:lpstr>Cosa Stampa: Costruzioni e distruzioni</vt:lpstr>
      <vt:lpstr>Cosa Stampa: track da seguire</vt:lpstr>
      <vt:lpstr>static_cast e dynamic_cast</vt:lpstr>
      <vt:lpstr>Funzioni: track da seguire</vt:lpstr>
      <vt:lpstr>Modellazioni: track da seguire</vt:lpstr>
      <vt:lpstr>Definizioni standard: track da seguire</vt:lpstr>
      <vt:lpstr>Gerarchie: track da seguire</vt:lpstr>
      <vt:lpstr>Sottotipi/Stampe con numeri: track da seguire</vt:lpstr>
      <vt:lpstr>Esercizio 1: Modellazione</vt:lpstr>
      <vt:lpstr>Esercizio 2: Sottotipi</vt:lpstr>
      <vt:lpstr>Esercizio 2: Soluzione</vt:lpstr>
      <vt:lpstr>Esercizio 3: Cosa Stampa</vt:lpstr>
      <vt:lpstr>Esercizio 3: Cosa Stampa</vt:lpstr>
      <vt:lpstr>Esercizio 3: Soluzione</vt:lpstr>
      <vt:lpstr>Esercizio 4: Stampa numerica</vt:lpstr>
      <vt:lpstr>Esercizio 4: Soluzione (possibile)</vt:lpstr>
      <vt:lpstr>Esercizio 5: Ridefinizione standard</vt:lpstr>
      <vt:lpstr>Esercizio 5: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255</cp:revision>
  <dcterms:created xsi:type="dcterms:W3CDTF">2023-10-16T19:00:43Z</dcterms:created>
  <dcterms:modified xsi:type="dcterms:W3CDTF">2024-01-17T09:13:20Z</dcterms:modified>
</cp:coreProperties>
</file>