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0" r:id="rId12"/>
    <p:sldId id="25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7415" autoAdjust="0"/>
  </p:normalViewPr>
  <p:slideViewPr>
    <p:cSldViewPr snapToGrid="0" showGuides="1">
      <p:cViewPr varScale="1">
        <p:scale>
          <a:sx n="89" d="100"/>
          <a:sy n="89" d="100"/>
        </p:scale>
        <p:origin x="660" y="84"/>
      </p:cViewPr>
      <p:guideLst>
        <p:guide orient="horz" pos="731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0" i="0" dirty="0">
                <a:latin typeface="Arial" panose="020B0604020202020204" pitchFamily="34" charset="0"/>
                <a:ea typeface="Verdana" panose="020B0604030504040204" pitchFamily="34" charset="0"/>
              </a:rPr>
              <a:t>Titolo del grafico</a:t>
            </a:r>
          </a:p>
        </c:rich>
      </c:tx>
      <c:layout>
        <c:manualLayout>
          <c:xMode val="edge"/>
          <c:yMode val="edge"/>
          <c:x val="0.38569203115638107"/>
          <c:y val="1.8968360177794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9-D746-B265-B071D229700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9-D746-B265-B071D229700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9-D746-B265-B071D2297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569560"/>
        <c:axId val="537565624"/>
      </c:barChart>
      <c:catAx>
        <c:axId val="53756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7565624"/>
        <c:crosses val="autoZero"/>
        <c:auto val="1"/>
        <c:lblAlgn val="ctr"/>
        <c:lblOffset val="100"/>
        <c:noMultiLvlLbl val="0"/>
      </c:catAx>
      <c:valAx>
        <c:axId val="53756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756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7132-047A-4C30-97AD-7733762F554B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B536-9FA3-4940-8C9D-ED9264FA1E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64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E886-1573-40AC-9E09-050F9AC625A5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91ED-56D3-4375-977F-FA3F9F1C0D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6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Video: in questo caso è stato inserito un brano musicale, solo a titolo di esempio.</a:t>
            </a:r>
          </a:p>
          <a:p>
            <a:r>
              <a:rPr lang="it-IT" dirty="0"/>
              <a:t>Nel caso di un video con un oratore, è necessaria l’attivazione di sottotitoli. Per attivare i sottotitoli su un video di </a:t>
            </a:r>
            <a:r>
              <a:rPr lang="it-IT" dirty="0" err="1"/>
              <a:t>Youtube</a:t>
            </a:r>
            <a:r>
              <a:rPr lang="it-IT" dirty="0"/>
              <a:t>, all’interno della finestra del video, cliccare sull’apposita icona in basso a destra.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45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58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03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Preferire un carattere sans serif come Arial,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Verdana. Font consigliabile da 30 a 40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Allineare i testi a sinistra, non giustificarli.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non più di tre blocchi di informazione per diapositiva.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evidenziare titoli o parole chiave, prediligere l’uso del grassetto a corsivo o colori.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Evitare ombre, sfumature e gradazioni di grigio.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Prestare attenzione al contrasto tra sfondo e testo. Prediligere testo nero su sfondo bianco.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3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/>
              <a:t>Per facilitare la lettura di elenchi da parte della sintesi vocale, u</a:t>
            </a:r>
            <a:r>
              <a:rPr lang="it-IT" dirty="0"/>
              <a:t>tilizzare</a:t>
            </a:r>
            <a:r>
              <a:rPr lang="it-IT" baseline="0" dirty="0"/>
              <a:t> sempre i modelli di elenco forniti dal programma. Quindi non realizzare elenchi solamente inserendo trattini, numeri o punti.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6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viene inserita una tabella,</a:t>
            </a:r>
            <a:r>
              <a:rPr lang="it-IT" baseline="0" dirty="0"/>
              <a:t> in modo che una sintesi vocale la possa leggere  correttamente, selezionare l’intera tabella. Sarà visualizzato sulla barra in alto il menù «Strumenti tabella», selezionare «Righe di intestazione» dal menù «Progettazione».</a:t>
            </a:r>
          </a:p>
          <a:p>
            <a:r>
              <a:rPr lang="it-IT" baseline="0" dirty="0"/>
              <a:t>Per Mac: selezionando la tabella comparirà nella barra in alto «Struttura Tabella», cliccare su «Struttura Tabella» e sulla barra a sinistra selezionare «Con riga di intestazione».</a:t>
            </a:r>
          </a:p>
          <a:p>
            <a:r>
              <a:rPr lang="it-IT" baseline="0" dirty="0"/>
              <a:t>Alcune sintesi vocali leggono correttamente la tabella nel formato .ppt, altre funzionano correttamente convertendo il file in PDF.</a:t>
            </a:r>
          </a:p>
          <a:p>
            <a:r>
              <a:rPr lang="it-IT" baseline="0" dirty="0"/>
              <a:t>Utilizzare una slide aggiuntiva,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successiva alla Tabella, in cui presentare le informazioni principali della tabella in un breve testo (paragrafo o punti elenco).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2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</a:t>
            </a:r>
            <a:r>
              <a:rPr lang="it-IT" baseline="0" dirty="0"/>
              <a:t> viene inserita una formula, manualmente o mediante un’immagine, dev’essere inserito un testo alternativo che consenta ad una sintesi vocale di leggerla, procedendo in questo modo: cliccare con tasto destro sul campo in cui è inserita la formula, dal menù selezionare «Formato immagine». Si apre il menù a destra e si clicca sull’icona «Dimensioni e Proprietà», si clicca su «Testo Alternativo» e si inserisce la descrizione della formula per intero come da esempio.</a:t>
            </a:r>
          </a:p>
          <a:p>
            <a:r>
              <a:rPr lang="it-IT" baseline="0" dirty="0"/>
              <a:t>Per Mac: per inserire testo alternativo cliccare con tasto destro sull’immagine, dal menu selezionare «Testo Alternativo». Si apre una finestra dove è possibile inserire il testo alternativo.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86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</a:t>
            </a:r>
            <a:r>
              <a:rPr lang="it-IT" baseline="0" dirty="0"/>
              <a:t> viene rappresentata una formula chimica mediante un’immagine, dev’essere inserito un testo alternativo che consenta ad una sintesi vocale di leggerla, procedendo in questo modo: cliccare con tasto destro sul campo in cui è inserita la formula, dal menù selezionare «Formato immagine», si apre il menù a destra e si clicca sull’icona «Dimensioni e Proprietà», si clicca su «Testo Alternativo» e si inserisce la descrizione della formula per intero.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Mac: per inserire testo alternativo cliccare con tasto destro sull’immagine, dal menu selezionare «Testo Alternativo», si apre una finestra dove è possibile inserire la descrizione della formula .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45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viene inserito un grafico, va sempre spiegato inserendo</a:t>
            </a:r>
            <a:r>
              <a:rPr lang="it-IT" baseline="0" dirty="0"/>
              <a:t> la tabella di dati, meglio se in una diapositiva successiva, in modo che una sintesi vocale possa leggere i dati che lo costituiscono.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Può essere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impiegata la funzione «Testo alternativo» per inserire una descrizione sintetica del grafico.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viene inserito un grafico, va sempre spiegato inserendo</a:t>
            </a:r>
            <a:r>
              <a:rPr lang="it-IT" baseline="0" dirty="0"/>
              <a:t> la tabella di dati, in modo che una sintesi vocale possa leggere i dati che lo costituiscono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Alcune sintesi vocali leggono correttamente la tabella nel formato .ppt, altre funzionano correttamente convertendo il file in pdf.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far sì che una sintesi vocale possa leggere correttamente la tabella: selezionare l’intera tabella, sarà visualizzato sulla barra in alto il menù «Strumenti tabella», da quel menù usare le «Righe di intestazione» dal menù «Progettazione».</a:t>
            </a:r>
          </a:p>
          <a:p>
            <a:r>
              <a:rPr lang="it-IT" baseline="0" dirty="0"/>
              <a:t>Per Mac: selezionando la tabella comparirà nella barra in alto «Struttura Tabella», cliccare su «Struttura Tabella» e sulla barra a sinistra selezionare «Con riga di intestazione».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1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</a:t>
            </a:r>
            <a:r>
              <a:rPr lang="it-IT" baseline="0" dirty="0"/>
              <a:t> viene inserita un’immagine, può essere inserito un testo alternativo che consenta ad una sintesi vocale di leggerla, procedendo in questo modo: cliccare con tasto destro sul campo in cui è inserita l’immagine, dal menu selezionare «Formato immagine», si apre il menu a destra e si clicca sull’icona «Dimensioni e Proprietà», si seleziona «Testo Alternativo» e si inserisce la descrizione dell’immagine, come da esempio.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immagini puramente decorative è possibile utilizzare la funzione «Testo Alternativo» specificando nella casella di testo: «Immagine decorativa». Non inserire mai testo all’interno delle immagini.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Mac: per inserire testo alternativo cliccare con tasto destro sull’immagine, nel menu selezionare «Testo Alternativo», si apre una finestra dove è possibile inserire il testo alternativo.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1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7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93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0288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2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7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6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7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5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70D6-0EEB-48B5-B03E-48E409845EC4}" type="datetimeFigureOut">
              <a:rPr lang="it-IT" smtClean="0"/>
              <a:t>10/08/2022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5-MT5zeY6CU" TargetMode="External"/><Relationship Id="rId5" Type="http://schemas.openxmlformats.org/officeDocument/2006/relationships/hyperlink" Target="https://www.youtube.com/watch?v=5-MT5zeY6CU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office/rendere-le-presentazioni-di-powerpoint-accessibili-per-gli-utenti-con-disabilit%C3%A0-6f7772b2-2f33-4bd2-8ca7-dae3b2b3ef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cconlineed.instructure.com/courses/6911/pages/stem-in-microsoft-powerpoint" TargetMode="External"/><Relationship Id="rId4" Type="http://schemas.openxmlformats.org/officeDocument/2006/relationships/hyperlink" Target="https://docs.wiris.com/mathtype/en/mathtype-office-tools/support/mathtype-tips---tricks/tips-to-use-with-microsoft-powerpoin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B755A-178B-294C-A4BF-51D43D1E2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Titolo presentazione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1D6C7-9D3C-5297-3E90-7EB28A687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5514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9</a:t>
            </a:r>
          </a:p>
        </p:txBody>
      </p:sp>
      <p:pic>
        <p:nvPicPr>
          <p:cNvPr id="4" name="5-MT5zeY6CU" descr="Il Chiaro di Luna di Ludwig Van Beethoven" title="Video musicale"/>
          <p:cNvPicPr>
            <a:picLocks noGrp="1" noRot="1" noChangeAspect="1"/>
          </p:cNvPicPr>
          <p:nvPr>
            <p:ph sz="quarter" idx="10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2924" y="3587749"/>
            <a:ext cx="4572000" cy="2571750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60512" y="2677086"/>
            <a:ext cx="5955528" cy="18213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ea typeface="Verdana" panose="020B0604030504040204" pitchFamily="34" charset="0"/>
                <a:hlinkClick r:id="rId5"/>
              </a:rPr>
              <a:t>https://www.youtube.com/watch?v=5-MT5zeY6CU</a:t>
            </a:r>
            <a:endParaRPr lang="it-IT" sz="1800" dirty="0"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Bibliografia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85359"/>
            <a:ext cx="11381961" cy="38595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</a:rPr>
              <a:t>Rendere le presentazioni di PowerPoint accessibili per gli utenti con disabilità (Microsoft </a:t>
            </a:r>
            <a:r>
              <a:rPr lang="it-IT" sz="2400" dirty="0" err="1">
                <a:latin typeface="Arial" panose="020B0604020202020204" pitchFamily="34" charset="0"/>
                <a:ea typeface="Verdana" panose="020B0604030504040204" pitchFamily="34" charset="0"/>
              </a:rPr>
              <a:t>support</a:t>
            </a: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</a:rPr>
              <a:t>) </a:t>
            </a: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  <a:hlinkClick r:id="rId3"/>
              </a:rPr>
              <a:t>https://support.microsoft.com/it-it/office/rendere-le-presentazioni-di-powerpoint-accessibili-per-gli-utenti-con-disabilit%C3%A0-6f7772b2-2f33-4bd2-8ca7-dae3b2b3ef25</a:t>
            </a:r>
            <a:endParaRPr lang="it-IT" sz="24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</a:rPr>
              <a:t>Tips to use with Microsoft PowerPoint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hlinkClick r:id="rId4"/>
              </a:rPr>
              <a:t>https://docs.wiris.com/mathtype/en/mathtype-office-tools/support/mathtype-tips---tricks/tips-to-use-with-microsoft-powerpoint.html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</a:rPr>
              <a:t>STEM in Microsoft PowerPoint: Public STEM Accessibility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hlinkClick r:id="rId5"/>
              </a:rPr>
              <a:t>https://ccconlineed.instructure.com/courses/6911/pages/stem-in-microsoft-powerpoint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9EA2F0-51A9-EF7E-0F05-DAA27F02EA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Università degli Studi di Padova</a:t>
            </a:r>
          </a:p>
        </p:txBody>
      </p:sp>
    </p:spTree>
    <p:extLst>
      <p:ext uri="{BB962C8B-B14F-4D97-AF65-F5344CB8AC3E}">
        <p14:creationId xmlns:p14="http://schemas.microsoft.com/office/powerpoint/2010/main" val="12826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841" y="2676709"/>
            <a:ext cx="11184317" cy="4181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1</a:t>
            </a:r>
          </a:p>
          <a:p>
            <a:pPr marL="0" indent="0">
              <a:buNone/>
            </a:pPr>
            <a:endParaRPr lang="it-IT" sz="32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2</a:t>
            </a:r>
          </a:p>
          <a:p>
            <a:pPr marL="0" indent="0">
              <a:buNone/>
            </a:pPr>
            <a:endParaRPr lang="it-IT" sz="32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3</a:t>
            </a:r>
          </a:p>
        </p:txBody>
      </p:sp>
    </p:spTree>
    <p:extLst>
      <p:ext uri="{BB962C8B-B14F-4D97-AF65-F5344CB8AC3E}">
        <p14:creationId xmlns:p14="http://schemas.microsoft.com/office/powerpoint/2010/main" val="21293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1</a:t>
            </a:r>
          </a:p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2</a:t>
            </a:r>
          </a:p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0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3</a:t>
            </a:r>
          </a:p>
        </p:txBody>
      </p:sp>
      <p:graphicFrame>
        <p:nvGraphicFramePr>
          <p:cNvPr id="2" name="Segnaposto contenuto 1" descr="Tabella di sei righe e sette colonne" title="Tabella"/>
          <p:cNvGraphicFramePr>
            <a:graphicFrameLocks noGrp="1"/>
          </p:cNvGraphicFramePr>
          <p:nvPr>
            <p:ph idx="4294967295"/>
          </p:nvPr>
        </p:nvGraphicFramePr>
        <p:xfrm>
          <a:off x="678000" y="2556219"/>
          <a:ext cx="10836000" cy="39066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104508134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44686615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9929032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591112279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3889542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5418689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11412549"/>
                    </a:ext>
                  </a:extLst>
                </a:gridCol>
              </a:tblGrid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</a:t>
                      </a:r>
                      <a:r>
                        <a:rPr lang="it-IT" b="1" baseline="0" dirty="0"/>
                        <a:t> 1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</a:t>
                      </a:r>
                      <a:r>
                        <a:rPr lang="it-IT" b="1" baseline="0" dirty="0"/>
                        <a:t> 2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57396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17733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8510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5443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0490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966861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47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4</a:t>
            </a:r>
          </a:p>
        </p:txBody>
      </p:sp>
      <p:pic>
        <p:nvPicPr>
          <p:cNvPr id="3" name="Segnaposto contenuto 2" descr="Ics al quadrato uguale meno bi meno radice quadrata di delta fratto due a" title="formula matematica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0" y="2809917"/>
            <a:ext cx="3927107" cy="2762450"/>
          </a:xfrm>
        </p:spPr>
      </p:pic>
      <p:sp>
        <p:nvSpPr>
          <p:cNvPr id="6" name="CasellaDiTesto 5"/>
          <p:cNvSpPr txBox="1"/>
          <p:nvPr/>
        </p:nvSpPr>
        <p:spPr>
          <a:xfrm>
            <a:off x="6096000" y="3587750"/>
            <a:ext cx="5005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Inserendo testo </a:t>
            </a:r>
            <a:br>
              <a:rPr lang="it-IT" sz="3200" dirty="0"/>
            </a:br>
            <a:r>
              <a:rPr lang="it-IT" sz="3200" dirty="0"/>
              <a:t>la casella si espande</a:t>
            </a:r>
          </a:p>
        </p:txBody>
      </p:sp>
    </p:spTree>
    <p:extLst>
      <p:ext uri="{BB962C8B-B14F-4D97-AF65-F5344CB8AC3E}">
        <p14:creationId xmlns:p14="http://schemas.microsoft.com/office/powerpoint/2010/main" val="58289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5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60512" y="2681970"/>
            <a:ext cx="4505187" cy="429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Sottotitolo di esempio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</p:txBody>
      </p:sp>
      <p:pic>
        <p:nvPicPr>
          <p:cNvPr id="7" name="Segnaposto contenuto 6" descr="descrizione della struttura chimica" title="Struttura chimica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38" y="2241930"/>
            <a:ext cx="4947385" cy="3503595"/>
          </a:xfrm>
        </p:spPr>
      </p:pic>
    </p:spTree>
    <p:extLst>
      <p:ext uri="{BB962C8B-B14F-4D97-AF65-F5344CB8AC3E}">
        <p14:creationId xmlns:p14="http://schemas.microsoft.com/office/powerpoint/2010/main" val="425367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6</a:t>
            </a:r>
          </a:p>
        </p:txBody>
      </p:sp>
      <p:graphicFrame>
        <p:nvGraphicFramePr>
          <p:cNvPr id="5" name="Segnaposto contenuto 14" descr="Il grafico rappresenta...&#10;&#10;">
            <a:extLst>
              <a:ext uri="{FF2B5EF4-FFF2-40B4-BE49-F238E27FC236}">
                <a16:creationId xmlns:a16="http://schemas.microsoft.com/office/drawing/2014/main" id="{A80807B3-DA3E-3A75-F9C5-5B31E32F7710}"/>
              </a:ext>
            </a:extLst>
          </p:cNvPr>
          <p:cNvGraphicFramePr>
            <a:graphicFrameLocks/>
          </p:cNvGraphicFramePr>
          <p:nvPr/>
        </p:nvGraphicFramePr>
        <p:xfrm>
          <a:off x="1500851" y="2347265"/>
          <a:ext cx="9190298" cy="419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7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Titolo di esempio slide 7</a:t>
            </a:r>
          </a:p>
        </p:txBody>
      </p:sp>
      <p:graphicFrame>
        <p:nvGraphicFramePr>
          <p:cNvPr id="2" name="Segnaposto contenuto 16">
            <a:extLst>
              <a:ext uri="{FF2B5EF4-FFF2-40B4-BE49-F238E27FC236}">
                <a16:creationId xmlns:a16="http://schemas.microsoft.com/office/drawing/2014/main" id="{0839EE3E-95EE-77A0-2603-ACE92A604A5F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263570" y="2640188"/>
          <a:ext cx="9664860" cy="358459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977080">
                  <a:extLst>
                    <a:ext uri="{9D8B030D-6E8A-4147-A177-3AD203B41FA5}">
                      <a16:colId xmlns:a16="http://schemas.microsoft.com/office/drawing/2014/main" val="2378978440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863800282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895977354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284899905"/>
                    </a:ext>
                  </a:extLst>
                </a:gridCol>
              </a:tblGrid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1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2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3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66809795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1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4,3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2,4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828910074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2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4,4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0648120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3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3,5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1,8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3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1236970603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4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72691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8</a:t>
            </a:r>
          </a:p>
        </p:txBody>
      </p:sp>
      <p:pic>
        <p:nvPicPr>
          <p:cNvPr id="5" name="Immagine 4" descr="Immagine decorativa&#10;&#10;Lampadina. Rappresenta un'intuizione, un'idea.">
            <a:extLst>
              <a:ext uri="{FF2B5EF4-FFF2-40B4-BE49-F238E27FC236}">
                <a16:creationId xmlns:a16="http://schemas.microsoft.com/office/drawing/2014/main" id="{79C62D3B-5BF1-456F-94CE-B3DC195B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6" y="3240824"/>
            <a:ext cx="2369940" cy="2537427"/>
          </a:xfrm>
          <a:prstGeom prst="rect">
            <a:avLst/>
          </a:prstGeom>
        </p:spPr>
      </p:pic>
      <p:pic>
        <p:nvPicPr>
          <p:cNvPr id="3" name="Immagine 2" descr="&#10;&#10;Ritratto di Leonardo Da Vinci">
            <a:extLst>
              <a:ext uri="{FF2B5EF4-FFF2-40B4-BE49-F238E27FC236}">
                <a16:creationId xmlns:a16="http://schemas.microsoft.com/office/drawing/2014/main" id="{1652DDA1-9B89-638B-9832-056C88D42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45" y="2893457"/>
            <a:ext cx="2369940" cy="3559097"/>
          </a:xfrm>
          <a:prstGeom prst="rect">
            <a:avLst/>
          </a:prstGeom>
        </p:spPr>
      </p:pic>
      <p:sp>
        <p:nvSpPr>
          <p:cNvPr id="8" name="Segnaposto contenuto 7"/>
          <p:cNvSpPr>
            <a:spLocks noGrp="1"/>
          </p:cNvSpPr>
          <p:nvPr>
            <p:ph sz="quarter" idx="10"/>
          </p:nvPr>
        </p:nvSpPr>
        <p:spPr>
          <a:xfrm>
            <a:off x="6096000" y="2905491"/>
            <a:ext cx="5240240" cy="35590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6413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1075</Words>
  <Application>Microsoft Office PowerPoint</Application>
  <PresentationFormat>Widescreen</PresentationFormat>
  <Paragraphs>141</Paragraphs>
  <Slides>12</Slides>
  <Notes>12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Tema di Office</vt:lpstr>
      <vt:lpstr>Titolo presentazione</vt:lpstr>
      <vt:lpstr>Titolo di esempio slide 1</vt:lpstr>
      <vt:lpstr>Titolo di esempio slide 2</vt:lpstr>
      <vt:lpstr>Titolo di esempio slide 3</vt:lpstr>
      <vt:lpstr>Titolo di esempio slide 4</vt:lpstr>
      <vt:lpstr>Titolo di esempio slide 5 </vt:lpstr>
      <vt:lpstr>Titolo di esempio slide 6</vt:lpstr>
      <vt:lpstr>Titolo di esempio slide 7</vt:lpstr>
      <vt:lpstr>Titolo di esempio slide 8</vt:lpstr>
      <vt:lpstr>Titolo di esempio slide 9</vt:lpstr>
      <vt:lpstr>Bibliografia</vt:lpstr>
      <vt:lpstr>Università degli Studi di Padova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Bocchi Giuliano</dc:creator>
  <cp:lastModifiedBy>deppieri luca</cp:lastModifiedBy>
  <cp:revision>92</cp:revision>
  <dcterms:created xsi:type="dcterms:W3CDTF">2022-07-26T10:43:33Z</dcterms:created>
  <dcterms:modified xsi:type="dcterms:W3CDTF">2022-08-10T12:07:53Z</dcterms:modified>
</cp:coreProperties>
</file>