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70" r:id="rId6"/>
    <p:sldId id="262" r:id="rId7"/>
    <p:sldId id="271" r:id="rId8"/>
    <p:sldId id="263" r:id="rId9"/>
    <p:sldId id="272" r:id="rId10"/>
    <p:sldId id="273" r:id="rId11"/>
    <p:sldId id="264" r:id="rId12"/>
    <p:sldId id="265" r:id="rId13"/>
    <p:sldId id="274" r:id="rId14"/>
    <p:sldId id="266" r:id="rId15"/>
    <p:sldId id="275" r:id="rId16"/>
    <p:sldId id="276" r:id="rId17"/>
    <p:sldId id="278" r:id="rId18"/>
    <p:sldId id="279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160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227-7390/11/10/2356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8237204" TargetMode="Externa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5-1680/12/7/702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su.buffalo.edu/~batta/myers.pdf" TargetMode="Externa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UAV-path-planning-model-in-2D-space_fig1_329311458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0140366419308539" TargetMode="Externa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article/10.1007/s10700-008-9035-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article/10.1007/s10700-008-9035-0" TargetMode="Externa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140366419308539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ink.springer.com/article/10.1007/s11633-013-0750-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9461178" TargetMode="Externa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86" y="95541"/>
            <a:ext cx="8884227" cy="2387600"/>
          </a:xfrm>
        </p:spPr>
        <p:txBody>
          <a:bodyPr/>
          <a:lstStyle/>
          <a:p>
            <a:r>
              <a:rPr lang="en-US" sz="3600" b="1" dirty="0">
                <a:latin typeface="Aptos" panose="020B0004020202020204" pitchFamily="34" charset="0"/>
                <a:cs typeface="Segoe UI" panose="020B0502040204020203" pitchFamily="34" charset="0"/>
              </a:rPr>
              <a:t>UAV Route Planning Strategies for Efficient Coverage Search in Complex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2275813"/>
            <a:ext cx="6858000" cy="2099047"/>
          </a:xfrm>
        </p:spPr>
        <p:txBody>
          <a:bodyPr/>
          <a:lstStyle/>
          <a:p>
            <a:r>
              <a:rPr lang="en-US" sz="1800" dirty="0">
                <a:latin typeface="Aptos" panose="020B0004020202020204" pitchFamily="34" charset="0"/>
                <a:cs typeface="Segoe UI" panose="020B0502040204020203" pitchFamily="34" charset="0"/>
              </a:rPr>
              <a:t>Gabriel Rovesti</a:t>
            </a:r>
          </a:p>
          <a:p>
            <a:r>
              <a:rPr lang="en-US" sz="1400" dirty="0">
                <a:latin typeface="Aptos" panose="020B0004020202020204" pitchFamily="34" charset="0"/>
                <a:cs typeface="Segoe UI" panose="020B0502040204020203" pitchFamily="34" charset="0"/>
              </a:rPr>
              <a:t>Exam of 19</a:t>
            </a:r>
            <a:r>
              <a:rPr lang="en-US" sz="1400" baseline="30000" dirty="0">
                <a:latin typeface="Aptos" panose="020B0004020202020204" pitchFamily="34" charset="0"/>
                <a:cs typeface="Segoe UI" panose="020B0502040204020203" pitchFamily="34" charset="0"/>
              </a:rPr>
              <a:t>th</a:t>
            </a:r>
            <a:r>
              <a:rPr lang="en-US" sz="1400" dirty="0">
                <a:latin typeface="Aptos" panose="020B0004020202020204" pitchFamily="34" charset="0"/>
                <a:cs typeface="Segoe UI" panose="020B0502040204020203" pitchFamily="34" charset="0"/>
              </a:rPr>
              <a:t> September 2024</a:t>
            </a:r>
          </a:p>
          <a:p>
            <a:endParaRPr lang="en-US" sz="1400" dirty="0">
              <a:latin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Aptos" panose="020B0004020202020204" pitchFamily="34" charset="0"/>
                <a:cs typeface="Segoe UI" panose="020B0502040204020203" pitchFamily="34" charset="0"/>
              </a:rPr>
              <a:t>Prof. Claudio Enrico Palazzi</a:t>
            </a:r>
          </a:p>
          <a:p>
            <a:endParaRPr lang="en-US" sz="1800" dirty="0">
              <a:latin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Aptos" panose="020B0004020202020204" pitchFamily="34" charset="0"/>
                <a:cs typeface="Segoe UI" panose="020B0502040204020203" pitchFamily="34" charset="0"/>
              </a:rPr>
              <a:t>Wireless Networks for Mobile Applications (WNMA)</a:t>
            </a:r>
          </a:p>
          <a:p>
            <a:r>
              <a:rPr lang="en-US" sz="1800" b="1" dirty="0">
                <a:latin typeface="Aptos" panose="020B0004020202020204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10/19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Extended from single-agent to multi-agent planning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Multiple Traveling Salesperson Problem (MTSP)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Vehicle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Routing Problem (VRP)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challenges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Grouping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task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allocation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among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UAVs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Multi-objective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(e.g. distance, energy, risk)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Dynamic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(e.g.,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synchronization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precedence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Solution methods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Meta-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heuristic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algorithms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Neural Networks (NN) for complex pattern learning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Hybrid approaches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combining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multiple algorithms</a:t>
            </a:r>
          </a:p>
        </p:txBody>
      </p:sp>
    </p:spTree>
    <p:extLst>
      <p:ext uri="{BB962C8B-B14F-4D97-AF65-F5344CB8AC3E}">
        <p14:creationId xmlns:p14="http://schemas.microsoft.com/office/powerpoint/2010/main" val="27729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11/19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1CE2FC-BF9C-7779-EF31-016B8F7B8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27" y="1416067"/>
            <a:ext cx="8587946" cy="431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AD39115-4000-009C-D7E0-BD947329D085}"/>
              </a:ext>
            </a:extLst>
          </p:cNvPr>
          <p:cNvSpPr txBox="1"/>
          <p:nvPr/>
        </p:nvSpPr>
        <p:spPr>
          <a:xfrm>
            <a:off x="840260" y="5792736"/>
            <a:ext cx="782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3"/>
              </a:rPr>
              <a:t>https://www.mdpi.com/2227-7390/11/10/2356</a:t>
            </a:r>
            <a:r>
              <a:rPr lang="it-IT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478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Environment-specific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12/19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13220" y="1321826"/>
            <a:ext cx="797931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Focus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River search scenarios (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Yao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et al.)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components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Gaussian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Mixture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Model (GMM) for probability distribution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Identifies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high-value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river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segments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adjusts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greedily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Approximation Insertion (AI) method for prioritization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Constructs search route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iteratively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Innovative aspects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Uses prior information to estimate target locations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river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geometry and probability distributions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Balances detection probability and travel time</a:t>
            </a:r>
          </a:p>
        </p:txBody>
      </p:sp>
    </p:spTree>
    <p:extLst>
      <p:ext uri="{BB962C8B-B14F-4D97-AF65-F5344CB8AC3E}">
        <p14:creationId xmlns:p14="http://schemas.microsoft.com/office/powerpoint/2010/main" val="32470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Environment-specific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13/19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3A050C1-24BB-E433-AAFF-1723656E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54" y="1260270"/>
            <a:ext cx="4136691" cy="151755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4A34C17-7A0E-C760-0D6F-78870E252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3" y="3106501"/>
            <a:ext cx="4711862" cy="271805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034E254-147A-F58D-49AE-94BD377B8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439" y="2994068"/>
            <a:ext cx="3820135" cy="294291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3ED0DD-F1D4-6891-5305-687377227983}"/>
              </a:ext>
            </a:extLst>
          </p:cNvPr>
          <p:cNvSpPr txBox="1"/>
          <p:nvPr/>
        </p:nvSpPr>
        <p:spPr>
          <a:xfrm>
            <a:off x="750679" y="5904869"/>
            <a:ext cx="8217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en-US" sz="1000" dirty="0">
                <a:hlinkClick r:id="rId5"/>
              </a:rPr>
              <a:t>Optimal UAV Route Planning for Coverage Search of Stationary Target in River</a:t>
            </a:r>
            <a:r>
              <a:rPr lang="en-US" sz="1000" dirty="0"/>
              <a:t> – (Paper 5)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18897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14/19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Unique challenges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Hostile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with rapid changes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Multiple objectives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stringent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constraints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Need for real-time planning and decision-making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approaches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Constrained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Shortest-Path (CSP) method (Royset et al.)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Minimizes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risk while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satisfying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fuel and time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constraints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Uses Lagrangian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Relaxation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Enumeration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(LRE) algorithm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Real-time network approach (Myers et al.)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Incorporates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obstacles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flight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dynamics 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Uses pseudonodes for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aircraft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behavior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Djikstra’s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algorithm for optimal paths</a:t>
            </a:r>
          </a:p>
        </p:txBody>
      </p:sp>
    </p:spTree>
    <p:extLst>
      <p:ext uri="{BB962C8B-B14F-4D97-AF65-F5344CB8AC3E}">
        <p14:creationId xmlns:p14="http://schemas.microsoft.com/office/powerpoint/2010/main" val="49562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15/19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159574" y="1301379"/>
            <a:ext cx="4494704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Comparative </a:t>
            </a: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strengths</a:t>
            </a:r>
            <a:endParaRPr 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CSP method: handles multiple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constraints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suitable for complex missions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Real-time approach: fast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computation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adaptable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dynamic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Limitations</a:t>
            </a:r>
            <a:endParaRPr 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Both focus on single-UAV routing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Limited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handling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rapidly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changing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threat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landscapes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Lack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multi-UAV coordination considerations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Axioms 12 00702 g001 550">
            <a:extLst>
              <a:ext uri="{FF2B5EF4-FFF2-40B4-BE49-F238E27FC236}">
                <a16:creationId xmlns:a16="http://schemas.microsoft.com/office/drawing/2014/main" id="{31DA54DF-C277-91AA-245C-9148A0AC2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30446"/>
            <a:ext cx="4257105" cy="364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8CB37C-B46C-6F82-9FE1-A5B654C456BA}"/>
              </a:ext>
            </a:extLst>
          </p:cNvPr>
          <p:cNvSpPr txBox="1"/>
          <p:nvPr/>
        </p:nvSpPr>
        <p:spPr>
          <a:xfrm>
            <a:off x="5001185" y="5680367"/>
            <a:ext cx="353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3"/>
              </a:rPr>
              <a:t>https://www.mdpi.com/2075-1680/12/7/702</a:t>
            </a:r>
            <a:r>
              <a:rPr lang="it-IT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42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16/19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11EA3AF-CC73-002E-E028-C328FE77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83" y="1291342"/>
            <a:ext cx="5759022" cy="213765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5B7AF45-DBCB-DADC-63B5-F2BB3B30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5" y="3328037"/>
            <a:ext cx="3097587" cy="269169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D4127C8-4084-50B7-BF21-B5F8FF3F7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632" y="3459892"/>
            <a:ext cx="5996945" cy="224977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D7C890C-7E94-8A1D-9A13-538E74591109}"/>
              </a:ext>
            </a:extLst>
          </p:cNvPr>
          <p:cNvSpPr txBox="1"/>
          <p:nvPr/>
        </p:nvSpPr>
        <p:spPr>
          <a:xfrm>
            <a:off x="494271" y="5896737"/>
            <a:ext cx="782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5"/>
              </a:rPr>
              <a:t>https://www.acsu.buffalo.edu/~batta/myers.pdf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494875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Comparison of approaches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17/19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342EEF5-E3EE-7859-08FC-8BA8128C5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96" y="1263022"/>
            <a:ext cx="7086713" cy="485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02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Comparison of approaches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18/19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8BD3004-A3A2-00BC-DC63-747082D05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23" y="1359243"/>
            <a:ext cx="7665075" cy="47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8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Future challenges and research directions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19/19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7061506" cy="449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Integration with emerging technologies (e.g., 5G, IoT)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Scalability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improvements and real-time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adaptability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Human-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swarm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interaction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Environmental considerations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Ethical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regulatory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challenges (e.g., AI,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robotics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UAV path planning model in 2D space">
            <a:extLst>
              <a:ext uri="{FF2B5EF4-FFF2-40B4-BE49-F238E27FC236}">
                <a16:creationId xmlns:a16="http://schemas.microsoft.com/office/drawing/2014/main" id="{C71CF2BF-B8E9-E32D-CABF-13FA1936D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391" y="2637772"/>
            <a:ext cx="3155962" cy="199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36620BE-D5DB-A893-AEA4-EA8C854FE4A7}"/>
              </a:ext>
            </a:extLst>
          </p:cNvPr>
          <p:cNvSpPr txBox="1"/>
          <p:nvPr/>
        </p:nvSpPr>
        <p:spPr>
          <a:xfrm>
            <a:off x="5524253" y="4656950"/>
            <a:ext cx="3460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3"/>
              </a:rPr>
              <a:t>https://www.researchgate.net/figure/UAV-path-planning-model-in-2D-space_fig1_329311458</a:t>
            </a:r>
            <a:r>
              <a:rPr lang="it-IT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674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2/19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378522"/>
            <a:ext cx="44685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 and overview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2. 	Classical approaches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3. 	Probabilistic methods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4.	Nature-inspired algorithms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5.	Multi-UAV coordination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6. 	Environment-specific approaches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7.	Military applications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AB3E0E-BD4D-DD37-5D49-D762C41EA92E}"/>
              </a:ext>
            </a:extLst>
          </p:cNvPr>
          <p:cNvSpPr txBox="1"/>
          <p:nvPr/>
        </p:nvSpPr>
        <p:spPr>
          <a:xfrm>
            <a:off x="4515914" y="1386050"/>
            <a:ext cx="4468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8.	Comparison of approaches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9.	Future challenges and research directions</a:t>
            </a:r>
          </a:p>
          <a:p>
            <a:pPr marL="457200" indent="-457200">
              <a:buAutoNum type="arabicPeriod" startAt="9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3/19</a:t>
            </a:r>
          </a:p>
        </p:txBody>
      </p:sp>
      <p:pic>
        <p:nvPicPr>
          <p:cNvPr id="6" name="Immagine 5" descr="Immagine che contiene diagramma, cerchio, linea, schizzo&#10;&#10;Descrizione generata automaticamente">
            <a:extLst>
              <a:ext uri="{FF2B5EF4-FFF2-40B4-BE49-F238E27FC236}">
                <a16:creationId xmlns:a16="http://schemas.microsoft.com/office/drawing/2014/main" id="{031AA6C4-834F-7C7F-138A-5E0BEB1AF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02" y="3298332"/>
            <a:ext cx="3083203" cy="1982059"/>
          </a:xfrm>
          <a:prstGeom prst="rect">
            <a:avLst/>
          </a:prstGeom>
        </p:spPr>
      </p:pic>
      <p:pic>
        <p:nvPicPr>
          <p:cNvPr id="8" name="Immagine 7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9D993DE7-9995-DDE5-A88C-58810E435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1370478"/>
            <a:ext cx="7081622" cy="1686100"/>
          </a:xfrm>
          <a:prstGeom prst="rect">
            <a:avLst/>
          </a:prstGeom>
        </p:spPr>
      </p:pic>
      <p:pic>
        <p:nvPicPr>
          <p:cNvPr id="10" name="Immagine 9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497C444F-B2C7-5E3E-0955-E0099943D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5" y="3298332"/>
            <a:ext cx="5092685" cy="218129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B03CE57-CE6F-1A55-D3F4-5083C0164047}"/>
              </a:ext>
            </a:extLst>
          </p:cNvPr>
          <p:cNvSpPr txBox="1"/>
          <p:nvPr/>
        </p:nvSpPr>
        <p:spPr>
          <a:xfrm>
            <a:off x="1393897" y="5643250"/>
            <a:ext cx="6356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5"/>
              </a:rPr>
              <a:t>https://www.sciencedirect.com/science/article/pii/S0140366419308539</a:t>
            </a:r>
            <a:r>
              <a:rPr lang="it-IT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Classical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4/19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87361" y="2194245"/>
            <a:ext cx="3755556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Dijkstra’s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A*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Bellman-Ford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Floyd-Warshall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90B4B04-2764-E8A9-4F5B-8A58AC9A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39" y="1396071"/>
            <a:ext cx="3861638" cy="203292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3C33D34-A549-7937-502B-55E26BAE7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527" y="3690032"/>
            <a:ext cx="4382112" cy="177189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E7DB056-5F4E-68E6-290C-84D9CEFF9E14}"/>
              </a:ext>
            </a:extLst>
          </p:cNvPr>
          <p:cNvSpPr txBox="1"/>
          <p:nvPr/>
        </p:nvSpPr>
        <p:spPr>
          <a:xfrm>
            <a:off x="5143896" y="5651952"/>
            <a:ext cx="3564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en-US" sz="1000" dirty="0">
                <a:hlinkClick r:id="rId4"/>
              </a:rPr>
              <a:t>Multiple UAVs path planning algorithms: a comparative study</a:t>
            </a:r>
            <a:r>
              <a:rPr lang="en-US" sz="1000" dirty="0"/>
              <a:t> (Paper 1)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60206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Classical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5/19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4EC7818-5E8C-6382-728C-D04EBEF83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4" y="2164548"/>
            <a:ext cx="4179106" cy="288951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E793143-0CA8-5135-1ECB-A55B39EE1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83187"/>
            <a:ext cx="4090469" cy="19458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AA66659-598E-0EBA-67B7-A78039E83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201" y="3926749"/>
            <a:ext cx="4407225" cy="179504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FC52350-DDFA-B506-06BE-63A005DBA651}"/>
              </a:ext>
            </a:extLst>
          </p:cNvPr>
          <p:cNvSpPr txBox="1"/>
          <p:nvPr/>
        </p:nvSpPr>
        <p:spPr>
          <a:xfrm>
            <a:off x="2291174" y="5674160"/>
            <a:ext cx="4572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en-US" sz="1000" dirty="0">
                <a:hlinkClick r:id="rId5"/>
              </a:rPr>
              <a:t>Multiple UAVs path planning algorithms: a comparative study</a:t>
            </a:r>
            <a:r>
              <a:rPr lang="en-US" sz="1000" dirty="0"/>
              <a:t> (Paper 1)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17344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Probabilistic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6/19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17922" y="1505351"/>
            <a:ext cx="5779807" cy="5042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Probabilistic Roadmap Method (PRM)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Efficient for high-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dimensional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configuration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spaces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Two phases: learning phase and query phase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Handles complex 3D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effectively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features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Random sampling of configuration space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Creation of roadmap for path planning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Efficient for large/complex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magine 4" descr="Immagine che contiene schizzo, arte, Simmetria, Arti creative&#10;&#10;Descrizione generata automaticamente">
            <a:extLst>
              <a:ext uri="{FF2B5EF4-FFF2-40B4-BE49-F238E27FC236}">
                <a16:creationId xmlns:a16="http://schemas.microsoft.com/office/drawing/2014/main" id="{90466893-DE8A-8282-49F5-D1F1BDA52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09" y="2109998"/>
            <a:ext cx="2905041" cy="263800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15D23C-26FE-8D08-D7C1-13B0D7CFEA09}"/>
              </a:ext>
            </a:extLst>
          </p:cNvPr>
          <p:cNvSpPr txBox="1"/>
          <p:nvPr/>
        </p:nvSpPr>
        <p:spPr>
          <a:xfrm>
            <a:off x="5997729" y="5012461"/>
            <a:ext cx="284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3"/>
              </a:rPr>
              <a:t>https://www.sciencedirect.com/science/article/pii/S0140366419308539</a:t>
            </a:r>
            <a:r>
              <a:rPr lang="it-IT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175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Probabilistic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7/19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64266" y="1200041"/>
            <a:ext cx="5422924" cy="5657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Enhancements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for UAV Applications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Octree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-based environment representation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Safety-aware sampling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Bounding box array for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focused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sampling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Connectivity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evaluation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feasible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paths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Handling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obstacle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avoidance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well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Computationally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efficient for large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Adaptable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different types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15D23C-26FE-8D08-D7C1-13B0D7CFEA09}"/>
              </a:ext>
            </a:extLst>
          </p:cNvPr>
          <p:cNvSpPr txBox="1"/>
          <p:nvPr/>
        </p:nvSpPr>
        <p:spPr>
          <a:xfrm>
            <a:off x="5325762" y="5500647"/>
            <a:ext cx="353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en-US" sz="1000" dirty="0">
                <a:hlinkClick r:id="rId2"/>
              </a:rPr>
              <a:t>Path Planning in Complex 3D Environments Using a Probabilistic Roadmap Method</a:t>
            </a:r>
            <a:r>
              <a:rPr lang="en-US" sz="1000" dirty="0"/>
              <a:t> – (Paper 2)</a:t>
            </a:r>
            <a:endParaRPr lang="it-IT" sz="10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34954B8-9DCC-73B4-665B-E7C0CEB3D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265" y="1357352"/>
            <a:ext cx="3745161" cy="414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7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Nature-inspired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8/19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3D2E2D-B454-42A9-8E66-E1307BFC1129}"/>
              </a:ext>
            </a:extLst>
          </p:cNvPr>
          <p:cNvSpPr txBox="1"/>
          <p:nvPr/>
        </p:nvSpPr>
        <p:spPr>
          <a:xfrm>
            <a:off x="208778" y="1438139"/>
            <a:ext cx="8726443" cy="449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Grey Wolf Optimization (GWO)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Inspired by social hierarchy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hunting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behavior or grey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wolves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Balances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exploration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exploitation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effectively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Particle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Swarm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Optimization (PSO)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Efficient for continuous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problems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Well-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suited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for dynamic UAV </a:t>
            </a:r>
            <a:r>
              <a:rPr lang="it-IT" sz="2000">
                <a:latin typeface="Segoe UI" panose="020B0502040204020203" pitchFamily="34" charset="0"/>
                <a:cs typeface="Segoe UI" panose="020B0502040204020203" pitchFamily="34" charset="0"/>
              </a:rPr>
              <a:t>path planning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Based on social behavior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flocking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fish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schooling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Ant </a:t>
            </a: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Colony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Optimization (ACO)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Effective for discrete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adaptive path planning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Mimics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foraging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behavior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colonies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7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Nature-inspired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9/19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6434B26-66B8-652B-3920-76D0EA2D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16" y="1141327"/>
            <a:ext cx="3358880" cy="24637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FD28764-3659-E88B-BB29-4C5F751A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12" y="3799626"/>
            <a:ext cx="3832088" cy="225312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BFF1267-AA68-A636-4956-8270CD00C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567" y="2140176"/>
            <a:ext cx="3523169" cy="292971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C8DD06-9F2C-8F62-A9D5-B4CB73D16FDD}"/>
              </a:ext>
            </a:extLst>
          </p:cNvPr>
          <p:cNvSpPr txBox="1"/>
          <p:nvPr/>
        </p:nvSpPr>
        <p:spPr>
          <a:xfrm>
            <a:off x="5295363" y="5348210"/>
            <a:ext cx="353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5"/>
              </a:rPr>
              <a:t>Path Planning of UAV Based on Improved Adaptive Grey Wolf Optimization Algorithm</a:t>
            </a:r>
            <a:r>
              <a:rPr lang="it-IT" sz="1000" dirty="0"/>
              <a:t> </a:t>
            </a:r>
            <a:r>
              <a:rPr lang="en-US" sz="1000" dirty="0"/>
              <a:t>– (Paper 4)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1596220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0</TotalTime>
  <Words>846</Words>
  <Application>Microsoft Office PowerPoint</Application>
  <PresentationFormat>Presentazione su schermo (4:3)</PresentationFormat>
  <Paragraphs>167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Aptos</vt:lpstr>
      <vt:lpstr>Arial</vt:lpstr>
      <vt:lpstr>Calibri</vt:lpstr>
      <vt:lpstr>Segoe UI</vt:lpstr>
      <vt:lpstr>Tema di Office</vt:lpstr>
      <vt:lpstr>UAV Route Planning Strategies for Efficient Coverage Search in Complex Environments</vt:lpstr>
      <vt:lpstr>Table of contents</vt:lpstr>
      <vt:lpstr>UAV Route Planning</vt:lpstr>
      <vt:lpstr>Classical approaches</vt:lpstr>
      <vt:lpstr>Classical approaches</vt:lpstr>
      <vt:lpstr>Probabilistic methods</vt:lpstr>
      <vt:lpstr>Probabilistic methods</vt:lpstr>
      <vt:lpstr>Nature-inspired algorithms</vt:lpstr>
      <vt:lpstr>Nature-inspired algorithms</vt:lpstr>
      <vt:lpstr>Multi-UAV coordination</vt:lpstr>
      <vt:lpstr>Multi-UAV coordination</vt:lpstr>
      <vt:lpstr>Environment-specific approaches</vt:lpstr>
      <vt:lpstr>Environment-specific approaches</vt:lpstr>
      <vt:lpstr>Military applications</vt:lpstr>
      <vt:lpstr>Military applications</vt:lpstr>
      <vt:lpstr>Military applications</vt:lpstr>
      <vt:lpstr>Comparison of approaches (1)</vt:lpstr>
      <vt:lpstr>Comparison of approaches (2)</vt:lpstr>
      <vt:lpstr>Future challenges and research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UAV Route Planning Strategies</dc:title>
  <dc:creator>Rovesti Gabriel</dc:creator>
  <cp:lastModifiedBy>Gabriel Rovesti</cp:lastModifiedBy>
  <cp:revision>172</cp:revision>
  <dcterms:created xsi:type="dcterms:W3CDTF">2023-11-10T15:36:15Z</dcterms:created>
  <dcterms:modified xsi:type="dcterms:W3CDTF">2024-09-18T15:45:30Z</dcterms:modified>
</cp:coreProperties>
</file>