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70" r:id="rId7"/>
    <p:sldId id="262" r:id="rId8"/>
    <p:sldId id="271" r:id="rId9"/>
    <p:sldId id="263" r:id="rId10"/>
    <p:sldId id="272" r:id="rId11"/>
    <p:sldId id="273" r:id="rId12"/>
    <p:sldId id="264" r:id="rId13"/>
    <p:sldId id="265" r:id="rId14"/>
    <p:sldId id="274" r:id="rId15"/>
    <p:sldId id="266" r:id="rId16"/>
    <p:sldId id="275" r:id="rId17"/>
    <p:sldId id="276" r:id="rId18"/>
    <p:sldId id="278" r:id="rId19"/>
    <p:sldId id="279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461178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390/11/10/235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237204" TargetMode="Externa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5-1680/12/7/702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su.buffalo.edu/~batta/myers.pdf" TargetMode="Externa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AV-path-planning-model-in-2D-space_fig1_329311458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40366419308539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700-008-9035-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0700-008-9035-0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0366419308539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ink.springer.com/article/10.1007/s11633-013-0750-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6" y="95541"/>
            <a:ext cx="8884227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  <a:cs typeface="Segoe UI" panose="020B0502040204020203" pitchFamily="34" charset="0"/>
              </a:rPr>
              <a:t>UAV Route Planning Strategies for Efficient Coverage Search in Complex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275813"/>
            <a:ext cx="6858000" cy="2099047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Exam of 19</a:t>
            </a:r>
            <a:r>
              <a:rPr lang="en-US" sz="1400" baseline="30000" dirty="0">
                <a:latin typeface="Aptos" panose="020B0004020202020204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 September 2024</a:t>
            </a:r>
          </a:p>
          <a:p>
            <a:endParaRPr lang="en-US" sz="14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Wireless Networks for Mobile Applications (WNMA)</a:t>
            </a: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10/20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434B26-66B8-652B-3920-76D0EA2D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16" y="1141327"/>
            <a:ext cx="3358880" cy="24637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FD28764-3659-E88B-BB29-4C5F751A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2" y="3799626"/>
            <a:ext cx="3832088" cy="22531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FF1267-AA68-A636-4956-8270CD00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567" y="2140176"/>
            <a:ext cx="3523169" cy="29297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C8DD06-9F2C-8F62-A9D5-B4CB73D16FDD}"/>
              </a:ext>
            </a:extLst>
          </p:cNvPr>
          <p:cNvSpPr txBox="1"/>
          <p:nvPr/>
        </p:nvSpPr>
        <p:spPr>
          <a:xfrm>
            <a:off x="5295363" y="5348210"/>
            <a:ext cx="353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Path Planning of UAV Based on Improved Adaptive Grey Wolf Optimization Algorithm</a:t>
            </a:r>
            <a:r>
              <a:rPr lang="it-IT" sz="1000" dirty="0"/>
              <a:t> </a:t>
            </a:r>
            <a:r>
              <a:rPr lang="en-US" sz="1000" dirty="0"/>
              <a:t>– (Paper 4)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59622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11/20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Extended from single-agent to multi-agent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Traveling Salesman Problem (MTSP)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Vehicle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Routing Problem (VRP)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task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allocation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among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UAVs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Multi-objective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 distance, energy, risk)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synchronization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precedence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Solution methods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heuristic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Networks (NN) for complex pattern learning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Hybrid approaches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combining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multiple algorithms</a:t>
            </a:r>
          </a:p>
        </p:txBody>
      </p:sp>
    </p:spTree>
    <p:extLst>
      <p:ext uri="{BB962C8B-B14F-4D97-AF65-F5344CB8AC3E}">
        <p14:creationId xmlns:p14="http://schemas.microsoft.com/office/powerpoint/2010/main" val="27729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12/20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1CE2FC-BF9C-7779-EF31-016B8F7B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7" y="1416067"/>
            <a:ext cx="8587946" cy="43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D39115-4000-009C-D7E0-BD947329D085}"/>
              </a:ext>
            </a:extLst>
          </p:cNvPr>
          <p:cNvSpPr txBox="1"/>
          <p:nvPr/>
        </p:nvSpPr>
        <p:spPr>
          <a:xfrm>
            <a:off x="840260" y="5792736"/>
            <a:ext cx="782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https://www.mdpi.com/2227-7390/11/10/2356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78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13/20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3220" y="1321826"/>
            <a:ext cx="79793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Focus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River search scenarios (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Yao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et al.)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components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Gaussian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Mixture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Model (GMM) for probability distribution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Identifies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high-value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segments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adjusts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greedily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Approximation Insertion (AI) method for prioritization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Constructs search route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Innovative aspects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prior information to estimate target locations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geometry and probability distributions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detection probability and travel time</a:t>
            </a:r>
          </a:p>
        </p:txBody>
      </p:sp>
    </p:spTree>
    <p:extLst>
      <p:ext uri="{BB962C8B-B14F-4D97-AF65-F5344CB8AC3E}">
        <p14:creationId xmlns:p14="http://schemas.microsoft.com/office/powerpoint/2010/main" val="32470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14/20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A050C1-24BB-E433-AAFF-1723656E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54" y="1260270"/>
            <a:ext cx="4136691" cy="15175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A34C17-7A0E-C760-0D6F-78870E25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3" y="3106501"/>
            <a:ext cx="4711862" cy="27180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34E254-147A-F58D-49AE-94BD377B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39" y="2994068"/>
            <a:ext cx="3820135" cy="294291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ED0DD-F1D4-6891-5305-687377227983}"/>
              </a:ext>
            </a:extLst>
          </p:cNvPr>
          <p:cNvSpPr txBox="1"/>
          <p:nvPr/>
        </p:nvSpPr>
        <p:spPr>
          <a:xfrm>
            <a:off x="750679" y="5904869"/>
            <a:ext cx="8217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5"/>
              </a:rPr>
              <a:t>Optimal UAV Route Planning for Coverage Search of Stationary Target in River</a:t>
            </a:r>
            <a:r>
              <a:rPr lang="en-US" sz="1000" dirty="0"/>
              <a:t> – (Paper 5)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18897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15/20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Hostile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rapid changes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objectives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stringent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Need for real-time planning and decision-making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approaches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Shortest-Path (CSP) method (Royset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risk while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satisfying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fuel and time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Lagrangian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Relaxation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Enumeration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(LRE) algorithm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network approach (Myers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Incorporates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flight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dynamics 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pseudonodes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aircraft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Djikstra’s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 for optimal paths</a:t>
            </a:r>
          </a:p>
        </p:txBody>
      </p:sp>
    </p:spTree>
    <p:extLst>
      <p:ext uri="{BB962C8B-B14F-4D97-AF65-F5344CB8AC3E}">
        <p14:creationId xmlns:p14="http://schemas.microsoft.com/office/powerpoint/2010/main" val="49562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16/20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301379"/>
            <a:ext cx="4494704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Comparative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CSP method: handles multiple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suitable for complex missions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approach: fast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Limitations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Both focus on single-UAV routing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Limited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handling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rapidly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changing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landscapes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Lack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multi-UAV coordination considerations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Axioms 12 00702 g001 550">
            <a:extLst>
              <a:ext uri="{FF2B5EF4-FFF2-40B4-BE49-F238E27FC236}">
                <a16:creationId xmlns:a16="http://schemas.microsoft.com/office/drawing/2014/main" id="{31DA54DF-C277-91AA-245C-9148A0AC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0446"/>
            <a:ext cx="4257105" cy="36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8CB37C-B46C-6F82-9FE1-A5B654C456BA}"/>
              </a:ext>
            </a:extLst>
          </p:cNvPr>
          <p:cNvSpPr txBox="1"/>
          <p:nvPr/>
        </p:nvSpPr>
        <p:spPr>
          <a:xfrm>
            <a:off x="5001185" y="5680367"/>
            <a:ext cx="353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https://www.mdpi.com/2075-1680/12/7/702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20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17/20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1EA3AF-CC73-002E-E028-C328FE77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3" y="1291342"/>
            <a:ext cx="5759022" cy="21376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B7AF45-DBCB-DADC-63B5-F2BB3B30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" y="3328037"/>
            <a:ext cx="3097587" cy="26916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D4127C8-4084-50B7-BF21-B5F8FF3F7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32" y="3459892"/>
            <a:ext cx="5996945" cy="224977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7C890C-7E94-8A1D-9A13-538E74591109}"/>
              </a:ext>
            </a:extLst>
          </p:cNvPr>
          <p:cNvSpPr txBox="1"/>
          <p:nvPr/>
        </p:nvSpPr>
        <p:spPr>
          <a:xfrm>
            <a:off x="494271" y="5896737"/>
            <a:ext cx="782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https://www.acsu.buffalo.edu/~batta/myers.pdf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49487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18/20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342EEF5-E3EE-7859-08FC-8BA8128C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6" y="1263022"/>
            <a:ext cx="7086713" cy="48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19/20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8BD3004-A3A2-00BC-DC63-747082D0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23" y="1359243"/>
            <a:ext cx="7665075" cy="47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2/20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378522"/>
            <a:ext cx="44685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Overview of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AB3E0E-BD4D-DD37-5D49-D762C41EA92E}"/>
              </a:ext>
            </a:extLst>
          </p:cNvPr>
          <p:cNvSpPr txBox="1"/>
          <p:nvPr/>
        </p:nvSpPr>
        <p:spPr>
          <a:xfrm>
            <a:off x="4868562" y="1378522"/>
            <a:ext cx="4468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20/20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6397926" cy="479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Integration with emerging technologies (e.g., 5G, IoT)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Scalability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improvements and real-time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adaptability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Human-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interaction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Environmental considerations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Ethical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regulatory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challenges (e.g., AI,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robotics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UAV path planning model in 2D space">
            <a:extLst>
              <a:ext uri="{FF2B5EF4-FFF2-40B4-BE49-F238E27FC236}">
                <a16:creationId xmlns:a16="http://schemas.microsoft.com/office/drawing/2014/main" id="{C71CF2BF-B8E9-E32D-CABF-13FA1936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21" y="2940627"/>
            <a:ext cx="3276532" cy="207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6620BE-D5DB-A893-AEA4-EA8C854FE4A7}"/>
              </a:ext>
            </a:extLst>
          </p:cNvPr>
          <p:cNvSpPr txBox="1"/>
          <p:nvPr/>
        </p:nvSpPr>
        <p:spPr>
          <a:xfrm>
            <a:off x="5513000" y="5014479"/>
            <a:ext cx="346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https://www.researchgate.net/figure/UAV-path-planning-model-in-2D-space_fig1_329311458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74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3/20</a:t>
            </a:r>
          </a:p>
        </p:txBody>
      </p:sp>
      <p:pic>
        <p:nvPicPr>
          <p:cNvPr id="6" name="Immagine 5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031AA6C4-834F-7C7F-138A-5E0BEB1A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2" y="3298332"/>
            <a:ext cx="3083203" cy="1982059"/>
          </a:xfrm>
          <a:prstGeom prst="rect">
            <a:avLst/>
          </a:prstGeom>
        </p:spPr>
      </p:pic>
      <p:pic>
        <p:nvPicPr>
          <p:cNvPr id="8" name="Immagine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D993DE7-9995-DDE5-A88C-58810E435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370478"/>
            <a:ext cx="7081622" cy="1686100"/>
          </a:xfrm>
          <a:prstGeom prst="rect">
            <a:avLst/>
          </a:prstGeom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97C444F-B2C7-5E3E-0955-E0099943D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5" y="3298332"/>
            <a:ext cx="5092685" cy="21812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3CE57-CE6F-1A55-D3F4-5083C0164047}"/>
              </a:ext>
            </a:extLst>
          </p:cNvPr>
          <p:cNvSpPr txBox="1"/>
          <p:nvPr/>
        </p:nvSpPr>
        <p:spPr>
          <a:xfrm>
            <a:off x="1393897" y="5643250"/>
            <a:ext cx="6356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https://www.sciencedirect.com/science/article/pii/S0140366419308539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4/20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307969" y="1489909"/>
            <a:ext cx="8528062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Classical algorithms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801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5/20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87361" y="2194245"/>
            <a:ext cx="375555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Dijkstra’s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A*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Bellman-Ford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Floyd-Warshall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0B4B04-2764-E8A9-4F5B-8A58AC9A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9" y="1396071"/>
            <a:ext cx="3861638" cy="20329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C33D34-A549-7937-502B-55E26BAE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27" y="3690032"/>
            <a:ext cx="4382112" cy="1771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7DB056-5F4E-68E6-290C-84D9CEFF9E14}"/>
              </a:ext>
            </a:extLst>
          </p:cNvPr>
          <p:cNvSpPr txBox="1"/>
          <p:nvPr/>
        </p:nvSpPr>
        <p:spPr>
          <a:xfrm>
            <a:off x="5143896" y="5651952"/>
            <a:ext cx="3564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4"/>
              </a:rPr>
              <a:t>Multiple UAVs path planning algorithms: a comparative study</a:t>
            </a:r>
            <a:r>
              <a:rPr lang="en-US" sz="1000" dirty="0"/>
              <a:t> (Paper 1)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60206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6/20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EC7818-5E8C-6382-728C-D04EBEF8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2164548"/>
            <a:ext cx="4179106" cy="28895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793143-0CA8-5135-1ECB-A55B39EE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3187"/>
            <a:ext cx="4090469" cy="19458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A66659-598E-0EBA-67B7-A78039E8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01" y="3926749"/>
            <a:ext cx="4407225" cy="179504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C52350-DDFA-B506-06BE-63A005DBA651}"/>
              </a:ext>
            </a:extLst>
          </p:cNvPr>
          <p:cNvSpPr txBox="1"/>
          <p:nvPr/>
        </p:nvSpPr>
        <p:spPr>
          <a:xfrm>
            <a:off x="2291174" y="5674160"/>
            <a:ext cx="4572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5"/>
              </a:rPr>
              <a:t>Multiple UAVs path planning algorithms: a comparative study</a:t>
            </a:r>
            <a:r>
              <a:rPr lang="en-US" sz="1000" dirty="0"/>
              <a:t> (Paper 1)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734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7/20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7922" y="1505351"/>
            <a:ext cx="5779807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Probabilistic Roadmap Method (PRM)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high-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dimensional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configuration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spaces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Two phases: learning phase and query phase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Handles complex 3D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Random sampling of configuration space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Creation of roadmap for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large/complex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 descr="Immagine che contiene schizzo, arte, Simmetria, Arti creative&#10;&#10;Descrizione generata automaticamente">
            <a:extLst>
              <a:ext uri="{FF2B5EF4-FFF2-40B4-BE49-F238E27FC236}">
                <a16:creationId xmlns:a16="http://schemas.microsoft.com/office/drawing/2014/main" id="{90466893-DE8A-8282-49F5-D1F1BDA5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09" y="2109998"/>
            <a:ext cx="2905041" cy="26380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997729" y="5012461"/>
            <a:ext cx="284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https://www.sciencedirect.com/science/article/pii/S0140366419308539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75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8/20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64266" y="1200041"/>
            <a:ext cx="5422924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Enhancements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for UAV Applications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Octree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-based environment representation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Safety-aware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Bounding box array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Connectivity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feasible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paths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Handling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avoidance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well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Computationally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efficient for large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different types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325762" y="5500647"/>
            <a:ext cx="353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2"/>
              </a:rPr>
              <a:t>Path Planning in Complex 3D Environments Using a Probabilistic Roadmap Method</a:t>
            </a:r>
            <a:r>
              <a:rPr lang="en-US" sz="1000" dirty="0"/>
              <a:t> – (Paper 2)</a:t>
            </a:r>
            <a:endParaRPr lang="it-IT" sz="1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4954B8-9DCC-73B4-665B-E7C0CEB3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5" y="1357352"/>
            <a:ext cx="3745161" cy="41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9/20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D2E2D-B454-42A9-8E66-E1307BFC1129}"/>
              </a:ext>
            </a:extLst>
          </p:cNvPr>
          <p:cNvSpPr txBox="1"/>
          <p:nvPr/>
        </p:nvSpPr>
        <p:spPr>
          <a:xfrm>
            <a:off x="208778" y="1438139"/>
            <a:ext cx="8726443" cy="449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Grey Wolf Optimization (GWO)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Inspired by social hierarchy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hunting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or grey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wolves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exploitation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Particle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(PSO)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continuous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problems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Well-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suited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dynamic UAV path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plannig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Based on social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flocking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schooling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Ant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Colony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(ACO)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Effective for discrete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adaptive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Mimics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foraging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colonies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76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846</Words>
  <Application>Microsoft Office PowerPoint</Application>
  <PresentationFormat>Presentazione su schermo (4:3)</PresentationFormat>
  <Paragraphs>184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Segoe UI</vt:lpstr>
      <vt:lpstr>Tema di Office</vt:lpstr>
      <vt:lpstr>UAV Route Planning Strategies for Efficient Coverage Search in Complex Environments</vt:lpstr>
      <vt:lpstr>Table of contents</vt:lpstr>
      <vt:lpstr>UAV Route Planning</vt:lpstr>
      <vt:lpstr>Overview of approaches</vt:lpstr>
      <vt:lpstr>Classical approaches</vt:lpstr>
      <vt:lpstr>Classical approaches</vt:lpstr>
      <vt:lpstr>Probabilistic methods</vt:lpstr>
      <vt:lpstr>Probabilistic methods</vt:lpstr>
      <vt:lpstr>Nature-inspired algorithms</vt:lpstr>
      <vt:lpstr>Nature-inspired algorithms</vt:lpstr>
      <vt:lpstr>Multi-UAV coordination</vt:lpstr>
      <vt:lpstr>Multi-UAV coordination</vt:lpstr>
      <vt:lpstr>Environment-specific approaches</vt:lpstr>
      <vt:lpstr>Environment-specific approaches</vt:lpstr>
      <vt:lpstr>Military applications</vt:lpstr>
      <vt:lpstr>Military applications</vt:lpstr>
      <vt:lpstr>Military applications</vt:lpstr>
      <vt:lpstr>Comparison of approaches (1)</vt:lpstr>
      <vt:lpstr>Comparison of approaches (2)</vt:lpstr>
      <vt:lpstr>Future challenges and research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161</cp:revision>
  <dcterms:created xsi:type="dcterms:W3CDTF">2023-11-10T15:36:15Z</dcterms:created>
  <dcterms:modified xsi:type="dcterms:W3CDTF">2024-09-12T07:35:11Z</dcterms:modified>
</cp:coreProperties>
</file>