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70" r:id="rId7"/>
    <p:sldId id="262" r:id="rId8"/>
    <p:sldId id="271" r:id="rId9"/>
    <p:sldId id="263" r:id="rId10"/>
    <p:sldId id="272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7" autoAdjust="0"/>
    <p:restoredTop sz="95033" autoAdjust="0"/>
  </p:normalViewPr>
  <p:slideViewPr>
    <p:cSldViewPr snapToGrid="0">
      <p:cViewPr varScale="1">
        <p:scale>
          <a:sx n="62" d="100"/>
          <a:sy n="62" d="100"/>
        </p:scale>
        <p:origin x="58" y="2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0140366419308539" TargetMode="Externa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article/10.1007/s10700-008-9035-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article/10.1007/s10700-008-9035-0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140366419308539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ink.springer.com/article/10.1007/s11633-013-0750-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86" y="95541"/>
            <a:ext cx="8884227" cy="2387600"/>
          </a:xfrm>
        </p:spPr>
        <p:txBody>
          <a:bodyPr/>
          <a:lstStyle/>
          <a:p>
            <a:r>
              <a:rPr lang="en-US" sz="3600" b="1" dirty="0">
                <a:latin typeface="Aptos" panose="020B0004020202020204" pitchFamily="34" charset="0"/>
                <a:cs typeface="Segoe UI" panose="020B0502040204020203" pitchFamily="34" charset="0"/>
              </a:rPr>
              <a:t>UAV Route Planning Strategies for Efficient Coverage Search in Complex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2379476"/>
            <a:ext cx="6858000" cy="2099047"/>
          </a:xfrm>
        </p:spPr>
        <p:txBody>
          <a:bodyPr/>
          <a:lstStyle/>
          <a:p>
            <a:r>
              <a:rPr lang="en-US" sz="1800" dirty="0">
                <a:latin typeface="Aptos" panose="020B0004020202020204" pitchFamily="34" charset="0"/>
                <a:cs typeface="Segoe UI" panose="020B0502040204020203" pitchFamily="34" charset="0"/>
              </a:rPr>
              <a:t>Gabriel Rovesti</a:t>
            </a:r>
          </a:p>
          <a:p>
            <a:r>
              <a:rPr lang="en-US" sz="1400" dirty="0">
                <a:latin typeface="Aptos" panose="020B0004020202020204" pitchFamily="34" charset="0"/>
                <a:cs typeface="Segoe UI" panose="020B0502040204020203" pitchFamily="34" charset="0"/>
              </a:rPr>
              <a:t>Exam of 19</a:t>
            </a:r>
            <a:r>
              <a:rPr lang="en-US" sz="1400" baseline="30000" dirty="0">
                <a:latin typeface="Aptos" panose="020B0004020202020204" pitchFamily="34" charset="0"/>
                <a:cs typeface="Segoe UI" panose="020B0502040204020203" pitchFamily="34" charset="0"/>
              </a:rPr>
              <a:t>th</a:t>
            </a:r>
            <a:r>
              <a:rPr lang="en-US" sz="1400" dirty="0">
                <a:latin typeface="Aptos" panose="020B0004020202020204" pitchFamily="34" charset="0"/>
                <a:cs typeface="Segoe UI" panose="020B0502040204020203" pitchFamily="34" charset="0"/>
              </a:rPr>
              <a:t> September 2024</a:t>
            </a:r>
          </a:p>
          <a:p>
            <a:endParaRPr lang="en-US" sz="1400" dirty="0">
              <a:latin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Aptos" panose="020B0004020202020204" pitchFamily="34" charset="0"/>
                <a:cs typeface="Segoe UI" panose="020B0502040204020203" pitchFamily="34" charset="0"/>
              </a:rPr>
              <a:t>Prof. Claudio Enrico Palazzi</a:t>
            </a:r>
          </a:p>
          <a:p>
            <a:endParaRPr lang="en-US" sz="1800" dirty="0">
              <a:latin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Aptos" panose="020B0004020202020204" pitchFamily="34" charset="0"/>
                <a:cs typeface="Segoe UI" panose="020B0502040204020203" pitchFamily="34" charset="0"/>
              </a:rPr>
              <a:t>Wireless Networks for Mobile Applications</a:t>
            </a:r>
          </a:p>
          <a:p>
            <a:r>
              <a:rPr lang="en-US" sz="1800" b="1" dirty="0">
                <a:latin typeface="Aptos" panose="020B0004020202020204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Nature-inspired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7/13</a:t>
            </a:r>
          </a:p>
        </p:txBody>
      </p:sp>
    </p:spTree>
    <p:extLst>
      <p:ext uri="{BB962C8B-B14F-4D97-AF65-F5344CB8AC3E}">
        <p14:creationId xmlns:p14="http://schemas.microsoft.com/office/powerpoint/2010/main" val="1596220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Multi-UAV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8/13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415478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Environment-specific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9/13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32470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10/13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49562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Comparison of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11/13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242848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Future challenges and research directions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12/13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194674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13/13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64504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2/13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378522"/>
            <a:ext cx="44685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Overview of approaches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Classical approaches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Probabilistic methods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Nature-inspired algorithms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Multi-UAV coordination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Environment-specific approaches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AB3E0E-BD4D-DD37-5D49-D762C41EA92E}"/>
              </a:ext>
            </a:extLst>
          </p:cNvPr>
          <p:cNvSpPr txBox="1"/>
          <p:nvPr/>
        </p:nvSpPr>
        <p:spPr>
          <a:xfrm>
            <a:off x="4868562" y="1378522"/>
            <a:ext cx="44685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9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  <a:p>
            <a:pPr marL="457200" indent="-457200">
              <a:buAutoNum type="arabicPeriod" startAt="9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rabicPeriod" startAt="9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Comparison of approaches</a:t>
            </a:r>
          </a:p>
          <a:p>
            <a:pPr marL="457200" indent="-457200">
              <a:buAutoNum type="arabicPeriod" startAt="9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rabicPeriod" startAt="9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Future challenges and research directions</a:t>
            </a:r>
          </a:p>
          <a:p>
            <a:pPr marL="457200" indent="-457200">
              <a:buAutoNum type="arabicPeriod" startAt="9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rabicPeriod" startAt="9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3/13</a:t>
            </a:r>
          </a:p>
        </p:txBody>
      </p:sp>
      <p:pic>
        <p:nvPicPr>
          <p:cNvPr id="6" name="Immagine 5" descr="Immagine che contiene diagramma, cerchio, linea, schizzo&#10;&#10;Descrizione generata automaticamente">
            <a:extLst>
              <a:ext uri="{FF2B5EF4-FFF2-40B4-BE49-F238E27FC236}">
                <a16:creationId xmlns:a16="http://schemas.microsoft.com/office/drawing/2014/main" id="{031AA6C4-834F-7C7F-138A-5E0BEB1AF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02" y="3298332"/>
            <a:ext cx="3083203" cy="1982059"/>
          </a:xfrm>
          <a:prstGeom prst="rect">
            <a:avLst/>
          </a:prstGeom>
        </p:spPr>
      </p:pic>
      <p:pic>
        <p:nvPicPr>
          <p:cNvPr id="8" name="Immagine 7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9D993DE7-9995-DDE5-A88C-58810E435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1370478"/>
            <a:ext cx="7081622" cy="1686100"/>
          </a:xfrm>
          <a:prstGeom prst="rect">
            <a:avLst/>
          </a:prstGeom>
        </p:spPr>
      </p:pic>
      <p:pic>
        <p:nvPicPr>
          <p:cNvPr id="10" name="Immagine 9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497C444F-B2C7-5E3E-0955-E0099943D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5" y="3298332"/>
            <a:ext cx="5092685" cy="218129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B03CE57-CE6F-1A55-D3F4-5083C0164047}"/>
              </a:ext>
            </a:extLst>
          </p:cNvPr>
          <p:cNvSpPr txBox="1"/>
          <p:nvPr/>
        </p:nvSpPr>
        <p:spPr>
          <a:xfrm>
            <a:off x="1393897" y="5643250"/>
            <a:ext cx="635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Reference: </a:t>
            </a:r>
            <a:r>
              <a:rPr lang="it-IT" sz="1400" dirty="0">
                <a:hlinkClick r:id="rId5"/>
              </a:rPr>
              <a:t>https://www.sciencedirect.com/science/article/pii/S0140366419308539</a:t>
            </a:r>
            <a:r>
              <a:rPr lang="it-I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 of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4/13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11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Classical algorithms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Probabilistic methods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Nature-inspired algorithms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Multi-UAV coordination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Environment-specific approaches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8015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Classical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5/13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87361" y="2194245"/>
            <a:ext cx="3755556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Dijkstra’s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Algorithm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A* Algorithm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Bellman-Ford Algorithm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Floyd-Warshall Algorithm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90B4B04-2764-E8A9-4F5B-8A58AC9A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939" y="1396071"/>
            <a:ext cx="3861638" cy="203292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3C33D34-A549-7937-502B-55E26BAE7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527" y="3690032"/>
            <a:ext cx="4382112" cy="177189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E7DB056-5F4E-68E6-290C-84D9CEFF9E14}"/>
              </a:ext>
            </a:extLst>
          </p:cNvPr>
          <p:cNvSpPr txBox="1"/>
          <p:nvPr/>
        </p:nvSpPr>
        <p:spPr>
          <a:xfrm>
            <a:off x="5143896" y="5651952"/>
            <a:ext cx="356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Reference: </a:t>
            </a:r>
            <a:r>
              <a:rPr lang="en-US" sz="1400" dirty="0">
                <a:hlinkClick r:id="rId4"/>
              </a:rPr>
              <a:t>Multiple UAVs path planning algorithms: a comparative study</a:t>
            </a:r>
            <a:r>
              <a:rPr lang="en-US" sz="1400" dirty="0"/>
              <a:t> (Paper 1)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60206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Classical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6/13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4EC7818-5E8C-6382-728C-D04EBEF83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4" y="2164548"/>
            <a:ext cx="4179106" cy="288951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E793143-0CA8-5135-1ECB-A55B39EE1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83187"/>
            <a:ext cx="4090469" cy="19458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AA66659-598E-0EBA-67B7-A78039E83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201" y="3926749"/>
            <a:ext cx="4407225" cy="179504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FC52350-DDFA-B506-06BE-63A005DBA651}"/>
              </a:ext>
            </a:extLst>
          </p:cNvPr>
          <p:cNvSpPr txBox="1"/>
          <p:nvPr/>
        </p:nvSpPr>
        <p:spPr>
          <a:xfrm>
            <a:off x="2795112" y="5594760"/>
            <a:ext cx="356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Reference: </a:t>
            </a:r>
            <a:r>
              <a:rPr lang="en-US" sz="1400" dirty="0">
                <a:hlinkClick r:id="rId5"/>
              </a:rPr>
              <a:t>Multiple UAVs path planning algorithms: a comparative study</a:t>
            </a:r>
            <a:r>
              <a:rPr lang="en-US" sz="1400" dirty="0"/>
              <a:t> (Paper 1)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7344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Probabilistic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7/13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17922" y="1505351"/>
            <a:ext cx="5779807" cy="5042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Probabilistic Roadmap Method (PRM)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Efficient for high-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dimensional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configuration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spaces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Two phases: learning phase and query phase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Handles complex 3D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effectively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Key features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Random sampling of configuration space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Creation of roadmap for path planning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Efficient for large/complex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magine 4" descr="Immagine che contiene schizzo, arte, Simmetria, Arti creative&#10;&#10;Descrizione generata automaticamente">
            <a:extLst>
              <a:ext uri="{FF2B5EF4-FFF2-40B4-BE49-F238E27FC236}">
                <a16:creationId xmlns:a16="http://schemas.microsoft.com/office/drawing/2014/main" id="{90466893-DE8A-8282-49F5-D1F1BDA52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09" y="2109998"/>
            <a:ext cx="2905041" cy="263800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15D23C-26FE-8D08-D7C1-13B0D7CFEA09}"/>
              </a:ext>
            </a:extLst>
          </p:cNvPr>
          <p:cNvSpPr txBox="1"/>
          <p:nvPr/>
        </p:nvSpPr>
        <p:spPr>
          <a:xfrm>
            <a:off x="5997729" y="5012461"/>
            <a:ext cx="2841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Reference: </a:t>
            </a:r>
            <a:r>
              <a:rPr lang="it-IT" sz="1400" dirty="0">
                <a:hlinkClick r:id="rId3"/>
              </a:rPr>
              <a:t>https://www.sciencedirect.com/science/article/pii/S0140366419308539</a:t>
            </a:r>
            <a:r>
              <a:rPr lang="it-I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175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Probabilistic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8/13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64266" y="1200041"/>
            <a:ext cx="5422924" cy="5657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Enhancements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for UAV Applications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Octree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-based environment representation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Safety-aware sampling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Bounding box array for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focused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sampling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Connectivity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evaluation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feasible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paths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Handles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obstacle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avoidance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well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Computationally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efficient for large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Adaptable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different types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15D23C-26FE-8D08-D7C1-13B0D7CFEA09}"/>
              </a:ext>
            </a:extLst>
          </p:cNvPr>
          <p:cNvSpPr txBox="1"/>
          <p:nvPr/>
        </p:nvSpPr>
        <p:spPr>
          <a:xfrm>
            <a:off x="5325762" y="5500647"/>
            <a:ext cx="3532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Reference: </a:t>
            </a:r>
            <a:r>
              <a:rPr lang="en-US" sz="1400" dirty="0">
                <a:hlinkClick r:id="rId2"/>
              </a:rPr>
              <a:t>Path Planning in Complex 3D Environments Using a Probabilistic Roadmap Method</a:t>
            </a:r>
            <a:r>
              <a:rPr lang="en-US" sz="1400" dirty="0"/>
              <a:t> – (Paper 2)</a:t>
            </a:r>
            <a:endParaRPr lang="it-IT" sz="14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34954B8-9DCC-73B4-665B-E7C0CEB3D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265" y="1357352"/>
            <a:ext cx="3745161" cy="414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7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Nature-inspired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9/13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3D2E2D-B454-42A9-8E66-E1307BFC1129}"/>
              </a:ext>
            </a:extLst>
          </p:cNvPr>
          <p:cNvSpPr txBox="1"/>
          <p:nvPr/>
        </p:nvSpPr>
        <p:spPr>
          <a:xfrm>
            <a:off x="208778" y="1438139"/>
            <a:ext cx="8726443" cy="449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Grey Wolf Optimization (GWO)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Inspired by social hierarchy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hunting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behavior or grey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wolves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Balances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exploration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exploitation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effectively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Particle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Swarm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Optimization (PSO)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Efficient for continuous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optimization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problems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Well-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suited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for dynamic UAV path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plannig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Based on social behavior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flocking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fish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schooling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Ant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Colony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Optimization (ACO)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Effective for discrete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optimization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adaptive path planning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Mimics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foraging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behavior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colonies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76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0</TotalTime>
  <Words>438</Words>
  <Application>Microsoft Office PowerPoint</Application>
  <PresentationFormat>Presentazione su schermo (4:3)</PresentationFormat>
  <Paragraphs>120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Segoe UI</vt:lpstr>
      <vt:lpstr>Tema di Office</vt:lpstr>
      <vt:lpstr>UAV Route Planning Strategies for Efficient Coverage Search in Complex Environments</vt:lpstr>
      <vt:lpstr>Table of contents</vt:lpstr>
      <vt:lpstr>UAV Route Planning</vt:lpstr>
      <vt:lpstr>Overview of approaches</vt:lpstr>
      <vt:lpstr>Classical approaches</vt:lpstr>
      <vt:lpstr>Classical approaches</vt:lpstr>
      <vt:lpstr>Probabilistic methods</vt:lpstr>
      <vt:lpstr>Probabilistic methods</vt:lpstr>
      <vt:lpstr>Nature-inspired algorithms</vt:lpstr>
      <vt:lpstr>Nature-inspired algorithms</vt:lpstr>
      <vt:lpstr>Multi-UAV coordination</vt:lpstr>
      <vt:lpstr>Environment-specific approaches</vt:lpstr>
      <vt:lpstr>Military applications</vt:lpstr>
      <vt:lpstr>Comparison of approaches</vt:lpstr>
      <vt:lpstr>Future challenges and research directions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and Password Security</dc:title>
  <dc:creator>Rovesti Gabriel</dc:creator>
  <cp:lastModifiedBy>Gabriel Rovesti</cp:lastModifiedBy>
  <cp:revision>148</cp:revision>
  <dcterms:created xsi:type="dcterms:W3CDTF">2023-11-10T15:36:15Z</dcterms:created>
  <dcterms:modified xsi:type="dcterms:W3CDTF">2024-09-10T12:53:37Z</dcterms:modified>
</cp:coreProperties>
</file>