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46D5AD-555C-852F-3503-9AEB07DFA23C}" v="714" dt="2025-03-08T19:38:37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gferraris-my.sharepoint.com/personal/g_chirico_gferraris_it/Documents/Presentazione3_Anell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Metodi di prevenzione: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363-48FD-A804-9922388BC82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363-48FD-A804-9922388BC82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363-48FD-A804-9922388BC82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363-48FD-A804-9922388BC829}"/>
              </c:ext>
            </c:extLst>
          </c:dPt>
          <c:cat>
            <c:strRef>
              <c:f>Sheet1!$A$2:$A$5</c:f>
              <c:strCache>
                <c:ptCount val="3"/>
                <c:pt idx="0">
                  <c:v>Segnalazione sui social media</c:v>
                </c:pt>
                <c:pt idx="1">
                  <c:v>Denuncia</c:v>
                </c:pt>
                <c:pt idx="2">
                  <c:v>Centri di ascolto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3.4</c:v>
                </c:pt>
                <c:pt idx="1">
                  <c:v>3.3</c:v>
                </c:pt>
                <c:pt idx="2">
                  <c:v>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78-4618-AF0F-5FAEAF0132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09.03.2025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09.03.2025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09.03.2025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09.03.2025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09.03.2025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09.03.2025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09.03.2025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09.03.2025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09.03.2025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09.03.2025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09.03.2025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09.03.2025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nuvola, cielo, persona, aria aperta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4F2A7D75-FD59-A4FE-DD30-0DD27431E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73" y="3803"/>
            <a:ext cx="5231175" cy="6850392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260554" y="736773"/>
            <a:ext cx="6931446" cy="2387600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Il </a:t>
            </a:r>
            <a:r>
              <a:rPr lang="de-DE" err="1">
                <a:solidFill>
                  <a:schemeClr val="bg1"/>
                </a:solidFill>
              </a:rPr>
              <a:t>Cyberbullismo</a:t>
            </a:r>
            <a:r>
              <a:rPr lang="de-DE" dirty="0">
                <a:solidFill>
                  <a:schemeClr val="bg1"/>
                </a:solidFill>
              </a:rPr>
              <a:t> e le </a:t>
            </a:r>
            <a:r>
              <a:rPr lang="de-DE" err="1">
                <a:solidFill>
                  <a:schemeClr val="bg1"/>
                </a:solidFill>
              </a:rPr>
              <a:t>Molestie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err="1">
                <a:solidFill>
                  <a:schemeClr val="bg1"/>
                </a:solidFill>
              </a:rPr>
              <a:t>Digitali</a:t>
            </a:r>
            <a:endParaRPr lang="it-IT" err="1">
              <a:solidFill>
                <a:schemeClr val="bg1"/>
              </a:solidFill>
            </a:endParaRPr>
          </a:p>
          <a:p>
            <a:endParaRPr lang="de-DE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095998" y="3436783"/>
            <a:ext cx="5306459" cy="257383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de-DE" sz="3200" dirty="0">
                <a:solidFill>
                  <a:schemeClr val="bg1"/>
                </a:solidFill>
                <a:ea typeface="+mn-lt"/>
                <a:cs typeface="+mn-lt"/>
              </a:rPr>
              <a:t>Il </a:t>
            </a:r>
            <a:r>
              <a:rPr lang="de-DE" sz="3200" err="1">
                <a:solidFill>
                  <a:schemeClr val="bg1"/>
                </a:solidFill>
                <a:ea typeface="+mn-lt"/>
                <a:cs typeface="+mn-lt"/>
              </a:rPr>
              <a:t>cyberbullismo</a:t>
            </a:r>
            <a:r>
              <a:rPr lang="de-DE" sz="3200" dirty="0">
                <a:solidFill>
                  <a:schemeClr val="bg1"/>
                </a:solidFill>
                <a:ea typeface="+mn-lt"/>
                <a:cs typeface="+mn-lt"/>
              </a:rPr>
              <a:t> e le </a:t>
            </a:r>
            <a:r>
              <a:rPr lang="de-DE" sz="3200" err="1">
                <a:solidFill>
                  <a:schemeClr val="bg1"/>
                </a:solidFill>
                <a:ea typeface="+mn-lt"/>
                <a:cs typeface="+mn-lt"/>
              </a:rPr>
              <a:t>molestie</a:t>
            </a:r>
            <a:r>
              <a:rPr lang="de-DE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3200" err="1">
                <a:solidFill>
                  <a:schemeClr val="bg1"/>
                </a:solidFill>
                <a:ea typeface="+mn-lt"/>
                <a:cs typeface="+mn-lt"/>
              </a:rPr>
              <a:t>digitali</a:t>
            </a:r>
            <a:r>
              <a:rPr lang="de-DE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3200" err="1">
                <a:solidFill>
                  <a:schemeClr val="bg1"/>
                </a:solidFill>
                <a:ea typeface="+mn-lt"/>
                <a:cs typeface="+mn-lt"/>
              </a:rPr>
              <a:t>sono</a:t>
            </a:r>
            <a:r>
              <a:rPr lang="de-DE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3200" err="1">
                <a:solidFill>
                  <a:schemeClr val="bg1"/>
                </a:solidFill>
                <a:ea typeface="+mn-lt"/>
                <a:cs typeface="+mn-lt"/>
              </a:rPr>
              <a:t>fenomeni</a:t>
            </a:r>
            <a:r>
              <a:rPr lang="de-DE" sz="3200" dirty="0">
                <a:solidFill>
                  <a:schemeClr val="bg1"/>
                </a:solidFill>
                <a:ea typeface="+mn-lt"/>
                <a:cs typeface="+mn-lt"/>
              </a:rPr>
              <a:t> sempre più </a:t>
            </a:r>
            <a:r>
              <a:rPr lang="de-DE" sz="3200" err="1">
                <a:solidFill>
                  <a:schemeClr val="bg1"/>
                </a:solidFill>
                <a:ea typeface="+mn-lt"/>
                <a:cs typeface="+mn-lt"/>
              </a:rPr>
              <a:t>popolari</a:t>
            </a:r>
            <a:r>
              <a:rPr lang="de-DE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3200" err="1">
                <a:solidFill>
                  <a:schemeClr val="bg1"/>
                </a:solidFill>
                <a:ea typeface="+mn-lt"/>
                <a:cs typeface="+mn-lt"/>
              </a:rPr>
              <a:t>nell'era</a:t>
            </a:r>
            <a:r>
              <a:rPr lang="de-DE" sz="3200" dirty="0">
                <a:solidFill>
                  <a:schemeClr val="bg1"/>
                </a:solidFill>
                <a:ea typeface="+mn-lt"/>
                <a:cs typeface="+mn-lt"/>
              </a:rPr>
              <a:t> digitale. </a:t>
            </a:r>
            <a:r>
              <a:rPr lang="de-DE" sz="3200" err="1">
                <a:solidFill>
                  <a:schemeClr val="bg1"/>
                </a:solidFill>
                <a:ea typeface="+mn-lt"/>
                <a:cs typeface="+mn-lt"/>
              </a:rPr>
              <a:t>Questi</a:t>
            </a:r>
            <a:r>
              <a:rPr lang="de-DE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3200" err="1">
                <a:solidFill>
                  <a:schemeClr val="bg1"/>
                </a:solidFill>
                <a:ea typeface="+mn-lt"/>
                <a:cs typeface="+mn-lt"/>
              </a:rPr>
              <a:t>comportamenti</a:t>
            </a:r>
            <a:r>
              <a:rPr lang="de-DE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3200" err="1">
                <a:solidFill>
                  <a:schemeClr val="bg1"/>
                </a:solidFill>
                <a:ea typeface="+mn-lt"/>
                <a:cs typeface="+mn-lt"/>
              </a:rPr>
              <a:t>hanno</a:t>
            </a:r>
            <a:r>
              <a:rPr lang="de-DE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3200" err="1">
                <a:solidFill>
                  <a:schemeClr val="bg1"/>
                </a:solidFill>
                <a:ea typeface="+mn-lt"/>
                <a:cs typeface="+mn-lt"/>
              </a:rPr>
              <a:t>un</a:t>
            </a:r>
            <a:r>
              <a:rPr lang="de-DE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3200" err="1">
                <a:solidFill>
                  <a:schemeClr val="bg1"/>
                </a:solidFill>
                <a:ea typeface="+mn-lt"/>
                <a:cs typeface="+mn-lt"/>
              </a:rPr>
              <a:t>impatto</a:t>
            </a:r>
            <a:r>
              <a:rPr lang="de-DE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3200" err="1">
                <a:solidFill>
                  <a:schemeClr val="bg1"/>
                </a:solidFill>
                <a:ea typeface="+mn-lt"/>
                <a:cs typeface="+mn-lt"/>
              </a:rPr>
              <a:t>significativo</a:t>
            </a:r>
            <a:r>
              <a:rPr lang="de-DE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3200" err="1">
                <a:solidFill>
                  <a:schemeClr val="bg1"/>
                </a:solidFill>
                <a:ea typeface="+mn-lt"/>
                <a:cs typeface="+mn-lt"/>
              </a:rPr>
              <a:t>soprattutto</a:t>
            </a:r>
            <a:r>
              <a:rPr lang="de-DE" sz="3200" dirty="0">
                <a:solidFill>
                  <a:schemeClr val="bg1"/>
                </a:solidFill>
                <a:ea typeface="+mn-lt"/>
                <a:cs typeface="+mn-lt"/>
              </a:rPr>
              <a:t> sui </a:t>
            </a:r>
            <a:r>
              <a:rPr lang="de-DE" sz="3200" err="1">
                <a:solidFill>
                  <a:schemeClr val="bg1"/>
                </a:solidFill>
                <a:ea typeface="+mn-lt"/>
                <a:cs typeface="+mn-lt"/>
              </a:rPr>
              <a:t>giovani</a:t>
            </a:r>
            <a:r>
              <a:rPr lang="de-DE" sz="32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endParaRPr lang="it-IT" dirty="0">
              <a:solidFill>
                <a:schemeClr val="bg1"/>
              </a:solidFill>
            </a:endParaRPr>
          </a:p>
          <a:p>
            <a:endParaRPr lang="de-DE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C786BB0-B3F4-6C81-BB2C-662DA245D23F}"/>
              </a:ext>
            </a:extLst>
          </p:cNvPr>
          <p:cNvSpPr/>
          <p:nvPr/>
        </p:nvSpPr>
        <p:spPr>
          <a:xfrm>
            <a:off x="5376607" y="2602297"/>
            <a:ext cx="6694966" cy="133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409F7FB5-ED2A-C52E-A86A-D2C4629A83B0}"/>
              </a:ext>
            </a:extLst>
          </p:cNvPr>
          <p:cNvSpPr/>
          <p:nvPr/>
        </p:nvSpPr>
        <p:spPr>
          <a:xfrm>
            <a:off x="401363" y="2278774"/>
            <a:ext cx="3386387" cy="6434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33D40CC1-CB76-0F87-F0FB-DF7F0AF89181}"/>
              </a:ext>
            </a:extLst>
          </p:cNvPr>
          <p:cNvSpPr/>
          <p:nvPr/>
        </p:nvSpPr>
        <p:spPr>
          <a:xfrm>
            <a:off x="8618109" y="2260412"/>
            <a:ext cx="3386387" cy="6434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9CCD1E44-D088-9405-65FE-8EA85973276F}"/>
              </a:ext>
            </a:extLst>
          </p:cNvPr>
          <p:cNvSpPr/>
          <p:nvPr/>
        </p:nvSpPr>
        <p:spPr>
          <a:xfrm>
            <a:off x="4468423" y="2278774"/>
            <a:ext cx="3524097" cy="6342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2B663E9-B2E1-3F06-46EE-0DE589DD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59" y="631366"/>
            <a:ext cx="10515600" cy="1325563"/>
          </a:xfrm>
        </p:spPr>
        <p:txBody>
          <a:bodyPr/>
          <a:lstStyle/>
          <a:p>
            <a:r>
              <a:rPr lang="it-IT" sz="4800" dirty="0">
                <a:solidFill>
                  <a:schemeClr val="bg1"/>
                </a:solidFill>
              </a:rPr>
              <a:t>Definizioni e Caratteristiche</a:t>
            </a:r>
          </a:p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7D10D4-58C3-074A-89DE-3D5EB65EB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971" y="2284661"/>
            <a:ext cx="3382177" cy="228567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it-IT" sz="3600" b="1" u="sng" dirty="0">
                <a:solidFill>
                  <a:schemeClr val="tx2"/>
                </a:solidFill>
              </a:rPr>
              <a:t>Cyberbullismo</a:t>
            </a:r>
          </a:p>
          <a:p>
            <a:pPr marL="0" indent="0">
              <a:buNone/>
            </a:pPr>
            <a:r>
              <a:rPr lang="it-IT" sz="3600" dirty="0">
                <a:solidFill>
                  <a:schemeClr val="bg1"/>
                </a:solidFill>
                <a:ea typeface="+mn-lt"/>
                <a:cs typeface="+mn-lt"/>
              </a:rPr>
              <a:t>Atti aggressivi e denigratori intenzionali continui compiuti online.</a:t>
            </a:r>
            <a:endParaRPr lang="it-IT" sz="3600" dirty="0">
              <a:solidFill>
                <a:schemeClr val="bg1"/>
              </a:solidFill>
            </a:endParaRPr>
          </a:p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014A5D2-A4BD-7BFA-B94D-30385C51C687}"/>
              </a:ext>
            </a:extLst>
          </p:cNvPr>
          <p:cNvSpPr txBox="1"/>
          <p:nvPr/>
        </p:nvSpPr>
        <p:spPr>
          <a:xfrm>
            <a:off x="4469572" y="2279431"/>
            <a:ext cx="3523674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600" b="1" u="sng" dirty="0">
                <a:solidFill>
                  <a:schemeClr val="tx2"/>
                </a:solidFill>
              </a:rPr>
              <a:t>Molestie digitali</a:t>
            </a:r>
          </a:p>
          <a:p>
            <a:r>
              <a:rPr lang="it-IT" sz="3600" dirty="0">
                <a:solidFill>
                  <a:schemeClr val="bg1"/>
                </a:solidFill>
                <a:ea typeface="+mn-lt"/>
                <a:cs typeface="+mn-lt"/>
              </a:rPr>
              <a:t>Comportamenti non appropriati o dannosi online.</a:t>
            </a:r>
            <a:endParaRPr lang="it-IT" sz="3600" u="sng" dirty="0">
              <a:solidFill>
                <a:schemeClr val="bg1"/>
              </a:solidFill>
            </a:endParaRPr>
          </a:p>
          <a:p>
            <a:pPr algn="l"/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AA48E4A-F12C-0896-9989-A2224EA1734E}"/>
              </a:ext>
            </a:extLst>
          </p:cNvPr>
          <p:cNvSpPr txBox="1"/>
          <p:nvPr/>
        </p:nvSpPr>
        <p:spPr>
          <a:xfrm>
            <a:off x="8837399" y="2281771"/>
            <a:ext cx="3097332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 b="1" u="sng" dirty="0">
                <a:solidFill>
                  <a:schemeClr val="tx2"/>
                </a:solidFill>
              </a:rPr>
              <a:t>Caratteristiche</a:t>
            </a:r>
          </a:p>
          <a:p>
            <a:r>
              <a:rPr lang="it-IT" sz="3200" dirty="0">
                <a:solidFill>
                  <a:schemeClr val="bg1"/>
                </a:solidFill>
                <a:ea typeface="+mn-lt"/>
                <a:cs typeface="+mn-lt"/>
              </a:rPr>
              <a:t>Anonimato percepito e assenza di limiti spazio-temporali.</a:t>
            </a:r>
            <a:endParaRPr lang="it-IT" sz="3200" dirty="0">
              <a:solidFill>
                <a:schemeClr val="bg1"/>
              </a:solidFill>
            </a:endParaRPr>
          </a:p>
          <a:p>
            <a:pPr algn="l"/>
            <a:endParaRPr lang="it-IT" dirty="0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D008E309-FE39-E703-73B0-1589040677BA}"/>
              </a:ext>
            </a:extLst>
          </p:cNvPr>
          <p:cNvCxnSpPr/>
          <p:nvPr/>
        </p:nvCxnSpPr>
        <p:spPr>
          <a:xfrm>
            <a:off x="4092155" y="1953875"/>
            <a:ext cx="27068" cy="3943025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5BF67196-98C0-9294-1DBB-010DE07AF8CD}"/>
              </a:ext>
            </a:extLst>
          </p:cNvPr>
          <p:cNvCxnSpPr>
            <a:cxnSpLocks/>
          </p:cNvCxnSpPr>
          <p:nvPr/>
        </p:nvCxnSpPr>
        <p:spPr>
          <a:xfrm>
            <a:off x="8251022" y="1953874"/>
            <a:ext cx="27068" cy="3943025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30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019E6A-49C2-017C-A0C4-170C2E1D4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344" y="456932"/>
            <a:ext cx="6136397" cy="1325563"/>
          </a:xfrm>
        </p:spPr>
        <p:txBody>
          <a:bodyPr/>
          <a:lstStyle/>
          <a:p>
            <a:r>
              <a:rPr lang="it-IT" sz="3600" dirty="0">
                <a:solidFill>
                  <a:schemeClr val="bg1"/>
                </a:solidFill>
              </a:rPr>
              <a:t>Forme Comuni di Cyberbullismo</a:t>
            </a:r>
          </a:p>
          <a:p>
            <a:endParaRPr lang="it-IT" dirty="0"/>
          </a:p>
        </p:txBody>
      </p:sp>
      <p:pic>
        <p:nvPicPr>
          <p:cNvPr id="4" name="Segnaposto contenuto 3" descr="Immagine che contiene barriera corallina, schermata, aqua, art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679CD80A-D56A-A701-DF6E-A10702622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934" y="-1339"/>
            <a:ext cx="5339867" cy="6857675"/>
          </a:xfr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C6F5EB44-4495-F6B2-D0F8-CF85922601FD}"/>
              </a:ext>
            </a:extLst>
          </p:cNvPr>
          <p:cNvSpPr/>
          <p:nvPr/>
        </p:nvSpPr>
        <p:spPr>
          <a:xfrm>
            <a:off x="6883388" y="1710064"/>
            <a:ext cx="4984151" cy="88117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it-IT" b="1" dirty="0">
              <a:solidFill>
                <a:schemeClr val="accent1">
                  <a:lumMod val="49000"/>
                </a:schemeClr>
              </a:solidFill>
            </a:endParaRPr>
          </a:p>
          <a:p>
            <a:pPr algn="ctr"/>
            <a:r>
              <a:rPr lang="it-IT" b="1" dirty="0">
                <a:solidFill>
                  <a:schemeClr val="accent1">
                    <a:lumMod val="49000"/>
                  </a:schemeClr>
                </a:solidFill>
              </a:rPr>
              <a:t>Diffusione di immagini non autorizzata</a:t>
            </a:r>
            <a:endParaRPr lang="it-IT" dirty="0">
              <a:solidFill>
                <a:schemeClr val="accent1">
                  <a:lumMod val="49000"/>
                </a:schemeClr>
              </a:solidFill>
            </a:endParaRPr>
          </a:p>
          <a:p>
            <a:pPr algn="ctr"/>
            <a:r>
              <a:rPr lang="it-IT" b="1" dirty="0"/>
              <a:t> intime</a:t>
            </a:r>
            <a:endParaRPr lang="it-IT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177CAB7E-92E2-9E2B-0031-408C3A721496}"/>
              </a:ext>
            </a:extLst>
          </p:cNvPr>
          <p:cNvSpPr/>
          <p:nvPr/>
        </p:nvSpPr>
        <p:spPr>
          <a:xfrm>
            <a:off x="6883388" y="2921917"/>
            <a:ext cx="4984151" cy="87199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b="1" dirty="0">
                <a:solidFill>
                  <a:schemeClr val="accent1">
                    <a:lumMod val="49000"/>
                  </a:schemeClr>
                </a:solidFill>
              </a:rPr>
              <a:t>Minacce e molestie sessuali online</a:t>
            </a:r>
            <a:endParaRPr lang="it-IT" dirty="0">
              <a:solidFill>
                <a:schemeClr val="accent1">
                  <a:lumMod val="49000"/>
                </a:schemeClr>
              </a:solidFill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B54A8974-9723-A815-4960-74FE07B7D61D}"/>
              </a:ext>
            </a:extLst>
          </p:cNvPr>
          <p:cNvSpPr/>
          <p:nvPr/>
        </p:nvSpPr>
        <p:spPr>
          <a:xfrm>
            <a:off x="6883388" y="4124593"/>
            <a:ext cx="4984151" cy="87199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b="1" dirty="0">
                <a:solidFill>
                  <a:schemeClr val="accent1">
                    <a:lumMod val="49000"/>
                  </a:schemeClr>
                </a:solidFill>
              </a:rPr>
              <a:t>Cyberstalking e abusi digitali</a:t>
            </a:r>
            <a:endParaRPr lang="it-IT" dirty="0" err="1">
              <a:solidFill>
                <a:schemeClr val="accent1">
                  <a:lumMod val="49000"/>
                </a:schemeClr>
              </a:solidFill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86F2367B-6C53-24E2-94AB-B8E33790AB78}"/>
              </a:ext>
            </a:extLst>
          </p:cNvPr>
          <p:cNvSpPr/>
          <p:nvPr/>
        </p:nvSpPr>
        <p:spPr>
          <a:xfrm>
            <a:off x="6883388" y="5327268"/>
            <a:ext cx="4984151" cy="87199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b="1" dirty="0" err="1">
                <a:solidFill>
                  <a:schemeClr val="accent1">
                    <a:lumMod val="49000"/>
                  </a:schemeClr>
                </a:solidFill>
              </a:rPr>
              <a:t>Doxing</a:t>
            </a:r>
            <a:r>
              <a:rPr lang="it-IT" b="1" dirty="0">
                <a:solidFill>
                  <a:schemeClr val="accent1">
                    <a:lumMod val="49000"/>
                  </a:schemeClr>
                </a:solidFill>
              </a:rPr>
              <a:t>: divulgazione di informazioni personali</a:t>
            </a:r>
            <a:endParaRPr lang="it-IT">
              <a:solidFill>
                <a:schemeClr val="accent1">
                  <a:lumMod val="49000"/>
                </a:schemeClr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9019FA3-79CD-6083-3E52-A13EF985906C}"/>
              </a:ext>
            </a:extLst>
          </p:cNvPr>
          <p:cNvSpPr/>
          <p:nvPr/>
        </p:nvSpPr>
        <p:spPr>
          <a:xfrm>
            <a:off x="6032662" y="1542015"/>
            <a:ext cx="1083644" cy="8833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aseline="0" dirty="0">
                <a:latin typeface="Aptos"/>
              </a:rPr>
              <a:t>1</a:t>
            </a:r>
            <a:r>
              <a:rPr lang="it-IT" sz="2400" dirty="0">
                <a:latin typeface="Aptos"/>
              </a:rPr>
              <a:t>.</a:t>
            </a:r>
            <a:endParaRPr lang="it-IT" sz="240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A068981-BADB-DDA3-6BA4-1B3E1E2B69A5}"/>
              </a:ext>
            </a:extLst>
          </p:cNvPr>
          <p:cNvSpPr/>
          <p:nvPr/>
        </p:nvSpPr>
        <p:spPr>
          <a:xfrm>
            <a:off x="6032661" y="2735508"/>
            <a:ext cx="1083644" cy="8833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2400" dirty="0">
                <a:latin typeface="Aptos"/>
              </a:rPr>
              <a:t>2.</a:t>
            </a:r>
            <a:endParaRPr lang="it-IT" sz="2400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C634200B-05AF-280A-3332-876A28FFFCFE}"/>
              </a:ext>
            </a:extLst>
          </p:cNvPr>
          <p:cNvSpPr/>
          <p:nvPr/>
        </p:nvSpPr>
        <p:spPr>
          <a:xfrm>
            <a:off x="6032662" y="3938184"/>
            <a:ext cx="1083644" cy="8833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2400" dirty="0">
                <a:latin typeface="Aptos"/>
              </a:rPr>
              <a:t>3.</a:t>
            </a:r>
            <a:endParaRPr lang="it-IT" sz="240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59A7BB4-71F2-FCF3-81FA-0E455834264D}"/>
              </a:ext>
            </a:extLst>
          </p:cNvPr>
          <p:cNvSpPr/>
          <p:nvPr/>
        </p:nvSpPr>
        <p:spPr>
          <a:xfrm>
            <a:off x="6032661" y="5140857"/>
            <a:ext cx="1083644" cy="8833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2400" dirty="0">
                <a:latin typeface="Aptos"/>
              </a:rPr>
              <a:t>4.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698604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C3BEEA-8132-1C4C-A0E1-ECA3F40DE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92" y="117245"/>
            <a:ext cx="6118035" cy="2225272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Impatto Psicologico sulle Vittime</a:t>
            </a:r>
            <a:endParaRPr lang="it-IT"/>
          </a:p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7" name="Segnaposto contenuto 6" descr="Immagine che contiene computer, interno, computer, Personal Computer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664EB712-C26B-E50B-E116-83B311C1A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5067" y="-1339"/>
            <a:ext cx="5339867" cy="6857675"/>
          </a:xfr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04CD243C-87EF-2946-0496-52B5006A635E}"/>
              </a:ext>
            </a:extLst>
          </p:cNvPr>
          <p:cNvSpPr/>
          <p:nvPr/>
        </p:nvSpPr>
        <p:spPr>
          <a:xfrm>
            <a:off x="221100" y="2193400"/>
            <a:ext cx="3064187" cy="18201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Ansia</a:t>
            </a:r>
            <a:endParaRPr lang="it-IT" sz="280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335035E-D50C-2CF6-D45D-3B1F453E3283}"/>
              </a:ext>
            </a:extLst>
          </p:cNvPr>
          <p:cNvSpPr/>
          <p:nvPr/>
        </p:nvSpPr>
        <p:spPr>
          <a:xfrm>
            <a:off x="3370088" y="2193400"/>
            <a:ext cx="3064187" cy="18201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2800" b="1" dirty="0"/>
              <a:t>Depressione</a:t>
            </a:r>
            <a:endParaRPr lang="it-IT" sz="280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A136B67-2DC2-7EE0-E173-DB35A3F7DCC7}"/>
              </a:ext>
            </a:extLst>
          </p:cNvPr>
          <p:cNvSpPr/>
          <p:nvPr/>
        </p:nvSpPr>
        <p:spPr>
          <a:xfrm>
            <a:off x="221099" y="4075447"/>
            <a:ext cx="3064187" cy="18201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2800" b="1" dirty="0"/>
              <a:t>Bassa autostima</a:t>
            </a:r>
            <a:endParaRPr lang="it-IT" sz="2800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9EA4FC67-12A1-64B1-01D5-9EDEBD9046E0}"/>
              </a:ext>
            </a:extLst>
          </p:cNvPr>
          <p:cNvSpPr/>
          <p:nvPr/>
        </p:nvSpPr>
        <p:spPr>
          <a:xfrm>
            <a:off x="3370088" y="4075448"/>
            <a:ext cx="3064187" cy="18201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2800" b="1" dirty="0"/>
              <a:t>Isolamento sociale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499866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C8A86F-B070-AE1E-E730-BC44108EA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790" y="484474"/>
            <a:ext cx="6007866" cy="1353105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Differenze tra Cyberbullismo e Bullismo</a:t>
            </a:r>
          </a:p>
          <a:p>
            <a:endParaRPr lang="it-IT" dirty="0"/>
          </a:p>
        </p:txBody>
      </p:sp>
      <p:pic>
        <p:nvPicPr>
          <p:cNvPr id="4" name="Segnaposto contenuto 3" descr="Immagine che contiene albero, dipinto, art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D16DD534-3684-00BC-ADFD-A3D251255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5067" y="-1339"/>
            <a:ext cx="5339867" cy="6857675"/>
          </a:xfr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C8FAEB34-5D54-8937-90C6-99B07356FB51}"/>
              </a:ext>
            </a:extLst>
          </p:cNvPr>
          <p:cNvSpPr/>
          <p:nvPr/>
        </p:nvSpPr>
        <p:spPr>
          <a:xfrm>
            <a:off x="489151" y="4965535"/>
            <a:ext cx="1485070" cy="14575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2800" dirty="0">
                <a:solidFill>
                  <a:schemeClr val="bg2">
                    <a:lumMod val="76000"/>
                  </a:schemeClr>
                </a:solidFill>
              </a:rPr>
              <a:t>3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F89E84B5-FA6A-394B-4B28-16EF862B2A28}"/>
              </a:ext>
            </a:extLst>
          </p:cNvPr>
          <p:cNvSpPr/>
          <p:nvPr/>
        </p:nvSpPr>
        <p:spPr>
          <a:xfrm>
            <a:off x="489150" y="1605390"/>
            <a:ext cx="1485070" cy="14575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2800" dirty="0">
                <a:solidFill>
                  <a:schemeClr val="bg2">
                    <a:lumMod val="76000"/>
                  </a:schemeClr>
                </a:solidFill>
              </a:rPr>
              <a:t>1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459DA944-A52F-B6C4-F411-1095281541DE}"/>
              </a:ext>
            </a:extLst>
          </p:cNvPr>
          <p:cNvSpPr/>
          <p:nvPr/>
        </p:nvSpPr>
        <p:spPr>
          <a:xfrm>
            <a:off x="489151" y="3303824"/>
            <a:ext cx="1485070" cy="14575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2800" dirty="0">
                <a:solidFill>
                  <a:schemeClr val="bg2">
                    <a:lumMod val="76000"/>
                  </a:schemeClr>
                </a:solidFill>
              </a:rPr>
              <a:t>2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466536F-7FDA-BAA8-C508-B861071AFFC8}"/>
              </a:ext>
            </a:extLst>
          </p:cNvPr>
          <p:cNvSpPr txBox="1"/>
          <p:nvPr/>
        </p:nvSpPr>
        <p:spPr>
          <a:xfrm>
            <a:off x="2505926" y="1711111"/>
            <a:ext cx="396995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Insistenza delle molestie online anche al di fuori del contesto specifico</a:t>
            </a:r>
          </a:p>
          <a:p>
            <a:pPr algn="l"/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FE719DB-40DA-BF18-EC4D-5658232275FE}"/>
              </a:ext>
            </a:extLst>
          </p:cNvPr>
          <p:cNvSpPr txBox="1"/>
          <p:nvPr/>
        </p:nvSpPr>
        <p:spPr>
          <a:xfrm>
            <a:off x="2504274" y="3433498"/>
            <a:ext cx="4357843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Diffusione e pubblico potenzialmente illimitato</a:t>
            </a:r>
          </a:p>
          <a:p>
            <a:pPr algn="l"/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8CFF309-AE60-5036-37A9-56B2A59B4510}"/>
              </a:ext>
            </a:extLst>
          </p:cNvPr>
          <p:cNvSpPr txBox="1"/>
          <p:nvPr/>
        </p:nvSpPr>
        <p:spPr>
          <a:xfrm>
            <a:off x="2535279" y="5194420"/>
            <a:ext cx="3561647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Difficoltà nel trovare la quiete</a:t>
            </a:r>
          </a:p>
          <a:p>
            <a:pPr algn="l"/>
            <a:endParaRPr lang="it-IT" dirty="0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2EC9457B-526E-6D60-8B21-6D638123661E}"/>
              </a:ext>
            </a:extLst>
          </p:cNvPr>
          <p:cNvCxnSpPr>
            <a:cxnSpLocks/>
          </p:cNvCxnSpPr>
          <p:nvPr/>
        </p:nvCxnSpPr>
        <p:spPr>
          <a:xfrm>
            <a:off x="2412800" y="6467154"/>
            <a:ext cx="3830795" cy="15502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85033BB-97DA-4AFC-71E7-5EBA4443A448}"/>
              </a:ext>
            </a:extLst>
          </p:cNvPr>
          <p:cNvCxnSpPr>
            <a:cxnSpLocks/>
          </p:cNvCxnSpPr>
          <p:nvPr/>
        </p:nvCxnSpPr>
        <p:spPr>
          <a:xfrm>
            <a:off x="2412799" y="3180455"/>
            <a:ext cx="3830795" cy="15502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068AFB6C-313B-57ED-8248-A39E00CE9EA2}"/>
              </a:ext>
            </a:extLst>
          </p:cNvPr>
          <p:cNvCxnSpPr>
            <a:cxnSpLocks/>
          </p:cNvCxnSpPr>
          <p:nvPr/>
        </p:nvCxnSpPr>
        <p:spPr>
          <a:xfrm>
            <a:off x="2412800" y="4952335"/>
            <a:ext cx="3830795" cy="15502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2963990-E191-4B3A-F072-D24CA833C15A}"/>
              </a:ext>
            </a:extLst>
          </p:cNvPr>
          <p:cNvCxnSpPr>
            <a:cxnSpLocks/>
          </p:cNvCxnSpPr>
          <p:nvPr/>
        </p:nvCxnSpPr>
        <p:spPr>
          <a:xfrm>
            <a:off x="2412799" y="1537105"/>
            <a:ext cx="3830795" cy="15502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892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748633-0EE5-D037-0A44-C71ED1471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8730" y="209052"/>
            <a:ext cx="10515600" cy="1325563"/>
          </a:xfrm>
        </p:spPr>
        <p:txBody>
          <a:bodyPr/>
          <a:lstStyle/>
          <a:p>
            <a:r>
              <a:rPr lang="it-IT" sz="5400" dirty="0">
                <a:solidFill>
                  <a:schemeClr val="bg1"/>
                </a:solidFill>
              </a:rPr>
              <a:t>In Italia</a:t>
            </a:r>
          </a:p>
        </p:txBody>
      </p:sp>
      <p:pic>
        <p:nvPicPr>
          <p:cNvPr id="4" name="Segnaposto contenuto 3" descr="Immagine che contiene grattacielo, cielo, nuvola, edifici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D67A8762-A893-E6D0-6269-254143F7D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934" y="-1339"/>
            <a:ext cx="5293964" cy="6857675"/>
          </a:xfr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9A4456D9-FF34-AF50-7F94-E0DB4400A82F}"/>
              </a:ext>
            </a:extLst>
          </p:cNvPr>
          <p:cNvSpPr/>
          <p:nvPr/>
        </p:nvSpPr>
        <p:spPr>
          <a:xfrm>
            <a:off x="5537840" y="1566968"/>
            <a:ext cx="2082628" cy="447773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Legge sul cyberbullismo del 2017</a:t>
            </a:r>
            <a:endParaRPr lang="it-IT"/>
          </a:p>
          <a:p>
            <a:endParaRPr lang="it-IT" b="1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8FA2D9E5-8641-B677-8135-E5247C225567}"/>
              </a:ext>
            </a:extLst>
          </p:cNvPr>
          <p:cNvSpPr/>
          <p:nvPr/>
        </p:nvSpPr>
        <p:spPr>
          <a:xfrm>
            <a:off x="7676948" y="1566967"/>
            <a:ext cx="2082628" cy="44777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b="1" dirty="0">
                <a:solidFill>
                  <a:schemeClr val="tx1">
                    <a:lumMod val="49000"/>
                    <a:lumOff val="51000"/>
                  </a:schemeClr>
                </a:solidFill>
              </a:rPr>
              <a:t>Definizione legale e misure di tutela per i minori</a:t>
            </a:r>
            <a:endParaRPr lang="it-IT" dirty="0">
              <a:solidFill>
                <a:schemeClr val="tx1">
                  <a:lumMod val="49000"/>
                  <a:lumOff val="51000"/>
                </a:schemeClr>
              </a:solidFill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D872EC71-D281-D251-2B72-620C149EB11F}"/>
              </a:ext>
            </a:extLst>
          </p:cNvPr>
          <p:cNvSpPr/>
          <p:nvPr/>
        </p:nvSpPr>
        <p:spPr>
          <a:xfrm>
            <a:off x="9816057" y="1566968"/>
            <a:ext cx="2082628" cy="447773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b="1" dirty="0"/>
              <a:t>Responsabilità e attenzione di scuole, famiglie e piattaforme online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5275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EAC1A05C-6E71-25C8-E2B0-B866E5A20E4E}"/>
              </a:ext>
            </a:extLst>
          </p:cNvPr>
          <p:cNvSpPr/>
          <p:nvPr/>
        </p:nvSpPr>
        <p:spPr>
          <a:xfrm>
            <a:off x="5564967" y="173989"/>
            <a:ext cx="5913124" cy="15382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4D54AA2C-036D-2FAA-EF86-68C7EF248874}"/>
              </a:ext>
            </a:extLst>
          </p:cNvPr>
          <p:cNvSpPr/>
          <p:nvPr/>
        </p:nvSpPr>
        <p:spPr>
          <a:xfrm>
            <a:off x="4014114" y="2128969"/>
            <a:ext cx="2636591" cy="8481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53E222C3-FFAC-E191-5563-EE4B3B2A6B85}"/>
              </a:ext>
            </a:extLst>
          </p:cNvPr>
          <p:cNvSpPr/>
          <p:nvPr/>
        </p:nvSpPr>
        <p:spPr>
          <a:xfrm>
            <a:off x="5271873" y="5938968"/>
            <a:ext cx="3031361" cy="6737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DFF6069-CC7C-3F2E-7613-217733954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959" y="52981"/>
            <a:ext cx="5567189" cy="1793780"/>
          </a:xfrm>
        </p:spPr>
        <p:txBody>
          <a:bodyPr>
            <a:normAutofit fontScale="90000"/>
          </a:bodyPr>
          <a:lstStyle/>
          <a:p>
            <a:r>
              <a:rPr lang="it-IT" b="1" dirty="0">
                <a:solidFill>
                  <a:schemeClr val="tx2"/>
                </a:solidFill>
                <a:latin typeface="Aptos"/>
              </a:rPr>
              <a:t>Risorse di Supporto: cosa fare in caso di cyberbullismo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A02061-B5E7-971A-9C92-1B9DBD30F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4729" y="2202035"/>
            <a:ext cx="2913962" cy="77085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it-IT" b="1" dirty="0">
                <a:solidFill>
                  <a:schemeClr val="tx2"/>
                </a:solidFill>
              </a:rPr>
              <a:t>Strumenti di segnalazione</a:t>
            </a:r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710FA159-E6F4-045C-6FA3-964023017F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3885875"/>
              </p:ext>
            </p:extLst>
          </p:nvPr>
        </p:nvGraphicFramePr>
        <p:xfrm>
          <a:off x="5040217" y="1796400"/>
          <a:ext cx="6096000" cy="414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CD3CE9BD-C029-D40D-615F-EC650FE8A4DC}"/>
              </a:ext>
            </a:extLst>
          </p:cNvPr>
          <p:cNvSpPr txBox="1"/>
          <p:nvPr/>
        </p:nvSpPr>
        <p:spPr>
          <a:xfrm>
            <a:off x="5248202" y="6023799"/>
            <a:ext cx="3240366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600" b="1" dirty="0">
                <a:solidFill>
                  <a:schemeClr val="tx2"/>
                </a:solidFill>
              </a:rPr>
              <a:t>2. Centri di ascolto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3494439B-05D3-4691-1BBB-B744CA5AFBED}"/>
              </a:ext>
            </a:extLst>
          </p:cNvPr>
          <p:cNvSpPr/>
          <p:nvPr/>
        </p:nvSpPr>
        <p:spPr>
          <a:xfrm>
            <a:off x="9944861" y="3542801"/>
            <a:ext cx="2150014" cy="6369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2995B0D-6F4C-D1D1-0362-C49CA86AE331}"/>
              </a:ext>
            </a:extLst>
          </p:cNvPr>
          <p:cNvSpPr txBox="1"/>
          <p:nvPr/>
        </p:nvSpPr>
        <p:spPr>
          <a:xfrm>
            <a:off x="9947043" y="3611740"/>
            <a:ext cx="3061776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600" b="1" dirty="0">
                <a:solidFill>
                  <a:schemeClr val="tx2"/>
                </a:solidFill>
              </a:rPr>
              <a:t>3. Denuncia</a:t>
            </a:r>
          </a:p>
        </p:txBody>
      </p:sp>
      <p:pic>
        <p:nvPicPr>
          <p:cNvPr id="11" name="Immagine 10" descr="Immagine che contiene interno, persona, vestiti, mur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1B7675BE-D465-6F75-EA1B-3575EB886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72" y="3803"/>
            <a:ext cx="3881608" cy="685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499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8" baseType="lpstr">
      <vt:lpstr>Tema di Office</vt:lpstr>
      <vt:lpstr>Il Cyberbullismo e le Molestie Digitali </vt:lpstr>
      <vt:lpstr>Definizioni e Caratteristiche </vt:lpstr>
      <vt:lpstr>Forme Comuni di Cyberbullismo </vt:lpstr>
      <vt:lpstr>Impatto Psicologico sulle Vittime </vt:lpstr>
      <vt:lpstr>Differenze tra Cyberbullismo e Bullismo </vt:lpstr>
      <vt:lpstr>In Italia</vt:lpstr>
      <vt:lpstr>Risorse di Supporto: cosa fare in caso di cyberbullismo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416</cp:revision>
  <dcterms:created xsi:type="dcterms:W3CDTF">2025-03-04T16:00:21Z</dcterms:created>
  <dcterms:modified xsi:type="dcterms:W3CDTF">2025-03-09T09:33:47Z</dcterms:modified>
</cp:coreProperties>
</file>