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7B6DE-5A3A-88F0-4420-EA47E2124F3F}" v="182" dt="2025-02-21T12:39:5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D17D2-C2A2-4695-92C5-2B36E976B5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8E8311-EEAC-46CC-A538-09BC31D47EE8}">
      <dgm:prSet/>
      <dgm:spPr/>
      <dgm:t>
        <a:bodyPr/>
        <a:lstStyle/>
        <a:p>
          <a:r>
            <a:rPr lang="it-IT" b="1"/>
            <a:t>Tipologie di fake news:</a:t>
          </a:r>
          <a:endParaRPr lang="en-US"/>
        </a:p>
      </dgm:t>
    </dgm:pt>
    <dgm:pt modelId="{DCC1E9E5-E11F-4B7F-850A-A3BDE8437BE2}" type="parTrans" cxnId="{63F43966-3BF3-4DE1-B01B-753A5E5FFC6B}">
      <dgm:prSet/>
      <dgm:spPr/>
      <dgm:t>
        <a:bodyPr/>
        <a:lstStyle/>
        <a:p>
          <a:endParaRPr lang="en-US"/>
        </a:p>
      </dgm:t>
    </dgm:pt>
    <dgm:pt modelId="{2282389A-A775-4964-AED8-C31C44CD3C3D}" type="sibTrans" cxnId="{63F43966-3BF3-4DE1-B01B-753A5E5FFC6B}">
      <dgm:prSet/>
      <dgm:spPr/>
      <dgm:t>
        <a:bodyPr/>
        <a:lstStyle/>
        <a:p>
          <a:endParaRPr lang="en-US"/>
        </a:p>
      </dgm:t>
    </dgm:pt>
    <dgm:pt modelId="{8DF7CD6A-62A2-4A67-AFAD-737D19E493B0}">
      <dgm:prSet/>
      <dgm:spPr/>
      <dgm:t>
        <a:bodyPr/>
        <a:lstStyle/>
        <a:p>
          <a:r>
            <a:rPr lang="it-IT" i="1"/>
            <a:t>Disinformazione:</a:t>
          </a:r>
          <a:r>
            <a:rPr lang="it-IT"/>
            <a:t> informazioni false create con l'intento di ingannare.</a:t>
          </a:r>
          <a:endParaRPr lang="en-US"/>
        </a:p>
      </dgm:t>
    </dgm:pt>
    <dgm:pt modelId="{ABDB64CB-47FD-45AD-9C73-176189020DC0}" type="parTrans" cxnId="{F93AE375-884F-4123-A0DA-16ED34111605}">
      <dgm:prSet/>
      <dgm:spPr/>
      <dgm:t>
        <a:bodyPr/>
        <a:lstStyle/>
        <a:p>
          <a:endParaRPr lang="en-US"/>
        </a:p>
      </dgm:t>
    </dgm:pt>
    <dgm:pt modelId="{BAC6DB16-E880-4783-95C7-3BC7E007DF74}" type="sibTrans" cxnId="{F93AE375-884F-4123-A0DA-16ED34111605}">
      <dgm:prSet/>
      <dgm:spPr/>
      <dgm:t>
        <a:bodyPr/>
        <a:lstStyle/>
        <a:p>
          <a:endParaRPr lang="en-US"/>
        </a:p>
      </dgm:t>
    </dgm:pt>
    <dgm:pt modelId="{99F8D5CC-755A-40D4-BF83-8FECF5F8DE9A}">
      <dgm:prSet/>
      <dgm:spPr/>
      <dgm:t>
        <a:bodyPr/>
        <a:lstStyle/>
        <a:p>
          <a:r>
            <a:rPr lang="it-IT" i="1"/>
            <a:t>Malinformazione:</a:t>
          </a:r>
          <a:r>
            <a:rPr lang="it-IT"/>
            <a:t> informazioni vere ma presentate in modo fuorviante.</a:t>
          </a:r>
          <a:endParaRPr lang="en-US"/>
        </a:p>
      </dgm:t>
    </dgm:pt>
    <dgm:pt modelId="{2A3AD066-3674-440E-828C-19991FE454CC}" type="parTrans" cxnId="{FA378E3A-997C-4BCB-83D3-A098E7963B47}">
      <dgm:prSet/>
      <dgm:spPr/>
      <dgm:t>
        <a:bodyPr/>
        <a:lstStyle/>
        <a:p>
          <a:endParaRPr lang="en-US"/>
        </a:p>
      </dgm:t>
    </dgm:pt>
    <dgm:pt modelId="{6D04B008-B804-4643-A5FC-8BA0B84C3CD3}" type="sibTrans" cxnId="{FA378E3A-997C-4BCB-83D3-A098E7963B47}">
      <dgm:prSet/>
      <dgm:spPr/>
      <dgm:t>
        <a:bodyPr/>
        <a:lstStyle/>
        <a:p>
          <a:endParaRPr lang="en-US"/>
        </a:p>
      </dgm:t>
    </dgm:pt>
    <dgm:pt modelId="{9DB9AF53-A80F-4896-92B6-D3D7CBE57F7C}">
      <dgm:prSet/>
      <dgm:spPr/>
      <dgm:t>
        <a:bodyPr/>
        <a:lstStyle/>
        <a:p>
          <a:r>
            <a:rPr lang="it-IT" i="1"/>
            <a:t>Satira:</a:t>
          </a:r>
          <a:r>
            <a:rPr lang="it-IT"/>
            <a:t> contenuti umoristici che possono essere interpretati erroneamente come verità.</a:t>
          </a:r>
          <a:endParaRPr lang="en-US"/>
        </a:p>
      </dgm:t>
    </dgm:pt>
    <dgm:pt modelId="{C3B887A5-26E7-476D-BC01-F64BCBD09464}" type="parTrans" cxnId="{6ECFC742-62BF-4DE8-921F-80322F980E1B}">
      <dgm:prSet/>
      <dgm:spPr/>
      <dgm:t>
        <a:bodyPr/>
        <a:lstStyle/>
        <a:p>
          <a:endParaRPr lang="en-US"/>
        </a:p>
      </dgm:t>
    </dgm:pt>
    <dgm:pt modelId="{B217A8CD-9197-4813-B272-C5C9F94E60A6}" type="sibTrans" cxnId="{6ECFC742-62BF-4DE8-921F-80322F980E1B}">
      <dgm:prSet/>
      <dgm:spPr/>
      <dgm:t>
        <a:bodyPr/>
        <a:lstStyle/>
        <a:p>
          <a:endParaRPr lang="en-US"/>
        </a:p>
      </dgm:t>
    </dgm:pt>
    <dgm:pt modelId="{0118EC2D-094B-43CD-BD58-8627F2DD6038}">
      <dgm:prSet/>
      <dgm:spPr/>
      <dgm:t>
        <a:bodyPr/>
        <a:lstStyle/>
        <a:p>
          <a:r>
            <a:rPr lang="it-IT" b="1"/>
            <a:t>Meccanismi di diffusione:</a:t>
          </a:r>
          <a:endParaRPr lang="en-US"/>
        </a:p>
      </dgm:t>
    </dgm:pt>
    <dgm:pt modelId="{1CD0317B-5078-42A1-97EA-1DA456D45F38}" type="parTrans" cxnId="{4E32DD74-44ED-4930-804B-32403661E8C8}">
      <dgm:prSet/>
      <dgm:spPr/>
      <dgm:t>
        <a:bodyPr/>
        <a:lstStyle/>
        <a:p>
          <a:endParaRPr lang="en-US"/>
        </a:p>
      </dgm:t>
    </dgm:pt>
    <dgm:pt modelId="{554A94D7-07F6-484E-8848-960B3869FEFE}" type="sibTrans" cxnId="{4E32DD74-44ED-4930-804B-32403661E8C8}">
      <dgm:prSet/>
      <dgm:spPr/>
      <dgm:t>
        <a:bodyPr/>
        <a:lstStyle/>
        <a:p>
          <a:endParaRPr lang="en-US"/>
        </a:p>
      </dgm:t>
    </dgm:pt>
    <dgm:pt modelId="{370C0B02-2AB3-48F6-891A-D88DAF287A78}">
      <dgm:prSet/>
      <dgm:spPr/>
      <dgm:t>
        <a:bodyPr/>
        <a:lstStyle/>
        <a:p>
          <a:r>
            <a:rPr lang="it-IT" i="1"/>
            <a:t>Social Media:</a:t>
          </a:r>
          <a:r>
            <a:rPr lang="it-IT"/>
            <a:t> piattaforme come Facebook e Twitter facilitano la rapida diffusione delle fake news.</a:t>
          </a:r>
          <a:endParaRPr lang="en-US"/>
        </a:p>
      </dgm:t>
    </dgm:pt>
    <dgm:pt modelId="{DA568E44-B854-4C8C-9D76-F1DCD3C99CC3}" type="parTrans" cxnId="{023FD96C-2EED-435A-84BB-4B687F394E02}">
      <dgm:prSet/>
      <dgm:spPr/>
      <dgm:t>
        <a:bodyPr/>
        <a:lstStyle/>
        <a:p>
          <a:endParaRPr lang="en-US"/>
        </a:p>
      </dgm:t>
    </dgm:pt>
    <dgm:pt modelId="{5CA241EB-535C-4F72-8687-7BB2515B1680}" type="sibTrans" cxnId="{023FD96C-2EED-435A-84BB-4B687F394E02}">
      <dgm:prSet/>
      <dgm:spPr/>
      <dgm:t>
        <a:bodyPr/>
        <a:lstStyle/>
        <a:p>
          <a:endParaRPr lang="en-US"/>
        </a:p>
      </dgm:t>
    </dgm:pt>
    <dgm:pt modelId="{D2A75D7B-6A9F-4FA4-9BD7-A47E7004BB46}">
      <dgm:prSet/>
      <dgm:spPr/>
      <dgm:t>
        <a:bodyPr/>
        <a:lstStyle/>
        <a:p>
          <a:r>
            <a:rPr lang="it-IT" i="1"/>
            <a:t>Algoritmi di raccomandazione:</a:t>
          </a:r>
          <a:r>
            <a:rPr lang="it-IT"/>
            <a:t> suggeriscono contenuti in base alle interazioni precedenti degli utenti, amplificando la disinformazione.</a:t>
          </a:r>
          <a:endParaRPr lang="en-US"/>
        </a:p>
      </dgm:t>
    </dgm:pt>
    <dgm:pt modelId="{E97EF9CB-C795-4A2B-8625-84B345AF161A}" type="parTrans" cxnId="{5BAE391B-16CA-486C-8716-542F517E3DF7}">
      <dgm:prSet/>
      <dgm:spPr/>
      <dgm:t>
        <a:bodyPr/>
        <a:lstStyle/>
        <a:p>
          <a:endParaRPr lang="en-US"/>
        </a:p>
      </dgm:t>
    </dgm:pt>
    <dgm:pt modelId="{26410536-590F-4FE8-9741-B9736EC29A53}" type="sibTrans" cxnId="{5BAE391B-16CA-486C-8716-542F517E3DF7}">
      <dgm:prSet/>
      <dgm:spPr/>
      <dgm:t>
        <a:bodyPr/>
        <a:lstStyle/>
        <a:p>
          <a:endParaRPr lang="en-US"/>
        </a:p>
      </dgm:t>
    </dgm:pt>
    <dgm:pt modelId="{7CEC836A-B39C-41E0-99BB-A59BF3AAE3EC}" type="pres">
      <dgm:prSet presAssocID="{878D17D2-C2A2-4695-92C5-2B36E976B5A6}" presName="linear" presStyleCnt="0">
        <dgm:presLayoutVars>
          <dgm:animLvl val="lvl"/>
          <dgm:resizeHandles val="exact"/>
        </dgm:presLayoutVars>
      </dgm:prSet>
      <dgm:spPr/>
    </dgm:pt>
    <dgm:pt modelId="{8630A99B-F1C5-49F4-831B-0DD00372CA49}" type="pres">
      <dgm:prSet presAssocID="{088E8311-EEAC-46CC-A538-09BC31D47E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8AFB66-A6BF-45A9-8EC0-FA321CDDFBE2}" type="pres">
      <dgm:prSet presAssocID="{088E8311-EEAC-46CC-A538-09BC31D47EE8}" presName="childText" presStyleLbl="revTx" presStyleIdx="0" presStyleCnt="2">
        <dgm:presLayoutVars>
          <dgm:bulletEnabled val="1"/>
        </dgm:presLayoutVars>
      </dgm:prSet>
      <dgm:spPr/>
    </dgm:pt>
    <dgm:pt modelId="{E0750734-ED52-4C7F-B341-DABE5241CAA7}" type="pres">
      <dgm:prSet presAssocID="{0118EC2D-094B-43CD-BD58-8627F2DD60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03A109-CA1A-400F-AB3A-779DD08FFF98}" type="pres">
      <dgm:prSet presAssocID="{0118EC2D-094B-43CD-BD58-8627F2DD603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2B6C17-6A86-484D-BE43-6A2B445A7362}" type="presOf" srcId="{0118EC2D-094B-43CD-BD58-8627F2DD6038}" destId="{E0750734-ED52-4C7F-B341-DABE5241CAA7}" srcOrd="0" destOrd="0" presId="urn:microsoft.com/office/officeart/2005/8/layout/vList2"/>
    <dgm:cxn modelId="{5BAE391B-16CA-486C-8716-542F517E3DF7}" srcId="{0118EC2D-094B-43CD-BD58-8627F2DD6038}" destId="{D2A75D7B-6A9F-4FA4-9BD7-A47E7004BB46}" srcOrd="1" destOrd="0" parTransId="{E97EF9CB-C795-4A2B-8625-84B345AF161A}" sibTransId="{26410536-590F-4FE8-9741-B9736EC29A53}"/>
    <dgm:cxn modelId="{88967022-1CA3-4B4C-92A1-247EF4AF3463}" type="presOf" srcId="{99F8D5CC-755A-40D4-BF83-8FECF5F8DE9A}" destId="{DD8AFB66-A6BF-45A9-8EC0-FA321CDDFBE2}" srcOrd="0" destOrd="1" presId="urn:microsoft.com/office/officeart/2005/8/layout/vList2"/>
    <dgm:cxn modelId="{FA378E3A-997C-4BCB-83D3-A098E7963B47}" srcId="{088E8311-EEAC-46CC-A538-09BC31D47EE8}" destId="{99F8D5CC-755A-40D4-BF83-8FECF5F8DE9A}" srcOrd="1" destOrd="0" parTransId="{2A3AD066-3674-440E-828C-19991FE454CC}" sibTransId="{6D04B008-B804-4643-A5FC-8BA0B84C3CD3}"/>
    <dgm:cxn modelId="{6ECFC742-62BF-4DE8-921F-80322F980E1B}" srcId="{088E8311-EEAC-46CC-A538-09BC31D47EE8}" destId="{9DB9AF53-A80F-4896-92B6-D3D7CBE57F7C}" srcOrd="2" destOrd="0" parTransId="{C3B887A5-26E7-476D-BC01-F64BCBD09464}" sibTransId="{B217A8CD-9197-4813-B272-C5C9F94E60A6}"/>
    <dgm:cxn modelId="{63F43966-3BF3-4DE1-B01B-753A5E5FFC6B}" srcId="{878D17D2-C2A2-4695-92C5-2B36E976B5A6}" destId="{088E8311-EEAC-46CC-A538-09BC31D47EE8}" srcOrd="0" destOrd="0" parTransId="{DCC1E9E5-E11F-4B7F-850A-A3BDE8437BE2}" sibTransId="{2282389A-A775-4964-AED8-C31C44CD3C3D}"/>
    <dgm:cxn modelId="{5C554A6A-6214-4B4F-B1F0-50B92458DEAA}" type="presOf" srcId="{878D17D2-C2A2-4695-92C5-2B36E976B5A6}" destId="{7CEC836A-B39C-41E0-99BB-A59BF3AAE3EC}" srcOrd="0" destOrd="0" presId="urn:microsoft.com/office/officeart/2005/8/layout/vList2"/>
    <dgm:cxn modelId="{05B66C4C-FA62-4C7B-B8BD-C8C91B11DF82}" type="presOf" srcId="{D2A75D7B-6A9F-4FA4-9BD7-A47E7004BB46}" destId="{F403A109-CA1A-400F-AB3A-779DD08FFF98}" srcOrd="0" destOrd="1" presId="urn:microsoft.com/office/officeart/2005/8/layout/vList2"/>
    <dgm:cxn modelId="{023FD96C-2EED-435A-84BB-4B687F394E02}" srcId="{0118EC2D-094B-43CD-BD58-8627F2DD6038}" destId="{370C0B02-2AB3-48F6-891A-D88DAF287A78}" srcOrd="0" destOrd="0" parTransId="{DA568E44-B854-4C8C-9D76-F1DCD3C99CC3}" sibTransId="{5CA241EB-535C-4F72-8687-7BB2515B1680}"/>
    <dgm:cxn modelId="{4E32DD74-44ED-4930-804B-32403661E8C8}" srcId="{878D17D2-C2A2-4695-92C5-2B36E976B5A6}" destId="{0118EC2D-094B-43CD-BD58-8627F2DD6038}" srcOrd="1" destOrd="0" parTransId="{1CD0317B-5078-42A1-97EA-1DA456D45F38}" sibTransId="{554A94D7-07F6-484E-8848-960B3869FEFE}"/>
    <dgm:cxn modelId="{F93AE375-884F-4123-A0DA-16ED34111605}" srcId="{088E8311-EEAC-46CC-A538-09BC31D47EE8}" destId="{8DF7CD6A-62A2-4A67-AFAD-737D19E493B0}" srcOrd="0" destOrd="0" parTransId="{ABDB64CB-47FD-45AD-9C73-176189020DC0}" sibTransId="{BAC6DB16-E880-4783-95C7-3BC7E007DF74}"/>
    <dgm:cxn modelId="{C41EBCA5-8F19-4BF7-9823-C46B0D2119A2}" type="presOf" srcId="{088E8311-EEAC-46CC-A538-09BC31D47EE8}" destId="{8630A99B-F1C5-49F4-831B-0DD00372CA49}" srcOrd="0" destOrd="0" presId="urn:microsoft.com/office/officeart/2005/8/layout/vList2"/>
    <dgm:cxn modelId="{B82B3ACA-C92D-4EF2-81B4-AA30C7217081}" type="presOf" srcId="{8DF7CD6A-62A2-4A67-AFAD-737D19E493B0}" destId="{DD8AFB66-A6BF-45A9-8EC0-FA321CDDFBE2}" srcOrd="0" destOrd="0" presId="urn:microsoft.com/office/officeart/2005/8/layout/vList2"/>
    <dgm:cxn modelId="{394AE3CF-3584-4C84-8239-5C3A26C3FB5B}" type="presOf" srcId="{9DB9AF53-A80F-4896-92B6-D3D7CBE57F7C}" destId="{DD8AFB66-A6BF-45A9-8EC0-FA321CDDFBE2}" srcOrd="0" destOrd="2" presId="urn:microsoft.com/office/officeart/2005/8/layout/vList2"/>
    <dgm:cxn modelId="{858345E6-8E05-4504-8D32-9966DE5458C9}" type="presOf" srcId="{370C0B02-2AB3-48F6-891A-D88DAF287A78}" destId="{F403A109-CA1A-400F-AB3A-779DD08FFF98}" srcOrd="0" destOrd="0" presId="urn:microsoft.com/office/officeart/2005/8/layout/vList2"/>
    <dgm:cxn modelId="{B397C807-2011-4DE1-888E-11EB87656E8A}" type="presParOf" srcId="{7CEC836A-B39C-41E0-99BB-A59BF3AAE3EC}" destId="{8630A99B-F1C5-49F4-831B-0DD00372CA49}" srcOrd="0" destOrd="0" presId="urn:microsoft.com/office/officeart/2005/8/layout/vList2"/>
    <dgm:cxn modelId="{7C422C93-80E2-4C7B-B9AF-B5E9CB0304E4}" type="presParOf" srcId="{7CEC836A-B39C-41E0-99BB-A59BF3AAE3EC}" destId="{DD8AFB66-A6BF-45A9-8EC0-FA321CDDFBE2}" srcOrd="1" destOrd="0" presId="urn:microsoft.com/office/officeart/2005/8/layout/vList2"/>
    <dgm:cxn modelId="{59708790-5924-4BDF-8CEA-14A59FA73D18}" type="presParOf" srcId="{7CEC836A-B39C-41E0-99BB-A59BF3AAE3EC}" destId="{E0750734-ED52-4C7F-B341-DABE5241CAA7}" srcOrd="2" destOrd="0" presId="urn:microsoft.com/office/officeart/2005/8/layout/vList2"/>
    <dgm:cxn modelId="{AFDF7671-8BC3-4581-ADA3-68F739F2E32C}" type="presParOf" srcId="{7CEC836A-B39C-41E0-99BB-A59BF3AAE3EC}" destId="{F403A109-CA1A-400F-AB3A-779DD08FFF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21D60-5EEC-4FCF-97AE-E2892B62E22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336A2A-F527-41EE-8DF7-832C605B3F2A}">
      <dgm:prSet/>
      <dgm:spPr/>
      <dgm:t>
        <a:bodyPr/>
        <a:lstStyle/>
        <a:p>
          <a:r>
            <a:rPr lang="it-IT" b="1" dirty="0"/>
            <a:t>Strumenti di fact-checking:</a:t>
          </a:r>
          <a:endParaRPr lang="en-US" dirty="0"/>
        </a:p>
      </dgm:t>
    </dgm:pt>
    <dgm:pt modelId="{BCAD69A8-BC8F-48AB-B176-7975F1F6CF4C}" type="parTrans" cxnId="{661E7148-95CE-4C8C-81EF-0BFE0D466539}">
      <dgm:prSet/>
      <dgm:spPr/>
      <dgm:t>
        <a:bodyPr/>
        <a:lstStyle/>
        <a:p>
          <a:endParaRPr lang="en-US"/>
        </a:p>
      </dgm:t>
    </dgm:pt>
    <dgm:pt modelId="{3333A95E-B73E-4162-9518-28141E1EE9E3}" type="sibTrans" cxnId="{661E7148-95CE-4C8C-81EF-0BFE0D466539}">
      <dgm:prSet/>
      <dgm:spPr/>
      <dgm:t>
        <a:bodyPr/>
        <a:lstStyle/>
        <a:p>
          <a:endParaRPr lang="en-US"/>
        </a:p>
      </dgm:t>
    </dgm:pt>
    <dgm:pt modelId="{2EB4D7D4-B582-4800-96C4-8D98A469A3AD}">
      <dgm:prSet/>
      <dgm:spPr/>
      <dgm:t>
        <a:bodyPr/>
        <a:lstStyle/>
        <a:p>
          <a:r>
            <a:rPr lang="it-IT" i="1" dirty="0" err="1"/>
            <a:t>Snopes</a:t>
          </a:r>
          <a:r>
            <a:rPr lang="it-IT" i="1" dirty="0"/>
            <a:t>:</a:t>
          </a:r>
          <a:r>
            <a:rPr lang="it-IT" dirty="0"/>
            <a:t> verifica delle notizie e delle affermazioni virali.</a:t>
          </a:r>
          <a:endParaRPr lang="en-US" dirty="0"/>
        </a:p>
      </dgm:t>
    </dgm:pt>
    <dgm:pt modelId="{1DF6718E-1B88-498C-83AA-953EA74674FD}" type="parTrans" cxnId="{CFE420CA-527E-420C-8DCB-B6D5541C35FF}">
      <dgm:prSet/>
      <dgm:spPr/>
      <dgm:t>
        <a:bodyPr/>
        <a:lstStyle/>
        <a:p>
          <a:endParaRPr lang="en-US"/>
        </a:p>
      </dgm:t>
    </dgm:pt>
    <dgm:pt modelId="{ADF14C00-B0D0-4B53-BA55-47745ADCD617}" type="sibTrans" cxnId="{CFE420CA-527E-420C-8DCB-B6D5541C35FF}">
      <dgm:prSet/>
      <dgm:spPr/>
      <dgm:t>
        <a:bodyPr/>
        <a:lstStyle/>
        <a:p>
          <a:endParaRPr lang="en-US"/>
        </a:p>
      </dgm:t>
    </dgm:pt>
    <dgm:pt modelId="{F92810FE-4117-4DD5-81B5-E9CA9470520D}">
      <dgm:prSet/>
      <dgm:spPr/>
      <dgm:t>
        <a:bodyPr/>
        <a:lstStyle/>
        <a:p>
          <a:r>
            <a:rPr lang="it-IT" i="1" dirty="0"/>
            <a:t>FactCheck.org:</a:t>
          </a:r>
          <a:r>
            <a:rPr lang="it-IT" dirty="0"/>
            <a:t> monitoraggio delle affermazioni politiche e delle notizie.</a:t>
          </a:r>
          <a:endParaRPr lang="en-US" dirty="0"/>
        </a:p>
      </dgm:t>
    </dgm:pt>
    <dgm:pt modelId="{2863EDFB-01FF-4BB0-AEDB-89DD470B84AF}" type="parTrans" cxnId="{E5B47FF7-47AE-4675-BC28-65235CEDEA74}">
      <dgm:prSet/>
      <dgm:spPr/>
      <dgm:t>
        <a:bodyPr/>
        <a:lstStyle/>
        <a:p>
          <a:endParaRPr lang="en-US"/>
        </a:p>
      </dgm:t>
    </dgm:pt>
    <dgm:pt modelId="{42ED99A3-F022-47E1-807B-2FB4446956AF}" type="sibTrans" cxnId="{E5B47FF7-47AE-4675-BC28-65235CEDEA74}">
      <dgm:prSet/>
      <dgm:spPr/>
      <dgm:t>
        <a:bodyPr/>
        <a:lstStyle/>
        <a:p>
          <a:endParaRPr lang="en-US"/>
        </a:p>
      </dgm:t>
    </dgm:pt>
    <dgm:pt modelId="{2CF3245B-0224-4906-8EF1-6B27AC30C48F}">
      <dgm:prSet/>
      <dgm:spPr/>
      <dgm:t>
        <a:bodyPr/>
        <a:lstStyle/>
        <a:p>
          <a:pPr rtl="0"/>
          <a:r>
            <a:rPr lang="it-IT" b="1" dirty="0"/>
            <a:t>Educazione alla media </a:t>
          </a:r>
          <a:endParaRPr lang="en-US" b="0" dirty="0">
            <a:latin typeface="Bierstadt"/>
          </a:endParaRPr>
        </a:p>
      </dgm:t>
    </dgm:pt>
    <dgm:pt modelId="{D975E226-944F-483C-8549-C3F428980374}" type="parTrans" cxnId="{14C6B118-F237-46C8-B715-3D0931898305}">
      <dgm:prSet/>
      <dgm:spPr/>
      <dgm:t>
        <a:bodyPr/>
        <a:lstStyle/>
        <a:p>
          <a:endParaRPr lang="en-US"/>
        </a:p>
      </dgm:t>
    </dgm:pt>
    <dgm:pt modelId="{107B83E5-ED39-4FE2-A091-80B2DCB7DA11}" type="sibTrans" cxnId="{14C6B118-F237-46C8-B715-3D0931898305}">
      <dgm:prSet/>
      <dgm:spPr/>
      <dgm:t>
        <a:bodyPr/>
        <a:lstStyle/>
        <a:p>
          <a:endParaRPr lang="en-US"/>
        </a:p>
      </dgm:t>
    </dgm:pt>
    <dgm:pt modelId="{DB821622-B860-477A-B60C-EF28201CB417}">
      <dgm:prSet phldr="0"/>
      <dgm:spPr/>
      <dgm:t>
        <a:bodyPr/>
        <a:lstStyle/>
        <a:p>
          <a:r>
            <a:rPr lang="it-IT" b="1" dirty="0" err="1"/>
            <a:t>literacy</a:t>
          </a:r>
          <a:r>
            <a:rPr lang="it-IT" b="1" dirty="0"/>
            <a:t>:</a:t>
          </a:r>
          <a:r>
            <a:rPr lang="it-IT" dirty="0"/>
            <a:t> promuovere il pensiero critico per aiutare le persone a valutare l'affidabilità delle informazioni.</a:t>
          </a:r>
        </a:p>
      </dgm:t>
    </dgm:pt>
    <dgm:pt modelId="{EAFAEFD0-D644-4F6B-97C9-3169D17F29C9}" type="parTrans" cxnId="{308784B5-58AB-4B87-BDC5-3DA4A21B097D}">
      <dgm:prSet/>
      <dgm:spPr/>
    </dgm:pt>
    <dgm:pt modelId="{7ECD4DFB-7FF6-492F-BAEA-6394DCD9AF8E}" type="sibTrans" cxnId="{308784B5-58AB-4B87-BDC5-3DA4A21B097D}">
      <dgm:prSet/>
      <dgm:spPr/>
    </dgm:pt>
    <dgm:pt modelId="{A8F2E6CE-8225-4764-A21C-49571F80D9E5}" type="pres">
      <dgm:prSet presAssocID="{3DC21D60-5EEC-4FCF-97AE-E2892B62E228}" presName="Name0" presStyleCnt="0">
        <dgm:presLayoutVars>
          <dgm:dir/>
          <dgm:animLvl val="lvl"/>
          <dgm:resizeHandles val="exact"/>
        </dgm:presLayoutVars>
      </dgm:prSet>
      <dgm:spPr/>
    </dgm:pt>
    <dgm:pt modelId="{03A1D44A-B13A-4B9B-93B5-687AAC844734}" type="pres">
      <dgm:prSet presAssocID="{2CF3245B-0224-4906-8EF1-6B27AC30C48F}" presName="boxAndChildren" presStyleCnt="0"/>
      <dgm:spPr/>
    </dgm:pt>
    <dgm:pt modelId="{ED63C873-5D50-42C1-AAF2-7ED74D98F88C}" type="pres">
      <dgm:prSet presAssocID="{2CF3245B-0224-4906-8EF1-6B27AC30C48F}" presName="parentTextBox" presStyleLbl="alignNode1" presStyleIdx="0" presStyleCnt="2"/>
      <dgm:spPr/>
    </dgm:pt>
    <dgm:pt modelId="{1AE4AC76-3F8B-405C-B953-016115DBE1A1}" type="pres">
      <dgm:prSet presAssocID="{2CF3245B-0224-4906-8EF1-6B27AC30C48F}" presName="descendantBox" presStyleLbl="bgAccFollowNode1" presStyleIdx="0" presStyleCnt="2"/>
      <dgm:spPr/>
    </dgm:pt>
    <dgm:pt modelId="{BE4B3BFB-AC1A-4764-A06F-76F4DCD90592}" type="pres">
      <dgm:prSet presAssocID="{3333A95E-B73E-4162-9518-28141E1EE9E3}" presName="sp" presStyleCnt="0"/>
      <dgm:spPr/>
    </dgm:pt>
    <dgm:pt modelId="{5E38B55F-83C9-465B-9497-C8A9E21515BA}" type="pres">
      <dgm:prSet presAssocID="{95336A2A-F527-41EE-8DF7-832C605B3F2A}" presName="arrowAndChildren" presStyleCnt="0"/>
      <dgm:spPr/>
    </dgm:pt>
    <dgm:pt modelId="{72EF7C5E-86AA-438B-A2E4-7DFCBE29F2DE}" type="pres">
      <dgm:prSet presAssocID="{95336A2A-F527-41EE-8DF7-832C605B3F2A}" presName="parentTextArrow" presStyleLbl="node1" presStyleIdx="0" presStyleCnt="0"/>
      <dgm:spPr/>
    </dgm:pt>
    <dgm:pt modelId="{73730C57-BE80-4D8C-ADAE-447F02B345BD}" type="pres">
      <dgm:prSet presAssocID="{95336A2A-F527-41EE-8DF7-832C605B3F2A}" presName="arrow" presStyleLbl="alignNode1" presStyleIdx="1" presStyleCnt="2"/>
      <dgm:spPr/>
    </dgm:pt>
    <dgm:pt modelId="{7CB5471B-B983-4A2E-8F0B-E326BC91ED6E}" type="pres">
      <dgm:prSet presAssocID="{95336A2A-F527-41EE-8DF7-832C605B3F2A}" presName="descendantArrow" presStyleLbl="bgAccFollowNode1" presStyleIdx="1" presStyleCnt="2"/>
      <dgm:spPr/>
    </dgm:pt>
  </dgm:ptLst>
  <dgm:cxnLst>
    <dgm:cxn modelId="{67C97018-9B6D-44FE-8DBF-5DA11DA34505}" type="presOf" srcId="{95336A2A-F527-41EE-8DF7-832C605B3F2A}" destId="{73730C57-BE80-4D8C-ADAE-447F02B345BD}" srcOrd="1" destOrd="0" presId="urn:microsoft.com/office/officeart/2016/7/layout/VerticalDownArrowProcess"/>
    <dgm:cxn modelId="{14C6B118-F237-46C8-B715-3D0931898305}" srcId="{3DC21D60-5EEC-4FCF-97AE-E2892B62E228}" destId="{2CF3245B-0224-4906-8EF1-6B27AC30C48F}" srcOrd="1" destOrd="0" parTransId="{D975E226-944F-483C-8549-C3F428980374}" sibTransId="{107B83E5-ED39-4FE2-A091-80B2DCB7DA11}"/>
    <dgm:cxn modelId="{8F0A1C63-754F-408C-8E99-5588DD4EA209}" type="presOf" srcId="{2CF3245B-0224-4906-8EF1-6B27AC30C48F}" destId="{ED63C873-5D50-42C1-AAF2-7ED74D98F88C}" srcOrd="0" destOrd="0" presId="urn:microsoft.com/office/officeart/2016/7/layout/VerticalDownArrowProcess"/>
    <dgm:cxn modelId="{661E7148-95CE-4C8C-81EF-0BFE0D466539}" srcId="{3DC21D60-5EEC-4FCF-97AE-E2892B62E228}" destId="{95336A2A-F527-41EE-8DF7-832C605B3F2A}" srcOrd="0" destOrd="0" parTransId="{BCAD69A8-BC8F-48AB-B176-7975F1F6CF4C}" sibTransId="{3333A95E-B73E-4162-9518-28141E1EE9E3}"/>
    <dgm:cxn modelId="{D8051084-BCE7-4115-A2BE-E5D43DFAC49C}" type="presOf" srcId="{95336A2A-F527-41EE-8DF7-832C605B3F2A}" destId="{72EF7C5E-86AA-438B-A2E4-7DFCBE29F2DE}" srcOrd="0" destOrd="0" presId="urn:microsoft.com/office/officeart/2016/7/layout/VerticalDownArrowProcess"/>
    <dgm:cxn modelId="{308784B5-58AB-4B87-BDC5-3DA4A21B097D}" srcId="{2CF3245B-0224-4906-8EF1-6B27AC30C48F}" destId="{DB821622-B860-477A-B60C-EF28201CB417}" srcOrd="0" destOrd="0" parTransId="{EAFAEFD0-D644-4F6B-97C9-3169D17F29C9}" sibTransId="{7ECD4DFB-7FF6-492F-BAEA-6394DCD9AF8E}"/>
    <dgm:cxn modelId="{CFE420CA-527E-420C-8DCB-B6D5541C35FF}" srcId="{95336A2A-F527-41EE-8DF7-832C605B3F2A}" destId="{2EB4D7D4-B582-4800-96C4-8D98A469A3AD}" srcOrd="0" destOrd="0" parTransId="{1DF6718E-1B88-498C-83AA-953EA74674FD}" sibTransId="{ADF14C00-B0D0-4B53-BA55-47745ADCD617}"/>
    <dgm:cxn modelId="{BF46A1E3-3A80-485B-97B3-84F7B642A66E}" type="presOf" srcId="{DB821622-B860-477A-B60C-EF28201CB417}" destId="{1AE4AC76-3F8B-405C-B953-016115DBE1A1}" srcOrd="0" destOrd="0" presId="urn:microsoft.com/office/officeart/2016/7/layout/VerticalDownArrowProcess"/>
    <dgm:cxn modelId="{932AD0E4-DFD9-4F41-B882-3D19B6910A1C}" type="presOf" srcId="{3DC21D60-5EEC-4FCF-97AE-E2892B62E228}" destId="{A8F2E6CE-8225-4764-A21C-49571F80D9E5}" srcOrd="0" destOrd="0" presId="urn:microsoft.com/office/officeart/2016/7/layout/VerticalDownArrowProcess"/>
    <dgm:cxn modelId="{288BD5EB-B475-4C74-9E0C-424C024CBF4C}" type="presOf" srcId="{2EB4D7D4-B582-4800-96C4-8D98A469A3AD}" destId="{7CB5471B-B983-4A2E-8F0B-E326BC91ED6E}" srcOrd="0" destOrd="0" presId="urn:microsoft.com/office/officeart/2016/7/layout/VerticalDownArrowProcess"/>
    <dgm:cxn modelId="{DB8E5AEE-200C-4040-885F-B810CE48E352}" type="presOf" srcId="{F92810FE-4117-4DD5-81B5-E9CA9470520D}" destId="{7CB5471B-B983-4A2E-8F0B-E326BC91ED6E}" srcOrd="0" destOrd="1" presId="urn:microsoft.com/office/officeart/2016/7/layout/VerticalDownArrowProcess"/>
    <dgm:cxn modelId="{E5B47FF7-47AE-4675-BC28-65235CEDEA74}" srcId="{95336A2A-F527-41EE-8DF7-832C605B3F2A}" destId="{F92810FE-4117-4DD5-81B5-E9CA9470520D}" srcOrd="1" destOrd="0" parTransId="{2863EDFB-01FF-4BB0-AEDB-89DD470B84AF}" sibTransId="{42ED99A3-F022-47E1-807B-2FB4446956AF}"/>
    <dgm:cxn modelId="{D4BF99CA-84DB-490B-8D62-813D2CCCE6E1}" type="presParOf" srcId="{A8F2E6CE-8225-4764-A21C-49571F80D9E5}" destId="{03A1D44A-B13A-4B9B-93B5-687AAC844734}" srcOrd="0" destOrd="0" presId="urn:microsoft.com/office/officeart/2016/7/layout/VerticalDownArrowProcess"/>
    <dgm:cxn modelId="{21BEBCF0-976B-4027-821B-F3CC35A42B53}" type="presParOf" srcId="{03A1D44A-B13A-4B9B-93B5-687AAC844734}" destId="{ED63C873-5D50-42C1-AAF2-7ED74D98F88C}" srcOrd="0" destOrd="0" presId="urn:microsoft.com/office/officeart/2016/7/layout/VerticalDownArrowProcess"/>
    <dgm:cxn modelId="{5C94C76F-417B-495D-A12B-6706C10727D3}" type="presParOf" srcId="{03A1D44A-B13A-4B9B-93B5-687AAC844734}" destId="{1AE4AC76-3F8B-405C-B953-016115DBE1A1}" srcOrd="1" destOrd="0" presId="urn:microsoft.com/office/officeart/2016/7/layout/VerticalDownArrowProcess"/>
    <dgm:cxn modelId="{3A1F347A-83F3-4638-8943-3E14516EEC9A}" type="presParOf" srcId="{A8F2E6CE-8225-4764-A21C-49571F80D9E5}" destId="{BE4B3BFB-AC1A-4764-A06F-76F4DCD90592}" srcOrd="1" destOrd="0" presId="urn:microsoft.com/office/officeart/2016/7/layout/VerticalDownArrowProcess"/>
    <dgm:cxn modelId="{70F21178-46C3-4423-81A0-71E273BED1E4}" type="presParOf" srcId="{A8F2E6CE-8225-4764-A21C-49571F80D9E5}" destId="{5E38B55F-83C9-465B-9497-C8A9E21515BA}" srcOrd="2" destOrd="0" presId="urn:microsoft.com/office/officeart/2016/7/layout/VerticalDownArrowProcess"/>
    <dgm:cxn modelId="{85526E00-E877-4C18-9BB7-2F6781C76F96}" type="presParOf" srcId="{5E38B55F-83C9-465B-9497-C8A9E21515BA}" destId="{72EF7C5E-86AA-438B-A2E4-7DFCBE29F2DE}" srcOrd="0" destOrd="0" presId="urn:microsoft.com/office/officeart/2016/7/layout/VerticalDownArrowProcess"/>
    <dgm:cxn modelId="{4DDFCA5C-0477-4ACF-A9E0-8607443D7D39}" type="presParOf" srcId="{5E38B55F-83C9-465B-9497-C8A9E21515BA}" destId="{73730C57-BE80-4D8C-ADAE-447F02B345BD}" srcOrd="1" destOrd="0" presId="urn:microsoft.com/office/officeart/2016/7/layout/VerticalDownArrowProcess"/>
    <dgm:cxn modelId="{A1AB63EB-515C-4DD1-A4B9-8424A99CEAB2}" type="presParOf" srcId="{5E38B55F-83C9-465B-9497-C8A9E21515BA}" destId="{7CB5471B-B983-4A2E-8F0B-E326BC91ED6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96F31-3950-4CFD-B48E-95657616FB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FB9173-BA35-4A86-8002-BAA7056B5660}">
      <dgm:prSet/>
      <dgm:spPr/>
      <dgm:t>
        <a:bodyPr/>
        <a:lstStyle/>
        <a:p>
          <a:pPr>
            <a:defRPr cap="all"/>
          </a:pPr>
          <a:r>
            <a:rPr lang="it-IT" i="1"/>
            <a:t>Siti di fact-checking:</a:t>
          </a:r>
          <a:r>
            <a:rPr lang="it-IT"/>
            <a:t> Snopes, FactCheck.org, PolitiFact.</a:t>
          </a:r>
          <a:endParaRPr lang="en-US"/>
        </a:p>
      </dgm:t>
    </dgm:pt>
    <dgm:pt modelId="{DA307642-A553-45EB-BCED-F82E4FE9F600}" type="parTrans" cxnId="{D3A6E30C-E763-4260-872D-80AF9F8D15E5}">
      <dgm:prSet/>
      <dgm:spPr/>
      <dgm:t>
        <a:bodyPr/>
        <a:lstStyle/>
        <a:p>
          <a:endParaRPr lang="en-US"/>
        </a:p>
      </dgm:t>
    </dgm:pt>
    <dgm:pt modelId="{C77DF627-2F2B-41ED-988C-33BA6E7A9C70}" type="sibTrans" cxnId="{D3A6E30C-E763-4260-872D-80AF9F8D15E5}">
      <dgm:prSet/>
      <dgm:spPr/>
      <dgm:t>
        <a:bodyPr/>
        <a:lstStyle/>
        <a:p>
          <a:endParaRPr lang="en-US"/>
        </a:p>
      </dgm:t>
    </dgm:pt>
    <dgm:pt modelId="{62D0B8A6-7E6F-4034-B6D6-5D9CA98866C9}">
      <dgm:prSet/>
      <dgm:spPr/>
      <dgm:t>
        <a:bodyPr/>
        <a:lstStyle/>
        <a:p>
          <a:pPr>
            <a:defRPr cap="all"/>
          </a:pPr>
          <a:r>
            <a:rPr lang="it-IT" i="1"/>
            <a:t>Libri e articoli consigliati:</a:t>
          </a:r>
          <a:r>
            <a:rPr lang="it-IT"/>
            <a:t> "Trust Me, I’m Lying" di Ryan Holiday, "The Shallows" di Nicholas Carr.</a:t>
          </a:r>
          <a:endParaRPr lang="en-US"/>
        </a:p>
      </dgm:t>
    </dgm:pt>
    <dgm:pt modelId="{EF8A2330-9C2F-4428-8768-8BDAF34E1E5E}" type="parTrans" cxnId="{95AA60F8-D4F7-46D5-ADFC-37783081BA07}">
      <dgm:prSet/>
      <dgm:spPr/>
      <dgm:t>
        <a:bodyPr/>
        <a:lstStyle/>
        <a:p>
          <a:endParaRPr lang="en-US"/>
        </a:p>
      </dgm:t>
    </dgm:pt>
    <dgm:pt modelId="{9C5EEEB4-B927-4A24-8156-F7B5CA11D868}" type="sibTrans" cxnId="{95AA60F8-D4F7-46D5-ADFC-37783081BA07}">
      <dgm:prSet/>
      <dgm:spPr/>
      <dgm:t>
        <a:bodyPr/>
        <a:lstStyle/>
        <a:p>
          <a:endParaRPr lang="en-US"/>
        </a:p>
      </dgm:t>
    </dgm:pt>
    <dgm:pt modelId="{744C111D-55C3-41C1-A5CB-2346508A5CAA}" type="pres">
      <dgm:prSet presAssocID="{E2F96F31-3950-4CFD-B48E-95657616FB1D}" presName="root" presStyleCnt="0">
        <dgm:presLayoutVars>
          <dgm:dir/>
          <dgm:resizeHandles val="exact"/>
        </dgm:presLayoutVars>
      </dgm:prSet>
      <dgm:spPr/>
    </dgm:pt>
    <dgm:pt modelId="{0C899BE1-E97F-4CCE-8237-5CF84EDE79A2}" type="pres">
      <dgm:prSet presAssocID="{09FB9173-BA35-4A86-8002-BAA7056B5660}" presName="compNode" presStyleCnt="0"/>
      <dgm:spPr/>
    </dgm:pt>
    <dgm:pt modelId="{4FCBA609-E724-4BF2-BB5C-CA939DA77131}" type="pres">
      <dgm:prSet presAssocID="{09FB9173-BA35-4A86-8002-BAA7056B5660}" presName="iconBgRect" presStyleLbl="bgShp" presStyleIdx="0" presStyleCnt="2"/>
      <dgm:spPr/>
    </dgm:pt>
    <dgm:pt modelId="{DEAE67A6-BD5C-4AE4-BF52-052C47C3E072}" type="pres">
      <dgm:prSet presAssocID="{09FB9173-BA35-4A86-8002-BAA7056B56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85CA67B-BE24-444B-B9D1-AC7E5FE4FE18}" type="pres">
      <dgm:prSet presAssocID="{09FB9173-BA35-4A86-8002-BAA7056B5660}" presName="spaceRect" presStyleCnt="0"/>
      <dgm:spPr/>
    </dgm:pt>
    <dgm:pt modelId="{7E69EFA1-6E49-42FF-BEB7-5605931D6C23}" type="pres">
      <dgm:prSet presAssocID="{09FB9173-BA35-4A86-8002-BAA7056B5660}" presName="textRect" presStyleLbl="revTx" presStyleIdx="0" presStyleCnt="2">
        <dgm:presLayoutVars>
          <dgm:chMax val="1"/>
          <dgm:chPref val="1"/>
        </dgm:presLayoutVars>
      </dgm:prSet>
      <dgm:spPr/>
    </dgm:pt>
    <dgm:pt modelId="{029F6EC8-33B6-429C-B93C-F16EE5ADE28B}" type="pres">
      <dgm:prSet presAssocID="{C77DF627-2F2B-41ED-988C-33BA6E7A9C70}" presName="sibTrans" presStyleCnt="0"/>
      <dgm:spPr/>
    </dgm:pt>
    <dgm:pt modelId="{7231057F-5741-47C0-88A4-13840F843F43}" type="pres">
      <dgm:prSet presAssocID="{62D0B8A6-7E6F-4034-B6D6-5D9CA98866C9}" presName="compNode" presStyleCnt="0"/>
      <dgm:spPr/>
    </dgm:pt>
    <dgm:pt modelId="{EA26FC18-B7CC-4D64-95D9-A353DF0E3D51}" type="pres">
      <dgm:prSet presAssocID="{62D0B8A6-7E6F-4034-B6D6-5D9CA98866C9}" presName="iconBgRect" presStyleLbl="bgShp" presStyleIdx="1" presStyleCnt="2"/>
      <dgm:spPr/>
    </dgm:pt>
    <dgm:pt modelId="{463C3E9F-A47E-4172-AF25-EA2C6573CB32}" type="pres">
      <dgm:prSet presAssocID="{62D0B8A6-7E6F-4034-B6D6-5D9CA98866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5308F00-FFA5-4AE5-9A96-04D91E462D3D}" type="pres">
      <dgm:prSet presAssocID="{62D0B8A6-7E6F-4034-B6D6-5D9CA98866C9}" presName="spaceRect" presStyleCnt="0"/>
      <dgm:spPr/>
    </dgm:pt>
    <dgm:pt modelId="{9BCA71CB-D498-4AE7-9788-8994B38324DE}" type="pres">
      <dgm:prSet presAssocID="{62D0B8A6-7E6F-4034-B6D6-5D9CA98866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6E30C-E763-4260-872D-80AF9F8D15E5}" srcId="{E2F96F31-3950-4CFD-B48E-95657616FB1D}" destId="{09FB9173-BA35-4A86-8002-BAA7056B5660}" srcOrd="0" destOrd="0" parTransId="{DA307642-A553-45EB-BCED-F82E4FE9F600}" sibTransId="{C77DF627-2F2B-41ED-988C-33BA6E7A9C70}"/>
    <dgm:cxn modelId="{D16C589B-E206-4786-9B24-FE4F7ED63DAF}" type="presOf" srcId="{09FB9173-BA35-4A86-8002-BAA7056B5660}" destId="{7E69EFA1-6E49-42FF-BEB7-5605931D6C23}" srcOrd="0" destOrd="0" presId="urn:microsoft.com/office/officeart/2018/5/layout/IconCircleLabelList"/>
    <dgm:cxn modelId="{4BA807AA-9554-40D1-A1BB-A5DBD86CE899}" type="presOf" srcId="{62D0B8A6-7E6F-4034-B6D6-5D9CA98866C9}" destId="{9BCA71CB-D498-4AE7-9788-8994B38324DE}" srcOrd="0" destOrd="0" presId="urn:microsoft.com/office/officeart/2018/5/layout/IconCircleLabelList"/>
    <dgm:cxn modelId="{DFBCCBD9-A2FD-409C-A8C3-87C0B45353E6}" type="presOf" srcId="{E2F96F31-3950-4CFD-B48E-95657616FB1D}" destId="{744C111D-55C3-41C1-A5CB-2346508A5CAA}" srcOrd="0" destOrd="0" presId="urn:microsoft.com/office/officeart/2018/5/layout/IconCircleLabelList"/>
    <dgm:cxn modelId="{95AA60F8-D4F7-46D5-ADFC-37783081BA07}" srcId="{E2F96F31-3950-4CFD-B48E-95657616FB1D}" destId="{62D0B8A6-7E6F-4034-B6D6-5D9CA98866C9}" srcOrd="1" destOrd="0" parTransId="{EF8A2330-9C2F-4428-8768-8BDAF34E1E5E}" sibTransId="{9C5EEEB4-B927-4A24-8156-F7B5CA11D868}"/>
    <dgm:cxn modelId="{2707AC55-9A47-4FF0-BEAF-7EB96EF420C7}" type="presParOf" srcId="{744C111D-55C3-41C1-A5CB-2346508A5CAA}" destId="{0C899BE1-E97F-4CCE-8237-5CF84EDE79A2}" srcOrd="0" destOrd="0" presId="urn:microsoft.com/office/officeart/2018/5/layout/IconCircleLabelList"/>
    <dgm:cxn modelId="{9B07D5B6-6F53-463B-A519-FEBDED33D2D3}" type="presParOf" srcId="{0C899BE1-E97F-4CCE-8237-5CF84EDE79A2}" destId="{4FCBA609-E724-4BF2-BB5C-CA939DA77131}" srcOrd="0" destOrd="0" presId="urn:microsoft.com/office/officeart/2018/5/layout/IconCircleLabelList"/>
    <dgm:cxn modelId="{2E7656AF-0070-4E82-BF23-DF2697D4D717}" type="presParOf" srcId="{0C899BE1-E97F-4CCE-8237-5CF84EDE79A2}" destId="{DEAE67A6-BD5C-4AE4-BF52-052C47C3E072}" srcOrd="1" destOrd="0" presId="urn:microsoft.com/office/officeart/2018/5/layout/IconCircleLabelList"/>
    <dgm:cxn modelId="{F697C988-3CF8-4C8E-8FD7-4A222D5B1095}" type="presParOf" srcId="{0C899BE1-E97F-4CCE-8237-5CF84EDE79A2}" destId="{B85CA67B-BE24-444B-B9D1-AC7E5FE4FE18}" srcOrd="2" destOrd="0" presId="urn:microsoft.com/office/officeart/2018/5/layout/IconCircleLabelList"/>
    <dgm:cxn modelId="{8EBAD750-5F18-44B6-BF36-92D30F01B822}" type="presParOf" srcId="{0C899BE1-E97F-4CCE-8237-5CF84EDE79A2}" destId="{7E69EFA1-6E49-42FF-BEB7-5605931D6C23}" srcOrd="3" destOrd="0" presId="urn:microsoft.com/office/officeart/2018/5/layout/IconCircleLabelList"/>
    <dgm:cxn modelId="{8A01FF19-816D-407F-8B2E-9EA4FD2F4D38}" type="presParOf" srcId="{744C111D-55C3-41C1-A5CB-2346508A5CAA}" destId="{029F6EC8-33B6-429C-B93C-F16EE5ADE28B}" srcOrd="1" destOrd="0" presId="urn:microsoft.com/office/officeart/2018/5/layout/IconCircleLabelList"/>
    <dgm:cxn modelId="{F84B620A-232B-488C-AC08-8BC88D2B7FEC}" type="presParOf" srcId="{744C111D-55C3-41C1-A5CB-2346508A5CAA}" destId="{7231057F-5741-47C0-88A4-13840F843F43}" srcOrd="2" destOrd="0" presId="urn:microsoft.com/office/officeart/2018/5/layout/IconCircleLabelList"/>
    <dgm:cxn modelId="{FAFBD405-6772-4565-AE6B-4BE0926E6F68}" type="presParOf" srcId="{7231057F-5741-47C0-88A4-13840F843F43}" destId="{EA26FC18-B7CC-4D64-95D9-A353DF0E3D51}" srcOrd="0" destOrd="0" presId="urn:microsoft.com/office/officeart/2018/5/layout/IconCircleLabelList"/>
    <dgm:cxn modelId="{CD64584C-C9CD-4872-B0C6-B90A0D1DB564}" type="presParOf" srcId="{7231057F-5741-47C0-88A4-13840F843F43}" destId="{463C3E9F-A47E-4172-AF25-EA2C6573CB32}" srcOrd="1" destOrd="0" presId="urn:microsoft.com/office/officeart/2018/5/layout/IconCircleLabelList"/>
    <dgm:cxn modelId="{6C279D34-AD67-4215-BD51-AE1BF37E92C0}" type="presParOf" srcId="{7231057F-5741-47C0-88A4-13840F843F43}" destId="{D5308F00-FFA5-4AE5-9A96-04D91E462D3D}" srcOrd="2" destOrd="0" presId="urn:microsoft.com/office/officeart/2018/5/layout/IconCircleLabelList"/>
    <dgm:cxn modelId="{96192E1D-761D-4668-BDE1-8F764CDFE7AB}" type="presParOf" srcId="{7231057F-5741-47C0-88A4-13840F843F43}" destId="{9BCA71CB-D498-4AE7-9788-8994B38324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0A99B-F1C5-49F4-831B-0DD00372CA49}">
      <dsp:nvSpPr>
        <dsp:cNvPr id="0" name=""/>
        <dsp:cNvSpPr/>
      </dsp:nvSpPr>
      <dsp:spPr>
        <a:xfrm>
          <a:off x="0" y="83353"/>
          <a:ext cx="7301068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Tipologie di fake news:</a:t>
          </a:r>
          <a:endParaRPr lang="en-US" sz="2700" kern="1200"/>
        </a:p>
      </dsp:txBody>
      <dsp:txXfrm>
        <a:off x="31613" y="114966"/>
        <a:ext cx="7237842" cy="584369"/>
      </dsp:txXfrm>
    </dsp:sp>
    <dsp:sp modelId="{DD8AFB66-A6BF-45A9-8EC0-FA321CDDFBE2}">
      <dsp:nvSpPr>
        <dsp:cNvPr id="0" name=""/>
        <dsp:cNvSpPr/>
      </dsp:nvSpPr>
      <dsp:spPr>
        <a:xfrm>
          <a:off x="0" y="730948"/>
          <a:ext cx="7301068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i="1" kern="1200"/>
            <a:t>Disinformazione:</a:t>
          </a:r>
          <a:r>
            <a:rPr lang="it-IT" sz="2100" kern="1200"/>
            <a:t> informazioni false create con l'intento di ingannare.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i="1" kern="1200"/>
            <a:t>Malinformazione:</a:t>
          </a:r>
          <a:r>
            <a:rPr lang="it-IT" sz="2100" kern="1200"/>
            <a:t> informazioni vere ma presentate in modo fuorviante.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i="1" kern="1200"/>
            <a:t>Satira:</a:t>
          </a:r>
          <a:r>
            <a:rPr lang="it-IT" sz="2100" kern="1200"/>
            <a:t> contenuti umoristici che possono essere interpretati erroneamente come verità.</a:t>
          </a:r>
          <a:endParaRPr lang="en-US" sz="2100" kern="1200"/>
        </a:p>
      </dsp:txBody>
      <dsp:txXfrm>
        <a:off x="0" y="730948"/>
        <a:ext cx="7301068" cy="1956150"/>
      </dsp:txXfrm>
    </dsp:sp>
    <dsp:sp modelId="{E0750734-ED52-4C7F-B341-DABE5241CAA7}">
      <dsp:nvSpPr>
        <dsp:cNvPr id="0" name=""/>
        <dsp:cNvSpPr/>
      </dsp:nvSpPr>
      <dsp:spPr>
        <a:xfrm>
          <a:off x="0" y="2687098"/>
          <a:ext cx="7301068" cy="647595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Meccanismi di diffusione:</a:t>
          </a:r>
          <a:endParaRPr lang="en-US" sz="2700" kern="1200"/>
        </a:p>
      </dsp:txBody>
      <dsp:txXfrm>
        <a:off x="31613" y="2718711"/>
        <a:ext cx="7237842" cy="584369"/>
      </dsp:txXfrm>
    </dsp:sp>
    <dsp:sp modelId="{F403A109-CA1A-400F-AB3A-779DD08FFF98}">
      <dsp:nvSpPr>
        <dsp:cNvPr id="0" name=""/>
        <dsp:cNvSpPr/>
      </dsp:nvSpPr>
      <dsp:spPr>
        <a:xfrm>
          <a:off x="0" y="3334693"/>
          <a:ext cx="7301068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i="1" kern="1200"/>
            <a:t>Social Media:</a:t>
          </a:r>
          <a:r>
            <a:rPr lang="it-IT" sz="2100" kern="1200"/>
            <a:t> piattaforme come Facebook e Twitter facilitano la rapida diffusione delle fake news.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i="1" kern="1200"/>
            <a:t>Algoritmi di raccomandazione:</a:t>
          </a:r>
          <a:r>
            <a:rPr lang="it-IT" sz="2100" kern="1200"/>
            <a:t> suggeriscono contenuti in base alle interazioni precedenti degli utenti, amplificando la disinformazione.</a:t>
          </a:r>
          <a:endParaRPr lang="en-US" sz="2100" kern="1200"/>
        </a:p>
      </dsp:txBody>
      <dsp:txXfrm>
        <a:off x="0" y="3334693"/>
        <a:ext cx="7301068" cy="1592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3C873-5D50-42C1-AAF2-7ED74D98F88C}">
      <dsp:nvSpPr>
        <dsp:cNvPr id="0" name=""/>
        <dsp:cNvSpPr/>
      </dsp:nvSpPr>
      <dsp:spPr>
        <a:xfrm>
          <a:off x="0" y="3240985"/>
          <a:ext cx="1538478" cy="2126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17" tIns="135128" rIns="109417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/>
            <a:t>Educazione alla media </a:t>
          </a:r>
          <a:endParaRPr lang="en-US" sz="1900" b="0" kern="1200" dirty="0">
            <a:latin typeface="Bierstadt"/>
          </a:endParaRPr>
        </a:p>
      </dsp:txBody>
      <dsp:txXfrm>
        <a:off x="0" y="3240985"/>
        <a:ext cx="1538478" cy="2126437"/>
      </dsp:txXfrm>
    </dsp:sp>
    <dsp:sp modelId="{1AE4AC76-3F8B-405C-B953-016115DBE1A1}">
      <dsp:nvSpPr>
        <dsp:cNvPr id="0" name=""/>
        <dsp:cNvSpPr/>
      </dsp:nvSpPr>
      <dsp:spPr>
        <a:xfrm>
          <a:off x="1538477" y="3240985"/>
          <a:ext cx="4615434" cy="21264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23" tIns="241300" rIns="93623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 err="1"/>
            <a:t>literacy</a:t>
          </a:r>
          <a:r>
            <a:rPr lang="it-IT" sz="1900" b="1" kern="1200" dirty="0"/>
            <a:t>:</a:t>
          </a:r>
          <a:r>
            <a:rPr lang="it-IT" sz="1900" kern="1200" dirty="0"/>
            <a:t> promuovere il pensiero critico per aiutare le persone a valutare l'affidabilità delle informazioni.</a:t>
          </a:r>
        </a:p>
      </dsp:txBody>
      <dsp:txXfrm>
        <a:off x="1538477" y="3240985"/>
        <a:ext cx="4615434" cy="2126437"/>
      </dsp:txXfrm>
    </dsp:sp>
    <dsp:sp modelId="{73730C57-BE80-4D8C-ADAE-447F02B345BD}">
      <dsp:nvSpPr>
        <dsp:cNvPr id="0" name=""/>
        <dsp:cNvSpPr/>
      </dsp:nvSpPr>
      <dsp:spPr>
        <a:xfrm rot="10800000">
          <a:off x="0" y="2421"/>
          <a:ext cx="1538478" cy="327046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417" tIns="135128" rIns="10941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/>
            <a:t>Strumenti di fact-checking:</a:t>
          </a:r>
          <a:endParaRPr lang="en-US" sz="1900" kern="1200" dirty="0"/>
        </a:p>
      </dsp:txBody>
      <dsp:txXfrm rot="-10800000">
        <a:off x="0" y="2421"/>
        <a:ext cx="1538478" cy="2125799"/>
      </dsp:txXfrm>
    </dsp:sp>
    <dsp:sp modelId="{7CB5471B-B983-4A2E-8F0B-E326BC91ED6E}">
      <dsp:nvSpPr>
        <dsp:cNvPr id="0" name=""/>
        <dsp:cNvSpPr/>
      </dsp:nvSpPr>
      <dsp:spPr>
        <a:xfrm>
          <a:off x="1538477" y="2421"/>
          <a:ext cx="4615434" cy="2125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23" tIns="241300" rIns="93623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i="1" kern="1200" dirty="0" err="1"/>
            <a:t>Snopes</a:t>
          </a:r>
          <a:r>
            <a:rPr lang="it-IT" sz="1900" i="1" kern="1200" dirty="0"/>
            <a:t>:</a:t>
          </a:r>
          <a:r>
            <a:rPr lang="it-IT" sz="1900" kern="1200" dirty="0"/>
            <a:t> verifica delle notizie e delle affermazioni virali.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i="1" kern="1200" dirty="0"/>
            <a:t>FactCheck.org:</a:t>
          </a:r>
          <a:r>
            <a:rPr lang="it-IT" sz="1900" kern="1200" dirty="0"/>
            <a:t> monitoraggio delle affermazioni politiche e delle notizie.</a:t>
          </a:r>
          <a:endParaRPr lang="en-US" sz="1900" kern="1200" dirty="0"/>
        </a:p>
      </dsp:txBody>
      <dsp:txXfrm>
        <a:off x="1538477" y="2421"/>
        <a:ext cx="4615434" cy="2125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BA609-E724-4BF2-BB5C-CA939DA77131}">
      <dsp:nvSpPr>
        <dsp:cNvPr id="0" name=""/>
        <dsp:cNvSpPr/>
      </dsp:nvSpPr>
      <dsp:spPr>
        <a:xfrm>
          <a:off x="2364840" y="8366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E67A6-BD5C-4AE4-BF52-052C47C3E072}">
      <dsp:nvSpPr>
        <dsp:cNvPr id="0" name=""/>
        <dsp:cNvSpPr/>
      </dsp:nvSpPr>
      <dsp:spPr>
        <a:xfrm>
          <a:off x="2832840" y="55166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9EFA1-6E49-42FF-BEB7-5605931D6C23}">
      <dsp:nvSpPr>
        <dsp:cNvPr id="0" name=""/>
        <dsp:cNvSpPr/>
      </dsp:nvSpPr>
      <dsp:spPr>
        <a:xfrm>
          <a:off x="1662840" y="29636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i="1" kern="1200"/>
            <a:t>Siti di fact-checking:</a:t>
          </a:r>
          <a:r>
            <a:rPr lang="it-IT" sz="1600" kern="1200"/>
            <a:t> Snopes, FactCheck.org, PolitiFact.</a:t>
          </a:r>
          <a:endParaRPr lang="en-US" sz="1600" kern="1200"/>
        </a:p>
      </dsp:txBody>
      <dsp:txXfrm>
        <a:off x="1662840" y="2963664"/>
        <a:ext cx="3600000" cy="720000"/>
      </dsp:txXfrm>
    </dsp:sp>
    <dsp:sp modelId="{EA26FC18-B7CC-4D64-95D9-A353DF0E3D51}">
      <dsp:nvSpPr>
        <dsp:cNvPr id="0" name=""/>
        <dsp:cNvSpPr/>
      </dsp:nvSpPr>
      <dsp:spPr>
        <a:xfrm>
          <a:off x="6594840" y="8366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C3E9F-A47E-4172-AF25-EA2C6573CB32}">
      <dsp:nvSpPr>
        <dsp:cNvPr id="0" name=""/>
        <dsp:cNvSpPr/>
      </dsp:nvSpPr>
      <dsp:spPr>
        <a:xfrm>
          <a:off x="7062840" y="55166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A71CB-D498-4AE7-9788-8994B38324DE}">
      <dsp:nvSpPr>
        <dsp:cNvPr id="0" name=""/>
        <dsp:cNvSpPr/>
      </dsp:nvSpPr>
      <dsp:spPr>
        <a:xfrm>
          <a:off x="5892840" y="29636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i="1" kern="1200"/>
            <a:t>Libri e articoli consigliati:</a:t>
          </a:r>
          <a:r>
            <a:rPr lang="it-IT" sz="1600" kern="1200"/>
            <a:t> "Trust Me, I’m Lying" di Ryan Holiday, "The Shallows" di Nicholas Carr.</a:t>
          </a:r>
          <a:endParaRPr lang="en-US" sz="1600" kern="1200"/>
        </a:p>
      </dsp:txBody>
      <dsp:txXfrm>
        <a:off x="5892840" y="296366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umeri azionari su un display digitale">
            <a:extLst>
              <a:ext uri="{FF2B5EF4-FFF2-40B4-BE49-F238E27FC236}">
                <a16:creationId xmlns:a16="http://schemas.microsoft.com/office/drawing/2014/main" id="{06C49A0F-2595-EB3E-4DB2-A55D57A2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715" r="-7" b="116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100" dirty="0">
                <a:latin typeface="Times New Roman"/>
                <a:cs typeface="Times New Roman"/>
              </a:rPr>
              <a:t>Fake News e </a:t>
            </a:r>
            <a:r>
              <a:rPr lang="de-DE" sz="3100" dirty="0" err="1">
                <a:latin typeface="Times New Roman"/>
                <a:cs typeface="Times New Roman"/>
              </a:rPr>
              <a:t>Manipolazione</a:t>
            </a:r>
            <a:r>
              <a:rPr lang="de-DE" sz="3100" dirty="0">
                <a:latin typeface="Times New Roman"/>
                <a:cs typeface="Times New Roman"/>
              </a:rPr>
              <a:t> </a:t>
            </a:r>
            <a:r>
              <a:rPr lang="de-DE" sz="3100" dirty="0" err="1">
                <a:latin typeface="Times New Roman"/>
                <a:cs typeface="Times New Roman"/>
              </a:rPr>
              <a:t>dell'Informazione</a:t>
            </a:r>
            <a:endParaRPr lang="it-IT" sz="3100" dirty="0" err="1"/>
          </a:p>
          <a:p>
            <a:pPr>
              <a:lnSpc>
                <a:spcPct val="90000"/>
              </a:lnSpc>
            </a:pPr>
            <a:endParaRPr lang="de-DE" sz="31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lang="de-DE" sz="1900" err="1">
                <a:latin typeface="Lucida Handwriting"/>
              </a:rPr>
              <a:t>Presentazione</a:t>
            </a:r>
            <a:r>
              <a:rPr lang="de-DE" sz="1900" dirty="0">
                <a:latin typeface="Lucida Handwriting"/>
              </a:rPr>
              <a:t> </a:t>
            </a:r>
            <a:endParaRPr lang="it-IT"/>
          </a:p>
          <a:p>
            <a:pPr algn="r"/>
            <a:r>
              <a:rPr lang="de-DE" sz="1900" dirty="0">
                <a:latin typeface="Lucida Handwriting"/>
              </a:rPr>
              <a:t>Paolo </a:t>
            </a:r>
            <a:r>
              <a:rPr lang="de-DE" sz="1900" dirty="0" err="1">
                <a:latin typeface="Lucida Handwriting"/>
              </a:rPr>
              <a:t>Nordio</a:t>
            </a:r>
            <a:endParaRPr lang="de-DE" sz="1900" dirty="0">
              <a:latin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45500-00D0-9D43-3B24-FC0F1ADD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741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1800">
                <a:latin typeface="Times New Roman"/>
                <a:cs typeface="Times New Roman"/>
              </a:rPr>
              <a:t>Le fake news sono informazioni false o fuorvianti diffuse con l'intento di ingannare o manipolare l'opinione pubblica. La loro diffusione è aumentata notevolmente con l'avvento dei social media, creando sfide significative per la società.</a:t>
            </a:r>
            <a:endParaRPr lang="it-IT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Blog">
            <a:extLst>
              <a:ext uri="{FF2B5EF4-FFF2-40B4-BE49-F238E27FC236}">
                <a16:creationId xmlns:a16="http://schemas.microsoft.com/office/drawing/2014/main" id="{2087F66A-184D-357B-782B-7DFF6728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6FF6655-7940-7DDD-423A-A3BE5814DC69}"/>
              </a:ext>
            </a:extLst>
          </p:cNvPr>
          <p:cNvSpPr txBox="1">
            <a:spLocks/>
          </p:cNvSpPr>
          <p:nvPr/>
        </p:nvSpPr>
        <p:spPr>
          <a:xfrm>
            <a:off x="512622" y="895769"/>
            <a:ext cx="5677132" cy="1524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latin typeface="Times New Roman"/>
                <a:cs typeface="Times New Roman"/>
              </a:rPr>
              <a:t>Cosa sono le fake news.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268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FBE42D-4866-9BF9-C2AD-B2622914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it-IT" sz="4000"/>
              <a:t>Tipologie fake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24D1E1A-7D69-E7FC-A7E5-B908A390D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9758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0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5BE006-CE02-63EF-0D95-9DA6C7FB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it-IT" sz="4400"/>
              <a:t>Impatti devastati delle fake news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C4894-0AE8-770C-3029-EFBD868C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1800">
                <a:latin typeface="Times New Roman"/>
                <a:cs typeface="Times New Roman"/>
              </a:rPr>
              <a:t>Le fake news possono avere impatti devastanti sulla democrazia, influenzando le elezioni e le decisioni politiche. Possono anche compromettere la salute pubblica, come dimostrato dalla disinformazione sui vaccini durante la pandemia di COVID-19.</a:t>
            </a:r>
            <a:endParaRPr lang="it-IT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iornale">
            <a:extLst>
              <a:ext uri="{FF2B5EF4-FFF2-40B4-BE49-F238E27FC236}">
                <a16:creationId xmlns:a16="http://schemas.microsoft.com/office/drawing/2014/main" id="{8F01F0DD-AE2D-F870-0C18-0C60F984E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7C8609-5BB2-7EAF-C2F4-C334F117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it-IT" sz="4400"/>
              <a:t>Influenza delle fake news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FCA31-130B-E0C1-1A87-AE7E9271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1800">
                <a:latin typeface="Times New Roman"/>
                <a:cs typeface="Times New Roman"/>
              </a:rPr>
              <a:t>Le fake news influenzano le opinioni pubbliche e le decisioni individuali, contribuendo a una maggiore polarizzazione sociale e a conflitti tra diverse ideologie.</a:t>
            </a:r>
            <a:endParaRPr lang="it-IT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hat">
            <a:extLst>
              <a:ext uri="{FF2B5EF4-FFF2-40B4-BE49-F238E27FC236}">
                <a16:creationId xmlns:a16="http://schemas.microsoft.com/office/drawing/2014/main" id="{CADBA673-0E07-3821-506B-3751B1C1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CC736-F0EC-3A8B-7764-B17BBB54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4288536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Stumenti</a:t>
            </a:r>
            <a:r>
              <a:rPr lang="it-IT" dirty="0"/>
              <a:t> per capire le fake news</a:t>
            </a:r>
            <a:br>
              <a:rPr lang="it-IT" dirty="0"/>
            </a:br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1D3CECE-3BD6-5153-401A-4D8F9D702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966557"/>
              </p:ext>
            </p:extLst>
          </p:nvPr>
        </p:nvGraphicFramePr>
        <p:xfrm>
          <a:off x="5446261" y="976160"/>
          <a:ext cx="6153912" cy="536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95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81DC65-7A4D-7468-D01C-19078599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it-IT" sz="4400"/>
              <a:t>Siti di fact checking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E33BD5-0CFE-2346-EB9C-F743BB859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16989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09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0EB6A5-8A48-0387-FDDE-A5182BCA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it-IT" sz="4400"/>
              <a:t>Fonti affidabili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2F548-8998-DAD0-F05B-9B8CAF7C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1800">
                <a:latin typeface="Times New Roman"/>
                <a:cs typeface="Times New Roman"/>
              </a:rPr>
              <a:t>Elenco delle fonti utilizzate per la ricerca, tra cui articoli accademici, rapporti di organizzazioni di fact-checking e notizie affidabili.</a:t>
            </a:r>
            <a:endParaRPr lang="it-IT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cerca">
            <a:extLst>
              <a:ext uri="{FF2B5EF4-FFF2-40B4-BE49-F238E27FC236}">
                <a16:creationId xmlns:a16="http://schemas.microsoft.com/office/drawing/2014/main" id="{D8331C51-DED1-3997-B811-AF0A8053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36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GestaltVTI</vt:lpstr>
      <vt:lpstr>Fake News e Manipolazione dell'Informazione </vt:lpstr>
      <vt:lpstr>Presentazione standard di PowerPoint</vt:lpstr>
      <vt:lpstr>Tipologie fake news</vt:lpstr>
      <vt:lpstr>Impatti devastati delle fake news</vt:lpstr>
      <vt:lpstr>Influenza delle fake news</vt:lpstr>
      <vt:lpstr>Stumenti per capire le fake news </vt:lpstr>
      <vt:lpstr>Siti di fact checking</vt:lpstr>
      <vt:lpstr>Fonti affidabili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</cp:revision>
  <dcterms:created xsi:type="dcterms:W3CDTF">2025-02-21T12:29:19Z</dcterms:created>
  <dcterms:modified xsi:type="dcterms:W3CDTF">2025-02-21T18:57:07Z</dcterms:modified>
</cp:coreProperties>
</file>