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81" r:id="rId16"/>
    <p:sldId id="282" r:id="rId17"/>
    <p:sldId id="283" r:id="rId18"/>
    <p:sldId id="278" r:id="rId19"/>
    <p:sldId id="279" r:id="rId20"/>
    <p:sldId id="280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329F2-0415-2656-5F73-A43CC0640955}" v="76" dt="2024-10-29T09:56:46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064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0451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3301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75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o + 1 Immagine">
  <p:cSld name="Testo + 1 Immagine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521493" y="549276"/>
            <a:ext cx="6750844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2"/>
          </p:nvPr>
        </p:nvSpPr>
        <p:spPr>
          <a:xfrm>
            <a:off x="521493" y="1989139"/>
            <a:ext cx="6750844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la">
  <p:cSld name="Tabella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4842506" y="549276"/>
            <a:ext cx="3780000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33333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esto + 1 Immagine">
  <p:cSld name="2_Testo + 1 Immagine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>
            <a:spLocks noGrp="1"/>
          </p:cNvSpPr>
          <p:nvPr>
            <p:ph type="pic" idx="2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3"/>
          </p:nvPr>
        </p:nvSpPr>
        <p:spPr>
          <a:xfrm>
            <a:off x="521494" y="1989139"/>
            <a:ext cx="378000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sto + 1 Immagine">
  <p:cSld name="1_Testo + 1 Immagine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521494" y="549275"/>
            <a:ext cx="378000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>
            <a:spLocks noGrp="1"/>
          </p:cNvSpPr>
          <p:nvPr>
            <p:ph type="pic" idx="2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onne Txt + Img">
  <p:cSld name="3 colonne Txt + Img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>
            <a:spLocks noGrp="1"/>
          </p:cNvSpPr>
          <p:nvPr>
            <p:ph type="pic" idx="2"/>
          </p:nvPr>
        </p:nvSpPr>
        <p:spPr>
          <a:xfrm>
            <a:off x="521494" y="1484314"/>
            <a:ext cx="2430000" cy="194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521494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>
            <a:spLocks noGrp="1"/>
          </p:cNvSpPr>
          <p:nvPr>
            <p:ph type="pic" idx="3"/>
          </p:nvPr>
        </p:nvSpPr>
        <p:spPr>
          <a:xfrm>
            <a:off x="337185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4"/>
          </p:nvPr>
        </p:nvSpPr>
        <p:spPr>
          <a:xfrm>
            <a:off x="337185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>
            <a:spLocks noGrp="1"/>
          </p:cNvSpPr>
          <p:nvPr>
            <p:ph type="pic" idx="5"/>
          </p:nvPr>
        </p:nvSpPr>
        <p:spPr>
          <a:xfrm>
            <a:off x="619314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6"/>
          </p:nvPr>
        </p:nvSpPr>
        <p:spPr>
          <a:xfrm>
            <a:off x="619314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7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2819">
          <p15:clr>
            <a:srgbClr val="FBAE40"/>
          </p15:clr>
        </p15:guide>
        <p15:guide id="3" pos="2479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438">
          <p15:clr>
            <a:srgbClr val="FBAE40"/>
          </p15:clr>
        </p15:guide>
        <p15:guide id="9" pos="5201">
          <p15:clr>
            <a:srgbClr val="FBAE40"/>
          </p15:clr>
        </p15:guide>
        <p15:guide id="10" pos="4883">
          <p15:clr>
            <a:srgbClr val="FBAE40"/>
          </p15:clr>
        </p15:guide>
        <p15:guide id="11" pos="7242">
          <p15:clr>
            <a:srgbClr val="FBAE40"/>
          </p15:clr>
        </p15:guide>
        <p15:guide id="12" orient="horz" pos="2160">
          <p15:clr>
            <a:srgbClr val="FBAE40"/>
          </p15:clr>
        </p15:guide>
        <p15:guide id="13" orient="horz" pos="93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etto + Immagine">
  <p:cSld name="Titoletto + Immagine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>
            <a:spLocks noGrp="1"/>
          </p:cNvSpPr>
          <p:nvPr>
            <p:ph type="pic" idx="2"/>
          </p:nvPr>
        </p:nvSpPr>
        <p:spPr>
          <a:xfrm>
            <a:off x="521494" y="1484313"/>
            <a:ext cx="8101013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etto + vuoto">
  <p:cSld name="Titoletto + vuoto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a + didascalia">
  <p:cSld name="Immagina + didascalia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>
            <a:spLocks noGrp="1"/>
          </p:cNvSpPr>
          <p:nvPr>
            <p:ph type="pic" idx="2"/>
          </p:nvPr>
        </p:nvSpPr>
        <p:spPr>
          <a:xfrm>
            <a:off x="521494" y="549276"/>
            <a:ext cx="8101013" cy="482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521494" y="5373689"/>
            <a:ext cx="8101013" cy="93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46666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3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accen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sz="45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bg>
      <p:bgPr>
        <a:solidFill>
          <a:schemeClr val="accen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sz="45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bg>
      <p:bgPr>
        <a:solidFill>
          <a:schemeClr val="accen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521494" y="1989137"/>
            <a:ext cx="4964906" cy="287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25"/>
              <a:buFont typeface="Verdana"/>
              <a:buNone/>
              <a:defRPr sz="4125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521494" y="4868863"/>
            <a:ext cx="4969509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>
            <a:spLocks noGrp="1"/>
          </p:cNvSpPr>
          <p:nvPr>
            <p:ph type="pic" idx="2"/>
          </p:nvPr>
        </p:nvSpPr>
        <p:spPr>
          <a:xfrm>
            <a:off x="5922169" y="0"/>
            <a:ext cx="3221831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sz="1875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itolo + Immagine">
  <p:cSld name="Capitolo + Immagine">
    <p:bg>
      <p:bgPr>
        <a:solidFill>
          <a:schemeClr val="dk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sz="1875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sz="3000" b="1">
                <a:solidFill>
                  <a:srgbClr val="50505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pitolo + Immagine">
  <p:cSld name="1_Capitolo + Immagine"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sz="3000" b="1">
                <a:solidFill>
                  <a:srgbClr val="50505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4842506" y="549276"/>
            <a:ext cx="3780000" cy="5759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tto chiave 01">
  <p:cSld name="Concetto chiave 01">
    <p:bg>
      <p:bgPr>
        <a:solidFill>
          <a:schemeClr val="dk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3000"/>
              <a:buFont typeface="Verdana"/>
              <a:buNone/>
              <a:defRPr sz="3000" b="1">
                <a:solidFill>
                  <a:srgbClr val="50505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tto chiave 02">
  <p:cSld name="Concetto chiave 0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erdana"/>
              <a:buNone/>
              <a:defRPr sz="3000" b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  <a:defRPr sz="3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14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22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76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sz="187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0003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6020382"/>
            <a:ext cx="630831" cy="84110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92420" y="6499368"/>
            <a:ext cx="243913" cy="23831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7987250" y="63045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521493" y="6308726"/>
            <a:ext cx="8022646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800"/>
              <a:buFont typeface="Arial"/>
              <a:buNone/>
            </a:pPr>
            <a:r>
              <a:rPr lang="it-IT" sz="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Unità 5 – Le basi della comunicazione </a:t>
            </a:r>
            <a:br>
              <a:rPr lang="it-IT" sz="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800" b="0" i="0" u="none" strike="noStrike" cap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in rete</a:t>
            </a:r>
            <a:endParaRPr sz="750" b="0" i="0" u="none" strike="noStrike" cap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ctrTitle"/>
          </p:nvPr>
        </p:nvSpPr>
        <p:spPr>
          <a:xfrm>
            <a:off x="446088" y="1857375"/>
            <a:ext cx="8697912" cy="2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Arial"/>
              <a:buNone/>
            </a:pP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Unità 5</a:t>
            </a: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Le basi della comunicazione </a:t>
            </a: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in rete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controllo degli errori in trasmissione (1)</a:t>
            </a: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457200" y="2050472"/>
            <a:ext cx="4464050" cy="413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segnale inviato attraverso un canale può essere soggetto a rumore elettrico, interferenze e distorsioni che alterano il messaggio e lo rendono incomprensibile al ricevente o con un contenuto informativo differente da quello inviato dal mittente.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codifica di canale aggiunge un codice informativo (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codice di ridondanza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 utile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per la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rilevazione degli errori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2718" y="1302326"/>
            <a:ext cx="3724082" cy="4884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controllo degli errori in trasmissione (2)</a:t>
            </a:r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1"/>
          </p:nvPr>
        </p:nvSpPr>
        <p:spPr>
          <a:xfrm>
            <a:off x="457200" y="1812637"/>
            <a:ext cx="8229600" cy="458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codici di ridondanza aggiungono bit all’informazione da trasmettere per verificarne la correttezza in ricezione e si suddividono in: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codici rilevatori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in grado di rilevare la presenza di un errore nei dati ricevuti;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codici correttori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che oltre a rilevare l’errore possono correggerlo.</a:t>
            </a:r>
            <a:endParaRPr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Dati </a:t>
            </a:r>
            <a:r>
              <a:rPr lang="it-IT" sz="200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bit di dati e </a:t>
            </a:r>
            <a:r>
              <a:rPr lang="it-IT" sz="2000" i="1"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bit ridondanti (aggiunti per il controllo dell’errore), si ottiene un blocco complessivo di </a:t>
            </a:r>
            <a:r>
              <a:rPr lang="it-IT" sz="200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bit (</a:t>
            </a:r>
            <a:r>
              <a:rPr lang="it-IT" sz="2000" i="1"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it-IT" sz="200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it-IT" sz="2000" i="1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), detto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codeword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che corrisponde alla sequenza di bit trasmessa sul canale.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Le codeword sono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valide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quando possono essere trasmesse; le altre indicano gli errori.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distanza di Hamming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2"/>
          <p:cNvSpPr txBox="1">
            <a:spLocks noGrp="1"/>
          </p:cNvSpPr>
          <p:nvPr>
            <p:ph type="body" idx="1"/>
          </p:nvPr>
        </p:nvSpPr>
        <p:spPr>
          <a:xfrm>
            <a:off x="457200" y="1967345"/>
            <a:ext cx="8229600" cy="427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Date due codeword valide, si definisce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distanza di Hamming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tra esse il numero di bit di cui differiscono.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Dalla distanza di Hamming dipende la proprietà di un codice di rilevare/correggere gli errori.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Se due codeword hanno distanza di Hamming pari a </a:t>
            </a:r>
            <a:r>
              <a:rPr lang="it-IT" sz="2000" i="1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sono necessari </a:t>
            </a:r>
            <a:r>
              <a:rPr lang="it-IT" sz="2000" i="1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errori di singoli bit per trasformare l’una nell’altra.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Per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rilevare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i="1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errori serve un codice la cui distanza sia </a:t>
            </a:r>
            <a:r>
              <a:rPr lang="it-IT" sz="2000" i="1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it-IT" sz="2000" i="1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+ 1.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Per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correggere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i="1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errori serve un codice con una distanza </a:t>
            </a:r>
            <a:r>
              <a:rPr lang="it-IT" sz="2000" i="1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= 2</a:t>
            </a:r>
            <a:r>
              <a:rPr lang="it-IT" sz="2000" i="1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+ 1.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 codici di Hamming (1)</a:t>
            </a:r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457200" y="2207490"/>
            <a:ext cx="8455025" cy="4650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codici di Hamming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sono codici aventi distanza di Hamming (</a:t>
            </a:r>
            <a:r>
              <a:rPr lang="it-IT" sz="2000" i="1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 minima uguale a 3.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Permettono dunque la correzione degli errori singoli (infatti </a:t>
            </a:r>
            <a:r>
              <a:rPr lang="it-IT" sz="2000" i="1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= 1).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Questa tecnica si basa sull’aggiunta, in posizioni ben precise, di alcuni bit ridondanti di controllo (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bit di check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bit di check si aggiungono nelle posizioni corrispondenti alle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potenze del due, partendo da sinistra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it-IT" sz="2000" b="1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it-IT" sz="2000" b="1" baseline="-25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it-IT" sz="2000" b="1" baseline="-2500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it-IT" sz="2000" b="1" baseline="-25000"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it-IT" sz="2000" b="1" baseline="-25000"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…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Ogni bit di check corregge errori fino al successivo bit check.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 codici di Hamming (2)</a:t>
            </a:r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body" idx="1"/>
          </p:nvPr>
        </p:nvSpPr>
        <p:spPr>
          <a:xfrm>
            <a:off x="457200" y="1914670"/>
            <a:ext cx="8455025" cy="426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Esempio: vogliamo trasmettere i seguenti 11 bit di dati: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11100111010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Inseriamo i bit di check.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Abbiamo bisogno di 4 bit di check per una codeword di 15 bit.</a:t>
            </a:r>
            <a:endParaRPr/>
          </a:p>
        </p:txBody>
      </p:sp>
      <p:pic>
        <p:nvPicPr>
          <p:cNvPr id="183" name="Google Shape;18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4183062"/>
            <a:ext cx="7188200" cy="9937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it-IT" sz="4200" dirty="0">
                <a:latin typeface="Arial"/>
                <a:cs typeface="Arial"/>
              </a:rPr>
              <a:t>Altri codici di correzione errore (1)</a:t>
            </a:r>
          </a:p>
        </p:txBody>
      </p:sp>
      <p:pic>
        <p:nvPicPr>
          <p:cNvPr id="5" name="Immagine 4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5A148009-90E2-42EB-B3DD-7B5D76968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244" y="1696890"/>
            <a:ext cx="4574879" cy="467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09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it-IT" sz="4200" dirty="0">
                <a:latin typeface="Arial"/>
                <a:cs typeface="Arial"/>
              </a:rPr>
              <a:t>Altri codici di correzione errore (2)</a:t>
            </a:r>
          </a:p>
        </p:txBody>
      </p:sp>
      <p:pic>
        <p:nvPicPr>
          <p:cNvPr id="2" name="Immagine 1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EA60BE49-355D-9869-3C06-C0BEBCEF2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949" y="1872169"/>
            <a:ext cx="5040751" cy="364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86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it-IT" sz="4200" dirty="0">
                <a:latin typeface="Arial"/>
                <a:cs typeface="Arial"/>
              </a:rPr>
              <a:t>Altri codici di correzione errore (3)</a:t>
            </a:r>
          </a:p>
        </p:txBody>
      </p:sp>
      <p:pic>
        <p:nvPicPr>
          <p:cNvPr id="3" name="Immagine 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4BF646F6-D821-DCCE-F46C-B4D1DD122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047" y="1686938"/>
            <a:ext cx="52863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90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Classificazione e topologia delle reti LAN, WAN e MAN (1)</a:t>
            </a:r>
            <a:endParaRPr/>
          </a:p>
        </p:txBody>
      </p:sp>
      <p:sp>
        <p:nvSpPr>
          <p:cNvPr id="232" name="Google Shape;232;p41"/>
          <p:cNvSpPr txBox="1">
            <a:spLocks noGrp="1"/>
          </p:cNvSpPr>
          <p:nvPr>
            <p:ph type="body" idx="1"/>
          </p:nvPr>
        </p:nvSpPr>
        <p:spPr>
          <a:xfrm>
            <a:off x="457200" y="2364508"/>
            <a:ext cx="8455025" cy="3731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Le reti si possono classificare in vari modi, uno di questi si basa sull’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estensione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locale (LAN);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metropolitana (MAN);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geografica (WAN).</a:t>
            </a:r>
            <a:endParaRPr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topologia definisce la struttura di una rete, cioè di come sono posizionati i nodi collegati tra loro.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1"/>
          <p:cNvSpPr txBox="1">
            <a:spLocks noGrp="1"/>
          </p:cNvSpPr>
          <p:nvPr>
            <p:ph type="ftr" idx="11"/>
          </p:nvPr>
        </p:nvSpPr>
        <p:spPr>
          <a:xfrm>
            <a:off x="3049588" y="6356350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Unità 6 – Le basi della comunicazione in rete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Classificazione e topologia delle reti LAN, WAN e MAN (2)</a:t>
            </a:r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body" idx="1"/>
          </p:nvPr>
        </p:nvSpPr>
        <p:spPr>
          <a:xfrm>
            <a:off x="457200" y="2032000"/>
            <a:ext cx="8455025" cy="406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Topologia a bus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Topologia ad anello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2"/>
          <p:cNvSpPr txBox="1">
            <a:spLocks noGrp="1"/>
          </p:cNvSpPr>
          <p:nvPr>
            <p:ph type="ftr" idx="11"/>
          </p:nvPr>
        </p:nvSpPr>
        <p:spPr>
          <a:xfrm>
            <a:off x="3049588" y="6356350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Unità 6 – Le basi della comunicazione in rete</a:t>
            </a:r>
            <a:endParaRPr/>
          </a:p>
        </p:txBody>
      </p:sp>
      <p:pic>
        <p:nvPicPr>
          <p:cNvPr id="241" name="Google Shape;24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000" y="2032000"/>
            <a:ext cx="5261927" cy="1602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24495" y="3851776"/>
            <a:ext cx="2698935" cy="2585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segnale analogico</a:t>
            </a:r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46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comunicazione tra dispositivi e quindi la trasmissione dati può avvenire attraverso segnali analogici o segnali digitali.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segnali analogici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possono assumere un qualsiasi valore all’interno di un determinato intervallo senza soluzione di continuità. </a:t>
            </a:r>
            <a:endParaRPr/>
          </a:p>
        </p:txBody>
      </p:sp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1025" y="3500438"/>
            <a:ext cx="4079875" cy="250825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  <p:sp>
        <p:nvSpPr>
          <p:cNvPr id="93" name="Google Shape;93;p20"/>
          <p:cNvSpPr txBox="1"/>
          <p:nvPr/>
        </p:nvSpPr>
        <p:spPr>
          <a:xfrm>
            <a:off x="423863" y="3673475"/>
            <a:ext cx="3573462" cy="224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segnale analogico </a:t>
            </a:r>
            <a:r>
              <a:rPr lang="it-IT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periodico</a:t>
            </a:r>
            <a:r>
              <a:rPr lang="it-IT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assume valori diversi che si ripetono ciclicamente in modo regolare nel tempo. </a:t>
            </a:r>
            <a:br>
              <a:rPr lang="it-IT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segnali periodici più usati sono quelli </a:t>
            </a:r>
            <a:r>
              <a:rPr lang="it-IT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sinusoidali</a:t>
            </a:r>
            <a:r>
              <a:rPr lang="it-IT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Classificazione e topologia delle reti LAN, WAN e MAN (4)</a:t>
            </a:r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body" idx="1"/>
          </p:nvPr>
        </p:nvSpPr>
        <p:spPr>
          <a:xfrm>
            <a:off x="457200" y="2032000"/>
            <a:ext cx="8455025" cy="406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Topologia a maglia completa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Topologia a maglia parziale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ftr" idx="11"/>
          </p:nvPr>
        </p:nvSpPr>
        <p:spPr>
          <a:xfrm>
            <a:off x="3049588" y="6356350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Unità 6 – Le basi della comunicazione in rete</a:t>
            </a:r>
            <a:endParaRPr/>
          </a:p>
        </p:txBody>
      </p:sp>
      <p:pic>
        <p:nvPicPr>
          <p:cNvPr id="250" name="Google Shape;25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2604385"/>
            <a:ext cx="3338945" cy="2919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4712" y="2710352"/>
            <a:ext cx="3374174" cy="2919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segnale digitale (1)</a:t>
            </a:r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1"/>
          </p:nvPr>
        </p:nvSpPr>
        <p:spPr>
          <a:xfrm>
            <a:off x="457200" y="1979613"/>
            <a:ext cx="4425950" cy="42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segnali digitali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hanno due caratteristiche che li distinguono dai segnali analogici: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possono assumere solo un numero limitato di valori discreti (due per i segnali binari);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transizione da un valore all’altro avviene in modo quasi istantaneo. </a:t>
            </a:r>
            <a:endParaRPr/>
          </a:p>
        </p:txBody>
      </p:sp>
      <p:pic>
        <p:nvPicPr>
          <p:cNvPr id="100" name="Google Shape;10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5088" y="1979613"/>
            <a:ext cx="3617912" cy="361791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segnale digitale (2)</a:t>
            </a:r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250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 segnale digitale è rappresentato con un’onda rettangolare,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che nel caso di segnali digitali binari è costituita da due valori: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uno alto (</a:t>
            </a:r>
            <a:r>
              <a:rPr lang="it-IT" sz="2000" i="1">
                <a:latin typeface="Arial"/>
                <a:ea typeface="Arial"/>
                <a:cs typeface="Arial"/>
                <a:sym typeface="Arial"/>
              </a:rPr>
              <a:t>high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), che rappresenta un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171450" lvl="0" indent="-63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uno basso (</a:t>
            </a:r>
            <a:r>
              <a:rPr lang="it-IT" sz="2000" i="1">
                <a:latin typeface="Arial"/>
                <a:ea typeface="Arial"/>
                <a:cs typeface="Arial"/>
                <a:sym typeface="Arial"/>
              </a:rPr>
              <a:t>low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), che rappresenta uno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171450" lvl="0" indent="-8509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Vediamo un segnale digitale binario costituito da 8 bit (1 byte).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550" y="4894263"/>
            <a:ext cx="4660900" cy="974725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Le modulazioni digitali</a:t>
            </a: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42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Le modulazioni fondamentali sono: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ASK: a cambiamento di ampiezza;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FSK: a cambiamento di frequenza;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PSK: a cambiamento di fase </a:t>
            </a:r>
            <a:br>
              <a:rPr lang="it-IT" sz="2400">
                <a:latin typeface="Arial"/>
                <a:ea typeface="Arial"/>
                <a:cs typeface="Arial"/>
                <a:sym typeface="Arial"/>
              </a:rPr>
            </a:br>
            <a:r>
              <a:rPr lang="it-IT" sz="1800">
                <a:latin typeface="Arial"/>
                <a:ea typeface="Arial"/>
                <a:cs typeface="Arial"/>
                <a:sym typeface="Arial"/>
              </a:rPr>
              <a:t>(a una fase dell’onda portante è associato l’1, all’altra fase lo 0);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DPSK: a cambiamento di fase: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al bit 0 non corrisponde alcun cambio di fase;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al bit 1 si ha un cambio di fase di 180°;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QAM: modulazioni di più bit alla volta </a:t>
            </a:r>
            <a:br>
              <a:rPr lang="it-IT" sz="2400">
                <a:latin typeface="Arial"/>
                <a:ea typeface="Arial"/>
                <a:cs typeface="Arial"/>
                <a:sym typeface="Arial"/>
              </a:rPr>
            </a:br>
            <a:r>
              <a:rPr lang="it-IT" sz="18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it-IT" sz="1800" b="1">
                <a:latin typeface="Arial"/>
                <a:ea typeface="Arial"/>
                <a:cs typeface="Arial"/>
                <a:sym typeface="Arial"/>
              </a:rPr>
              <a:t>baud rate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: numero di segnali, costituiti da più bit, trasmessi per secondo).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canale di comunicazione</a:t>
            </a:r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61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 segnale è sempre trasmesso attraverso un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canale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cioè un mezzo fisico di trasmissione.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 canale può essere: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it-IT" sz="1600" b="1">
                <a:latin typeface="Arial"/>
                <a:ea typeface="Arial"/>
                <a:cs typeface="Arial"/>
                <a:sym typeface="Arial"/>
              </a:rPr>
              <a:t>logico</a:t>
            </a:r>
            <a:r>
              <a:rPr lang="it-IT" sz="1600">
                <a:latin typeface="Arial"/>
                <a:ea typeface="Arial"/>
                <a:cs typeface="Arial"/>
                <a:sym typeface="Arial"/>
              </a:rPr>
              <a:t>: quando si realizzano più percorsi distinti usando lo stesso mezzo fisico;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it-IT" sz="1600" b="1">
                <a:latin typeface="Arial"/>
                <a:ea typeface="Arial"/>
                <a:cs typeface="Arial"/>
                <a:sym typeface="Arial"/>
              </a:rPr>
              <a:t>fisico</a:t>
            </a:r>
            <a:r>
              <a:rPr lang="it-IT" sz="1600">
                <a:latin typeface="Arial"/>
                <a:ea typeface="Arial"/>
                <a:cs typeface="Arial"/>
                <a:sym typeface="Arial"/>
              </a:rPr>
              <a:t>: quando si usano mezzi diversi.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multiplexing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è la tecnica che consente di separare un mezzo fisico in più canali logici e permette di far viaggiare più segnali simultaneamente su uno stesso mezzo fisico.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3850" y="4725988"/>
            <a:ext cx="3641725" cy="1560512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codifica di linea</a:t>
            </a: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58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codifica di linea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converte la sequenza di bit 1 e 0 in un segnale da inviare sul mezzo trasmissivo che verrà decodificato a destinazione. Inoltre permette di mantenere il sincronismo tra trasmettitore e ricevitore.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Esistono varie tecniche di codifica di linea: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NRZ: usata nei computer e nelle centrali numeriche, associa un valore alto al bit 1 e un valore basso al bit 0;</a:t>
            </a:r>
            <a:endParaRPr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RZ: usata nelle centraline telefoniche, simile a NRZ, porta il segnale a zero a ogni semiperiodo; </a:t>
            </a:r>
            <a:endParaRPr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Manchester: usata soprattutto nelle reti dati locali.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br>
              <a:rPr lang="it-IT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Caratteristiche di una trasmissione dati </a:t>
            </a:r>
            <a:endParaRPr dirty="0"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59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trasmissione dati 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è l’invio di segnali da un nodo trasmettitore a un nodo ricevitore.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Essa è caratterizzata dalla direzione in cui viaggiano i segnali sui mezzi trasmissivi: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it-IT" sz="1600" dirty="0">
                <a:latin typeface="Arial"/>
                <a:ea typeface="Arial"/>
                <a:cs typeface="Arial"/>
                <a:sym typeface="Arial"/>
              </a:rPr>
              <a:t>trasmissione </a:t>
            </a:r>
            <a:r>
              <a:rPr lang="it-IT" sz="1600" b="1" dirty="0">
                <a:latin typeface="Arial"/>
                <a:ea typeface="Arial"/>
                <a:cs typeface="Arial"/>
                <a:sym typeface="Arial"/>
              </a:rPr>
              <a:t>simplex</a:t>
            </a:r>
            <a:r>
              <a:rPr lang="it-IT" sz="1600" dirty="0">
                <a:latin typeface="Arial"/>
                <a:ea typeface="Arial"/>
                <a:cs typeface="Arial"/>
                <a:sym typeface="Arial"/>
              </a:rPr>
              <a:t>: i segnali viaggiano in una sola direzione (esempio: megafono);</a:t>
            </a:r>
            <a:endParaRPr dirty="0"/>
          </a:p>
          <a:p>
            <a:pPr marL="171450" lvl="0" indent="-698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it-IT" sz="1600" dirty="0">
                <a:latin typeface="Arial"/>
                <a:ea typeface="Arial"/>
                <a:cs typeface="Arial"/>
                <a:sym typeface="Arial"/>
              </a:rPr>
              <a:t>trasmissione </a:t>
            </a:r>
            <a:r>
              <a:rPr lang="it-IT" sz="1600" b="1" dirty="0" err="1">
                <a:latin typeface="Arial"/>
                <a:ea typeface="Arial"/>
                <a:cs typeface="Arial"/>
                <a:sym typeface="Arial"/>
              </a:rPr>
              <a:t>half</a:t>
            </a:r>
            <a:r>
              <a:rPr lang="it-IT" sz="1600" b="1" dirty="0">
                <a:latin typeface="Arial"/>
                <a:ea typeface="Arial"/>
                <a:cs typeface="Arial"/>
                <a:sym typeface="Arial"/>
              </a:rPr>
              <a:t>-duplex</a:t>
            </a:r>
            <a:r>
              <a:rPr lang="it-IT" sz="1600" dirty="0">
                <a:latin typeface="Arial"/>
                <a:ea typeface="Arial"/>
                <a:cs typeface="Arial"/>
                <a:sym typeface="Arial"/>
              </a:rPr>
              <a:t>: i segnali possono viaggiare in entrambe le direzioni in un mezzo trasmissivo, ma in una sola direzione alla volta (esempio: walkie-talkie);</a:t>
            </a:r>
            <a:endParaRPr dirty="0"/>
          </a:p>
          <a:p>
            <a:pPr marL="171450" lvl="0" indent="-698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it-IT" sz="1600" dirty="0">
                <a:latin typeface="Arial"/>
                <a:ea typeface="Arial"/>
                <a:cs typeface="Arial"/>
                <a:sym typeface="Arial"/>
              </a:rPr>
              <a:t>trasmissione </a:t>
            </a:r>
            <a:r>
              <a:rPr lang="it-IT" sz="1600" b="1" dirty="0">
                <a:latin typeface="Arial"/>
                <a:ea typeface="Arial"/>
                <a:cs typeface="Arial"/>
                <a:sym typeface="Arial"/>
              </a:rPr>
              <a:t>full-duplex</a:t>
            </a:r>
            <a:r>
              <a:rPr lang="it-IT" sz="1600" dirty="0">
                <a:latin typeface="Arial"/>
                <a:ea typeface="Arial"/>
                <a:cs typeface="Arial"/>
                <a:sym typeface="Arial"/>
              </a:rPr>
              <a:t>: i segnali possono viaggiare in entrambe le direzioni contemporaneamente (esempio: trasmissione telefonica).</a:t>
            </a:r>
            <a:endParaRPr dirty="0"/>
          </a:p>
          <a:p>
            <a:pPr marL="171450" lvl="0" indent="-698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Caratteristiche di una trasmissione dati (2)</a:t>
            </a:r>
            <a:endParaRPr dirty="0"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457200" y="2687782"/>
            <a:ext cx="8455025" cy="3668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Altre caratteristiche importanti della trasmissione dati sono: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throughput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: è la quantità di dati che sono trasmessi in un certo periodo di tempo (espresso in quantità di bit trasmessi in un secondo);</a:t>
            </a:r>
            <a:endParaRPr/>
          </a:p>
          <a:p>
            <a:pPr marL="514350" lvl="1" indent="-44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bandwidth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:  è la quantità di dati massima (teorica) che può fluire in una connessione di rete in un dato periodo di tempo.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ntracite Mondadori HubScuola">
      <a:dk1>
        <a:srgbClr val="000000"/>
      </a:dk1>
      <a:lt1>
        <a:srgbClr val="FFFFFF"/>
      </a:lt1>
      <a:dk2>
        <a:srgbClr val="A0A0A0"/>
      </a:dk2>
      <a:lt2>
        <a:srgbClr val="FFFFFF"/>
      </a:lt2>
      <a:accent1>
        <a:srgbClr val="3C3C3C"/>
      </a:accent1>
      <a:accent2>
        <a:srgbClr val="45CCCB"/>
      </a:accent2>
      <a:accent3>
        <a:srgbClr val="FE4F72"/>
      </a:accent3>
      <a:accent4>
        <a:srgbClr val="FDC326"/>
      </a:accent4>
      <a:accent5>
        <a:srgbClr val="78BA4B"/>
      </a:accent5>
      <a:accent6>
        <a:srgbClr val="FEFFFE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Presentazione su schermo (4:3)</PresentationFormat>
  <Slides>20</Slides>
  <Notes>20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1" baseType="lpstr">
      <vt:lpstr>Theme1</vt:lpstr>
      <vt:lpstr>Unità 5  Le basi della comunicazione  in rete</vt:lpstr>
      <vt:lpstr>Il segnale analogico</vt:lpstr>
      <vt:lpstr>Il segnale digitale (1)</vt:lpstr>
      <vt:lpstr>Il segnale digitale (2)</vt:lpstr>
      <vt:lpstr>Le modulazioni digitali</vt:lpstr>
      <vt:lpstr>Il canale di comunicazione</vt:lpstr>
      <vt:lpstr>La codifica di linea</vt:lpstr>
      <vt:lpstr>Caratteristiche di una trasmissione dati </vt:lpstr>
      <vt:lpstr>Caratteristiche di una trasmissione dati (2)</vt:lpstr>
      <vt:lpstr>Il controllo degli errori in trasmissione (1)</vt:lpstr>
      <vt:lpstr>Il controllo degli errori in trasmissione (2)</vt:lpstr>
      <vt:lpstr>La distanza di Hamming</vt:lpstr>
      <vt:lpstr>I codici di Hamming (1)</vt:lpstr>
      <vt:lpstr>I codici di Hamming (2)</vt:lpstr>
      <vt:lpstr>Altri codici di correzione errore (1)</vt:lpstr>
      <vt:lpstr>Altri codici di correzione errore (2)</vt:lpstr>
      <vt:lpstr>Altri codici di correzione errore (3)</vt:lpstr>
      <vt:lpstr>Classificazione e topologia delle reti LAN, WAN e MAN (1)</vt:lpstr>
      <vt:lpstr>Classificazione e topologia delle reti LAN, WAN e MAN (2)</vt:lpstr>
      <vt:lpstr>Classificazione e topologia delle reti LAN, WAN e MAN (4)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23</cp:revision>
  <dcterms:modified xsi:type="dcterms:W3CDTF">2024-10-29T09:57:04Z</dcterms:modified>
</cp:coreProperties>
</file>