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8" r:id="rId10"/>
    <p:sldId id="269" r:id="rId11"/>
    <p:sldId id="270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990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74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699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o + 1 Immagine">
  <p:cSld name="Testo + 1 Immagine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a">
  <p:cSld name="Tabella">
    <p:bg>
      <p:bgPr>
        <a:solidFill>
          <a:schemeClr val="lt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sto + 1 Immagine">
  <p:cSld name="2_Testo + 1 Immagine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3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sto + 1 Immagine">
  <p:cSld name="1_Testo + 1 Immagine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onne Txt + Img">
  <p:cSld name="3 colonne Txt + Img"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>
            <a:spLocks noGrp="1"/>
          </p:cNvSpPr>
          <p:nvPr>
            <p:ph type="pic" idx="2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>
            <a:spLocks noGrp="1"/>
          </p:cNvSpPr>
          <p:nvPr>
            <p:ph type="pic" idx="3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4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5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6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7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Immagine">
  <p:cSld name="Titoletto + Immagine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>
            <a:spLocks noGrp="1"/>
          </p:cNvSpPr>
          <p:nvPr>
            <p:ph type="pic" idx="2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vuoto">
  <p:cSld name="Titoletto + vuoto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a + didascalia">
  <p:cSld name="Immagina + didascalia">
    <p:bg>
      <p:bgPr>
        <a:solidFill>
          <a:schemeClr val="lt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>
            <a:spLocks noGrp="1"/>
          </p:cNvSpPr>
          <p:nvPr>
            <p:ph type="pic" idx="2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solidFill>
          <a:schemeClr val="accent1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chemeClr val="accen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sz="4125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>
            <a:spLocks noGrp="1"/>
          </p:cNvSpPr>
          <p:nvPr>
            <p:ph type="pic" idx="2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itolo + Immagine">
  <p:cSld name="Capitolo + Immagine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pitolo + Immagine">
  <p:cSld name="1_Capitolo + Immagine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1">
  <p:cSld name="Concetto chiave 01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sz="3000" b="1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2">
  <p:cSld name="Concetto chiave 02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sz="3000" b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sz="3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14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22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76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87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003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it-IT" sz="75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1 – Le architetture di rete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Arial"/>
              <a:buNone/>
            </a:pP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1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Le architetture di rete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49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3600" dirty="0">
                <a:latin typeface="Arial"/>
                <a:ea typeface="Arial"/>
                <a:cs typeface="Arial"/>
                <a:sym typeface="Arial"/>
              </a:rPr>
              <a:t>Architetture di rete</a:t>
            </a:r>
            <a:endParaRPr sz="2400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344487" y="1319784"/>
            <a:ext cx="8455025" cy="504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it-IT" sz="2000" b="1" dirty="0">
                <a:latin typeface="+mj-lt"/>
              </a:rPr>
              <a:t>Cos'è un'architettura di rete?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Struttura logica che definisce l'organizzazione, i componenti e le modalità di comunicazione in una rete informatica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Determina come i dispositivi interagiscono e condividono risorse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Influenza prestazioni, scalabilità e sicurezza della rete</a:t>
            </a:r>
          </a:p>
          <a:p>
            <a:pPr marL="114300" indent="0">
              <a:buNone/>
            </a:pPr>
            <a:r>
              <a:rPr lang="it-IT" sz="2000" b="1" dirty="0">
                <a:latin typeface="+mj-lt"/>
              </a:rPr>
              <a:t>Principali tipi di architettura: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u="sng" dirty="0">
                <a:latin typeface="+mj-lt"/>
              </a:rPr>
              <a:t>Architettura Client-Server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Pro: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Gestione centralizzata delle risorse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Maggiore sicurezza e controllo degli accessi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Facilità di backup e manutenzione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Contro: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Dipendenza dal server (singolo punto di fallimento)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Costi elevati per l'infrastruttura server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it-IT" sz="2000" dirty="0">
                <a:latin typeface="+mj-lt"/>
              </a:rPr>
              <a:t>Possibile congestione in caso di molte richieste simultanee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8005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3600" dirty="0">
                <a:latin typeface="Arial"/>
                <a:ea typeface="Arial"/>
                <a:cs typeface="Arial"/>
                <a:sym typeface="Arial"/>
              </a:rPr>
              <a:t>Architetture di rete</a:t>
            </a:r>
            <a:endParaRPr sz="2400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344487" y="1450536"/>
            <a:ext cx="8455025" cy="504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it-IT" sz="2000" u="sng" dirty="0">
                <a:latin typeface="+mj-lt"/>
              </a:rPr>
              <a:t>Architettura Peer-to-Peer</a:t>
            </a:r>
          </a:p>
          <a:p>
            <a:pPr marL="114300" indent="0">
              <a:buNone/>
            </a:pPr>
            <a:endParaRPr lang="it-IT" sz="2000" u="sng" dirty="0">
              <a:latin typeface="+mj-lt"/>
            </a:endParaRPr>
          </a:p>
          <a:p>
            <a:pPr marL="114300" indent="0">
              <a:buNone/>
            </a:pPr>
            <a:r>
              <a:rPr lang="it-IT" sz="2000" dirty="0">
                <a:latin typeface="+mj-lt"/>
              </a:rPr>
              <a:t>Si intende con </a:t>
            </a:r>
            <a:r>
              <a:rPr lang="it-IT" sz="2000" u="sng" dirty="0">
                <a:latin typeface="+mj-lt"/>
              </a:rPr>
              <a:t>peer</a:t>
            </a:r>
            <a:r>
              <a:rPr lang="it-IT" sz="2000" dirty="0">
                <a:latin typeface="+mj-lt"/>
              </a:rPr>
              <a:t> (pari) l’host della rete che può sia inviare che ricevere.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it-IT" sz="2000" dirty="0">
              <a:latin typeface="+mj-lt"/>
              <a:ea typeface="Arial"/>
              <a:cs typeface="Arial"/>
              <a:sym typeface="Arial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Pro: </a:t>
            </a:r>
          </a:p>
          <a:p>
            <a:pPr marL="8001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Nessuna dipendenza da un server centrale </a:t>
            </a:r>
          </a:p>
          <a:p>
            <a:pPr marL="8001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Scalabilità e resistenza ai guasti (ridondanza)</a:t>
            </a:r>
          </a:p>
          <a:p>
            <a:pPr marL="8001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Condivisione diretta delle risorse tra i nodi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Contro: </a:t>
            </a:r>
          </a:p>
          <a:p>
            <a:pPr marL="8001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Difficoltà nel garantire la sicurezza </a:t>
            </a:r>
          </a:p>
          <a:p>
            <a:pPr marL="8001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Prestazioni variabili in base ai nodi connessi </a:t>
            </a:r>
          </a:p>
          <a:p>
            <a:pPr marL="8001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Complessità nella gestione e nel controllo della rete</a:t>
            </a: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CBB812-9ABB-FE85-EE4D-7040AC8A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63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Architettura di rete: strati, protocolli e interfacce</a:t>
            </a:r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448056" y="178308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Un’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architettura di rete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è definita dall’insieme dei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protocolli di comunicazione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 delle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interfacce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progettisti di architetture di reti hanno scelto come riferimento il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modello a strati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(o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a livelli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), una struttura logica che consente di suddividere la complessità della comunicazione tra sistemi in funzioni elementari e di assegnarle a strati diversi.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livello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deve definire: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interfacce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per passare il messaggio ai livelli adiacenti;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protocolli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per la comunicazione tra pari livello (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peer level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di sistemi diversi.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Architettura di rete: il modello a strati</a:t>
            </a:r>
            <a:endParaRPr/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2300" y="1978025"/>
            <a:ext cx="5359400" cy="4110038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principio alla base delle architetture di rete che usano il modello a strati è l’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incapsulamento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2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7500" lnSpcReduction="1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4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Architettura di rete: l’incapsulamento</a:t>
            </a:r>
            <a:endParaRPr sz="4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7650" y="2645918"/>
            <a:ext cx="6108700" cy="319405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modello ISO/OSI</a:t>
            </a: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body" idx="1"/>
          </p:nvPr>
        </p:nvSpPr>
        <p:spPr>
          <a:xfrm>
            <a:off x="457200" y="1892808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ISO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ha definito un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modello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, denominato </a:t>
            </a:r>
            <a:r>
              <a:rPr lang="it-IT" sz="1800" i="1">
                <a:latin typeface="Arial"/>
                <a:ea typeface="Arial"/>
                <a:cs typeface="Arial"/>
                <a:sym typeface="Arial"/>
              </a:rPr>
              <a:t>Open System Interconnection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OSI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), allo scopo di specificare le modalità di comunicazione tra sistemi differenti.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Il modello prevede 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sette livelli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, ognuno dei quali svolge un insieme di funzionalità specifiche, i primi tre in supporto alla rete e gli ultimi quattro all’utente.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OSI è da considerarsi solo un modello di riferimento soprattutto per i livelli bassi, essendo ormai universalmente adottata l’</a:t>
            </a:r>
            <a:r>
              <a:rPr lang="it-IT" sz="1800" b="1">
                <a:latin typeface="Arial"/>
                <a:ea typeface="Arial"/>
                <a:cs typeface="Arial"/>
                <a:sym typeface="Arial"/>
              </a:rPr>
              <a:t>architettura TCP/IP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modello ISO/OSI: gli strati</a:t>
            </a:r>
            <a:endParaRPr/>
          </a:p>
        </p:txBody>
      </p:sp>
      <p:pic>
        <p:nvPicPr>
          <p:cNvPr id="124" name="Google Shape;12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0320" y="1545336"/>
            <a:ext cx="6793560" cy="4613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Lo stack TCP/IP</a:t>
            </a:r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457200" y="1690689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architettura TCP/IP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prevede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quattro livelli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il primo dei quali è ulteriormente scomposto in 2 sottolivelli.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Sviluppata prima della creazione del modello OSI e destinata a essere sostituita da questo, ha avuto negli anni sempre maggiore diffusione.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suoi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protocolli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fondamentali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sono alla base del funzionamento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della rete Internet e sono: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IP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per il livello rete;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TCP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per il livello trasporto. </a:t>
            </a:r>
            <a:endParaRPr/>
          </a:p>
        </p:txBody>
      </p:sp>
      <p:pic>
        <p:nvPicPr>
          <p:cNvPr id="131" name="Google Shape;1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7029" y="3474720"/>
            <a:ext cx="3608321" cy="302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Gli enti di standardizzazione</a:t>
            </a:r>
            <a:endParaRPr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504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Gli standard sono importanti nelle reti perché permettono l’interoperabilità di prodotti e servizi.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Importanti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enti di riferimento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sono: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									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IETF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è l’organismo che emette le linee guida per la rete Internet,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che rappresentano degli standard 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de facto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7121" y="3111294"/>
            <a:ext cx="1099908" cy="121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6551" y="3220186"/>
            <a:ext cx="1076700" cy="99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78810" y="3240325"/>
            <a:ext cx="1575562" cy="746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71488" y="3447287"/>
            <a:ext cx="2317242" cy="76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3997" y="4544465"/>
            <a:ext cx="2260381" cy="770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74693" y="4322957"/>
            <a:ext cx="1862134" cy="1079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3600" dirty="0">
                <a:latin typeface="Arial"/>
                <a:ea typeface="Arial"/>
                <a:cs typeface="Arial"/>
                <a:sym typeface="Arial"/>
              </a:rPr>
              <a:t>Gli enti di standardizzazione</a:t>
            </a:r>
            <a:endParaRPr sz="2400" dirty="0"/>
          </a:p>
        </p:txBody>
      </p:sp>
      <p:sp>
        <p:nvSpPr>
          <p:cNvPr id="137" name="Google Shape;13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504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Gli standard sono importanti nelle reti perché permettono l’interoperabilità di prodotti e servizi.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Importanti </a:t>
            </a: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enti di riferimento 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sono: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buSzPts val="2000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IEEE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, organismo composto da ingegneri che definisce principalmente standard per i protocolli di rete e similari;</a:t>
            </a:r>
          </a:p>
          <a:p>
            <a:pPr marL="342900">
              <a:buSzPts val="2000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ISO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, che regola le terminologie e i dispositivi, comprendendo come utilizzarli e definendo le linee guida in senso più ampio;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342900">
              <a:buSzPts val="2000"/>
            </a:pPr>
            <a:r>
              <a:rPr lang="it-IT" sz="2000" b="1" dirty="0">
                <a:latin typeface="Arial"/>
                <a:ea typeface="Arial"/>
                <a:cs typeface="Arial"/>
                <a:sym typeface="Arial"/>
              </a:rPr>
              <a:t>IETF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 è l’organismo che emette le linee guida per la rete Internet, </a:t>
            </a:r>
            <a:br>
              <a:rPr lang="it-IT" sz="2000" dirty="0">
                <a:latin typeface="Arial"/>
                <a:ea typeface="Arial"/>
                <a:cs typeface="Arial"/>
                <a:sym typeface="Arial"/>
              </a:rPr>
            </a:b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che rappresentano degli standard </a:t>
            </a:r>
            <a:r>
              <a:rPr lang="it-IT" sz="2000" i="1" dirty="0">
                <a:latin typeface="Arial"/>
                <a:ea typeface="Arial"/>
                <a:cs typeface="Arial"/>
                <a:sym typeface="Arial"/>
              </a:rPr>
              <a:t>de facto</a:t>
            </a:r>
            <a:r>
              <a:rPr lang="it-IT" sz="2000" dirty="0"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5300" y="2996765"/>
            <a:ext cx="1076700" cy="993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5757" y="3220186"/>
            <a:ext cx="2260381" cy="770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8549" y="2786765"/>
            <a:ext cx="1862134" cy="10799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03968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</Words>
  <Application>Microsoft Office PowerPoint</Application>
  <PresentationFormat>Presentazione su schermo (4:3)</PresentationFormat>
  <Paragraphs>81</Paragraphs>
  <Slides>11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Theme1</vt:lpstr>
      <vt:lpstr>Unità 1  Le architetture di rete </vt:lpstr>
      <vt:lpstr>Architettura di rete: strati, protocolli e interfacce</vt:lpstr>
      <vt:lpstr>Architettura di rete: il modello a strati</vt:lpstr>
      <vt:lpstr>Presentazione standard di PowerPoint</vt:lpstr>
      <vt:lpstr>Il modello ISO/OSI</vt:lpstr>
      <vt:lpstr>Il modello ISO/OSI: gli strati</vt:lpstr>
      <vt:lpstr>Lo stack TCP/IP</vt:lpstr>
      <vt:lpstr>Gli enti di standardizzazione</vt:lpstr>
      <vt:lpstr>Gli enti di standardizzazione</vt:lpstr>
      <vt:lpstr>Architetture di rete</vt:lpstr>
      <vt:lpstr>Architetture di rete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 Rovesti</cp:lastModifiedBy>
  <cp:revision>2</cp:revision>
  <dcterms:modified xsi:type="dcterms:W3CDTF">2024-10-09T10:28:39Z</dcterms:modified>
</cp:coreProperties>
</file>