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A399A-E898-6D53-D32A-2F5FE1F8BCEA}" v="1" dt="2025-02-21T18:38:55.413"/>
    <p1510:client id="{7E055C44-F999-0650-D89B-542E8EB194A4}" v="186" dt="2025-02-21T17:37:17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FERSON VITTADELLO" userId="S::y.vittadello@gferraris.it::0994ade6-cf30-4cf2-9e52-0da20222a971" providerId="AD" clId="Web-{7E055C44-F999-0650-D89B-542E8EB194A4}"/>
    <pc:docChg chg="addSld modSld">
      <pc:chgData name="YEFERSON VITTADELLO" userId="S::y.vittadello@gferraris.it::0994ade6-cf30-4cf2-9e52-0da20222a971" providerId="AD" clId="Web-{7E055C44-F999-0650-D89B-542E8EB194A4}" dt="2025-02-21T17:37:17.321" v="150" actId="20577"/>
      <pc:docMkLst>
        <pc:docMk/>
      </pc:docMkLst>
      <pc:sldChg chg="delSp modSp">
        <pc:chgData name="YEFERSON VITTADELLO" userId="S::y.vittadello@gferraris.it::0994ade6-cf30-4cf2-9e52-0da20222a971" providerId="AD" clId="Web-{7E055C44-F999-0650-D89B-542E8EB194A4}" dt="2025-02-21T17:09:09.586" v="21"/>
        <pc:sldMkLst>
          <pc:docMk/>
          <pc:sldMk cId="3962583941" sldId="256"/>
        </pc:sldMkLst>
        <pc:spChg chg="mod">
          <ac:chgData name="YEFERSON VITTADELLO" userId="S::y.vittadello@gferraris.it::0994ade6-cf30-4cf2-9e52-0da20222a971" providerId="AD" clId="Web-{7E055C44-F999-0650-D89B-542E8EB194A4}" dt="2025-02-21T17:09:03.851" v="20" actId="20577"/>
          <ac:spMkLst>
            <pc:docMk/>
            <pc:sldMk cId="3962583941" sldId="256"/>
            <ac:spMk id="2" creationId="{00000000-0000-0000-0000-000000000000}"/>
          </ac:spMkLst>
        </pc:spChg>
        <pc:spChg chg="del">
          <ac:chgData name="YEFERSON VITTADELLO" userId="S::y.vittadello@gferraris.it::0994ade6-cf30-4cf2-9e52-0da20222a971" providerId="AD" clId="Web-{7E055C44-F999-0650-D89B-542E8EB194A4}" dt="2025-02-21T17:09:09.586" v="21"/>
          <ac:spMkLst>
            <pc:docMk/>
            <pc:sldMk cId="3962583941" sldId="256"/>
            <ac:spMk id="3" creationId="{00000000-0000-0000-0000-000000000000}"/>
          </ac:spMkLst>
        </pc:spChg>
      </pc:sldChg>
      <pc:sldChg chg="addSp modSp new">
        <pc:chgData name="YEFERSON VITTADELLO" userId="S::y.vittadello@gferraris.it::0994ade6-cf30-4cf2-9e52-0da20222a971" providerId="AD" clId="Web-{7E055C44-F999-0650-D89B-542E8EB194A4}" dt="2025-02-21T17:10:49.370" v="38" actId="20577"/>
        <pc:sldMkLst>
          <pc:docMk/>
          <pc:sldMk cId="3085551549" sldId="257"/>
        </pc:sldMkLst>
        <pc:spChg chg="add mod">
          <ac:chgData name="YEFERSON VITTADELLO" userId="S::y.vittadello@gferraris.it::0994ade6-cf30-4cf2-9e52-0da20222a971" providerId="AD" clId="Web-{7E055C44-F999-0650-D89B-542E8EB194A4}" dt="2025-02-21T17:10:49.370" v="38" actId="20577"/>
          <ac:spMkLst>
            <pc:docMk/>
            <pc:sldMk cId="3085551549" sldId="257"/>
            <ac:spMk id="2" creationId="{B9D530F5-F699-DC79-7643-F8D581C2BDEF}"/>
          </ac:spMkLst>
        </pc:spChg>
      </pc:sldChg>
      <pc:sldChg chg="addSp delSp modSp new">
        <pc:chgData name="YEFERSON VITTADELLO" userId="S::y.vittadello@gferraris.it::0994ade6-cf30-4cf2-9e52-0da20222a971" providerId="AD" clId="Web-{7E055C44-F999-0650-D89B-542E8EB194A4}" dt="2025-02-21T17:15:26.408" v="94" actId="14100"/>
        <pc:sldMkLst>
          <pc:docMk/>
          <pc:sldMk cId="1980861494" sldId="258"/>
        </pc:sldMkLst>
        <pc:spChg chg="add del mod">
          <ac:chgData name="YEFERSON VITTADELLO" userId="S::y.vittadello@gferraris.it::0994ade6-cf30-4cf2-9e52-0da20222a971" providerId="AD" clId="Web-{7E055C44-F999-0650-D89B-542E8EB194A4}" dt="2025-02-21T17:14:14.687" v="74"/>
          <ac:spMkLst>
            <pc:docMk/>
            <pc:sldMk cId="1980861494" sldId="258"/>
            <ac:spMk id="2" creationId="{FBA8AD15-EF2B-EC6F-D961-32580083789D}"/>
          </ac:spMkLst>
        </pc:spChg>
        <pc:spChg chg="add mod">
          <ac:chgData name="YEFERSON VITTADELLO" userId="S::y.vittadello@gferraris.it::0994ade6-cf30-4cf2-9e52-0da20222a971" providerId="AD" clId="Web-{7E055C44-F999-0650-D89B-542E8EB194A4}" dt="2025-02-21T17:15:26.408" v="94" actId="14100"/>
          <ac:spMkLst>
            <pc:docMk/>
            <pc:sldMk cId="1980861494" sldId="258"/>
            <ac:spMk id="3" creationId="{FBA8AD15-EF2B-EC6F-D961-32580083789D}"/>
          </ac:spMkLst>
        </pc:spChg>
      </pc:sldChg>
      <pc:sldChg chg="addSp modSp new">
        <pc:chgData name="YEFERSON VITTADELLO" userId="S::y.vittadello@gferraris.it::0994ade6-cf30-4cf2-9e52-0da20222a971" providerId="AD" clId="Web-{7E055C44-F999-0650-D89B-542E8EB194A4}" dt="2025-02-21T17:37:17.321" v="150" actId="20577"/>
        <pc:sldMkLst>
          <pc:docMk/>
          <pc:sldMk cId="1289264271" sldId="259"/>
        </pc:sldMkLst>
        <pc:spChg chg="add mod">
          <ac:chgData name="YEFERSON VITTADELLO" userId="S::y.vittadello@gferraris.it::0994ade6-cf30-4cf2-9e52-0da20222a971" providerId="AD" clId="Web-{7E055C44-F999-0650-D89B-542E8EB194A4}" dt="2025-02-21T17:37:17.321" v="150" actId="20577"/>
          <ac:spMkLst>
            <pc:docMk/>
            <pc:sldMk cId="1289264271" sldId="259"/>
            <ac:spMk id="2" creationId="{7E37C3C2-589D-52E1-18C9-8DED7CDC638B}"/>
          </ac:spMkLst>
        </pc:spChg>
      </pc:sldChg>
      <pc:sldChg chg="addSp delSp modSp new">
        <pc:chgData name="YEFERSON VITTADELLO" userId="S::y.vittadello@gferraris.it::0994ade6-cf30-4cf2-9e52-0da20222a971" providerId="AD" clId="Web-{7E055C44-F999-0650-D89B-542E8EB194A4}" dt="2025-02-21T17:37:11.070" v="148" actId="20577"/>
        <pc:sldMkLst>
          <pc:docMk/>
          <pc:sldMk cId="2242304344" sldId="260"/>
        </pc:sldMkLst>
        <pc:spChg chg="add del mod">
          <ac:chgData name="YEFERSON VITTADELLO" userId="S::y.vittadello@gferraris.it::0994ade6-cf30-4cf2-9e52-0da20222a971" providerId="AD" clId="Web-{7E055C44-F999-0650-D89B-542E8EB194A4}" dt="2025-02-21T17:12:13.997" v="46"/>
          <ac:spMkLst>
            <pc:docMk/>
            <pc:sldMk cId="2242304344" sldId="260"/>
            <ac:spMk id="2" creationId="{ED340E27-992E-9FFC-9ECA-08A76A633680}"/>
          </ac:spMkLst>
        </pc:spChg>
        <pc:spChg chg="add mod">
          <ac:chgData name="YEFERSON VITTADELLO" userId="S::y.vittadello@gferraris.it::0994ade6-cf30-4cf2-9e52-0da20222a971" providerId="AD" clId="Web-{7E055C44-F999-0650-D89B-542E8EB194A4}" dt="2025-02-21T17:37:11.070" v="148" actId="20577"/>
          <ac:spMkLst>
            <pc:docMk/>
            <pc:sldMk cId="2242304344" sldId="260"/>
            <ac:spMk id="3" creationId="{48620600-3833-E458-717F-CCF3D7A5C5A5}"/>
          </ac:spMkLst>
        </pc:spChg>
      </pc:sldChg>
      <pc:sldChg chg="addSp modSp new">
        <pc:chgData name="YEFERSON VITTADELLO" userId="S::y.vittadello@gferraris.it::0994ade6-cf30-4cf2-9e52-0da20222a971" providerId="AD" clId="Web-{7E055C44-F999-0650-D89B-542E8EB194A4}" dt="2025-02-21T17:37:08.602" v="147" actId="20577"/>
        <pc:sldMkLst>
          <pc:docMk/>
          <pc:sldMk cId="3188654412" sldId="261"/>
        </pc:sldMkLst>
        <pc:spChg chg="add mod">
          <ac:chgData name="YEFERSON VITTADELLO" userId="S::y.vittadello@gferraris.it::0994ade6-cf30-4cf2-9e52-0da20222a971" providerId="AD" clId="Web-{7E055C44-F999-0650-D89B-542E8EB194A4}" dt="2025-02-21T17:37:08.602" v="147" actId="20577"/>
          <ac:spMkLst>
            <pc:docMk/>
            <pc:sldMk cId="3188654412" sldId="261"/>
            <ac:spMk id="2" creationId="{3A7F0DD6-6742-1B41-A070-587AB09AA33D}"/>
          </ac:spMkLst>
        </pc:spChg>
      </pc:sldChg>
      <pc:sldChg chg="addSp modSp new">
        <pc:chgData name="YEFERSON VITTADELLO" userId="S::y.vittadello@gferraris.it::0994ade6-cf30-4cf2-9e52-0da20222a971" providerId="AD" clId="Web-{7E055C44-F999-0650-D89B-542E8EB194A4}" dt="2025-02-21T17:37:04.476" v="145" actId="20577"/>
        <pc:sldMkLst>
          <pc:docMk/>
          <pc:sldMk cId="616996504" sldId="262"/>
        </pc:sldMkLst>
        <pc:spChg chg="add mod">
          <ac:chgData name="YEFERSON VITTADELLO" userId="S::y.vittadello@gferraris.it::0994ade6-cf30-4cf2-9e52-0da20222a971" providerId="AD" clId="Web-{7E055C44-F999-0650-D89B-542E8EB194A4}" dt="2025-02-21T17:37:04.476" v="145" actId="20577"/>
          <ac:spMkLst>
            <pc:docMk/>
            <pc:sldMk cId="616996504" sldId="262"/>
            <ac:spMk id="2" creationId="{FE5434AB-34CF-E3F7-6E53-F882E38F35B1}"/>
          </ac:spMkLst>
        </pc:spChg>
      </pc:sldChg>
      <pc:sldChg chg="addSp modSp new">
        <pc:chgData name="YEFERSON VITTADELLO" userId="S::y.vittadello@gferraris.it::0994ade6-cf30-4cf2-9e52-0da20222a971" providerId="AD" clId="Web-{7E055C44-F999-0650-D89B-542E8EB194A4}" dt="2025-02-21T17:36:59.539" v="143" actId="1076"/>
        <pc:sldMkLst>
          <pc:docMk/>
          <pc:sldMk cId="3549728612" sldId="263"/>
        </pc:sldMkLst>
        <pc:spChg chg="add mod">
          <ac:chgData name="YEFERSON VITTADELLO" userId="S::y.vittadello@gferraris.it::0994ade6-cf30-4cf2-9e52-0da20222a971" providerId="AD" clId="Web-{7E055C44-F999-0650-D89B-542E8EB194A4}" dt="2025-02-21T17:36:59.539" v="143" actId="1076"/>
          <ac:spMkLst>
            <pc:docMk/>
            <pc:sldMk cId="3549728612" sldId="263"/>
            <ac:spMk id="2" creationId="{0B2D51D8-BA16-32E8-0518-5F86945378D9}"/>
          </ac:spMkLst>
        </pc:spChg>
      </pc:sldChg>
      <pc:sldChg chg="addSp modSp new">
        <pc:chgData name="YEFERSON VITTADELLO" userId="S::y.vittadello@gferraris.it::0994ade6-cf30-4cf2-9e52-0da20222a971" providerId="AD" clId="Web-{7E055C44-F999-0650-D89B-542E8EB194A4}" dt="2025-02-21T17:36:52.679" v="141" actId="20577"/>
        <pc:sldMkLst>
          <pc:docMk/>
          <pc:sldMk cId="2785617636" sldId="264"/>
        </pc:sldMkLst>
        <pc:spChg chg="add mod">
          <ac:chgData name="YEFERSON VITTADELLO" userId="S::y.vittadello@gferraris.it::0994ade6-cf30-4cf2-9e52-0da20222a971" providerId="AD" clId="Web-{7E055C44-F999-0650-D89B-542E8EB194A4}" dt="2025-02-21T17:36:52.679" v="141" actId="20577"/>
          <ac:spMkLst>
            <pc:docMk/>
            <pc:sldMk cId="2785617636" sldId="264"/>
            <ac:spMk id="2" creationId="{71D6CA35-FDA5-12EE-FB9A-178C991CCB86}"/>
          </ac:spMkLst>
        </pc:spChg>
      </pc:sldChg>
      <pc:sldChg chg="addSp modSp new">
        <pc:chgData name="YEFERSON VITTADELLO" userId="S::y.vittadello@gferraris.it::0994ade6-cf30-4cf2-9e52-0da20222a971" providerId="AD" clId="Web-{7E055C44-F999-0650-D89B-542E8EB194A4}" dt="2025-02-21T17:17:48.631" v="139" actId="14100"/>
        <pc:sldMkLst>
          <pc:docMk/>
          <pc:sldMk cId="2504802813" sldId="265"/>
        </pc:sldMkLst>
        <pc:spChg chg="add mod">
          <ac:chgData name="YEFERSON VITTADELLO" userId="S::y.vittadello@gferraris.it::0994ade6-cf30-4cf2-9e52-0da20222a971" providerId="AD" clId="Web-{7E055C44-F999-0650-D89B-542E8EB194A4}" dt="2025-02-21T17:17:48.631" v="139" actId="14100"/>
          <ac:spMkLst>
            <pc:docMk/>
            <pc:sldMk cId="2504802813" sldId="265"/>
            <ac:spMk id="2" creationId="{DE0BECA5-557B-A866-0AD4-7261973B79C9}"/>
          </ac:spMkLst>
        </pc:spChg>
      </pc:sldChg>
    </pc:docChg>
  </pc:docChgLst>
  <pc:docChgLst>
    <pc:chgData clId="Web-{78EA399A-E898-6D53-D32A-2F5FE1F8BCEA}"/>
    <pc:docChg chg="sldOrd">
      <pc:chgData name="" userId="" providerId="" clId="Web-{78EA399A-E898-6D53-D32A-2F5FE1F8BCEA}" dt="2025-02-21T18:38:55.413" v="0"/>
      <pc:docMkLst>
        <pc:docMk/>
      </pc:docMkLst>
      <pc:sldChg chg="ord">
        <pc:chgData name="" userId="" providerId="" clId="Web-{78EA399A-E898-6D53-D32A-2F5FE1F8BCEA}" dt="2025-02-21T18:38:55.413" v="0"/>
        <pc:sldMkLst>
          <pc:docMk/>
          <pc:sldMk cId="308555154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7200" err="1">
                <a:solidFill>
                  <a:srgbClr val="FF0000"/>
                </a:solidFill>
              </a:rPr>
              <a:t>L'hacking</a:t>
            </a:r>
            <a:r>
              <a:rPr lang="de-DE" sz="7200" dirty="0">
                <a:solidFill>
                  <a:srgbClr val="FF0000"/>
                </a:solidFill>
              </a:rPr>
              <a:t> </a:t>
            </a:r>
            <a:r>
              <a:rPr lang="de-DE" sz="7200" err="1">
                <a:solidFill>
                  <a:srgbClr val="FF0000"/>
                </a:solidFill>
              </a:rPr>
              <a:t>etico</a:t>
            </a:r>
            <a:r>
              <a:rPr lang="de-DE" sz="7200" dirty="0">
                <a:solidFill>
                  <a:srgbClr val="FF0000"/>
                </a:solidFill>
              </a:rPr>
              <a:t> e Penetration </a:t>
            </a:r>
            <a:r>
              <a:rPr lang="de-DE" sz="7200" err="1">
                <a:solidFill>
                  <a:srgbClr val="FF0000"/>
                </a:solidFill>
              </a:rPr>
              <a:t>Testing</a:t>
            </a:r>
            <a:endParaRPr lang="de-DE" sz="7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0BECA5-557B-A866-0AD4-7261973B79C9}"/>
              </a:ext>
            </a:extLst>
          </p:cNvPr>
          <p:cNvSpPr txBox="1"/>
          <p:nvPr/>
        </p:nvSpPr>
        <p:spPr>
          <a:xfrm>
            <a:off x="1030148" y="1714982"/>
            <a:ext cx="1041142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/>
              <a:t>In sintesi, l'hacking etico e il </a:t>
            </a:r>
            <a:r>
              <a:rPr lang="it-IT" sz="2400" err="1"/>
              <a:t>penetration</a:t>
            </a:r>
            <a:r>
              <a:rPr lang="it-IT" sz="2400" dirty="0"/>
              <a:t> testing sono pratiche professionali fondamentali per la sicurezza informatica, che, se eseguite correttamente, consentono alle organizzazioni di proteggersi meglio dalle minacce informatiche, sempre nel rispetto delle normative legali e etiche. </a:t>
            </a:r>
          </a:p>
        </p:txBody>
      </p:sp>
    </p:spTree>
    <p:extLst>
      <p:ext uri="{BB962C8B-B14F-4D97-AF65-F5344CB8AC3E}">
        <p14:creationId xmlns:p14="http://schemas.microsoft.com/office/powerpoint/2010/main" val="250480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>
            <a:extLst>
              <a:ext uri="{FF2B5EF4-FFF2-40B4-BE49-F238E27FC236}">
                <a16:creationId xmlns:a16="http://schemas.microsoft.com/office/drawing/2014/main" id="{FBA8AD15-EF2B-EC6F-D961-32580083789D}"/>
              </a:ext>
            </a:extLst>
          </p:cNvPr>
          <p:cNvSpPr txBox="1"/>
          <p:nvPr/>
        </p:nvSpPr>
        <p:spPr>
          <a:xfrm>
            <a:off x="981919" y="1194122"/>
            <a:ext cx="10382490" cy="35394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b="1" dirty="0">
                <a:cs typeface="Segoe UI"/>
              </a:rPr>
              <a:t>Hacking Etico</a:t>
            </a:r>
            <a:r>
              <a:rPr lang="it-IT" sz="3200" dirty="0">
                <a:cs typeface="Segoe UI"/>
              </a:rPr>
              <a:t> </a:t>
            </a:r>
            <a:endParaRPr lang="it-IT" sz="3200"/>
          </a:p>
          <a:p>
            <a:r>
              <a:rPr lang="it-IT" sz="3200" dirty="0">
                <a:cs typeface="Segoe UI"/>
              </a:rPr>
              <a:t>L'hacking etico, noto anche come </a:t>
            </a:r>
            <a:r>
              <a:rPr lang="it-IT" sz="3200" b="1" dirty="0">
                <a:cs typeface="Segoe UI"/>
              </a:rPr>
              <a:t>"white-</a:t>
            </a:r>
            <a:r>
              <a:rPr lang="it-IT" sz="3200" b="1" err="1">
                <a:cs typeface="Segoe UI"/>
              </a:rPr>
              <a:t>hat</a:t>
            </a:r>
            <a:r>
              <a:rPr lang="it-IT" sz="3200" b="1" dirty="0">
                <a:cs typeface="Segoe UI"/>
              </a:rPr>
              <a:t> hacking"</a:t>
            </a:r>
            <a:r>
              <a:rPr lang="it-IT" sz="3200" dirty="0">
                <a:cs typeface="Segoe UI"/>
              </a:rPr>
              <a:t>, è l'arte di testare i sistemi e le reti per trovare vulnerabilità al fine di proteggerli. Gli hacker etici operano con il permesso esplicito dell'organizzazione proprietaria del sistema, e le loro azioni sono finalizzate a migliorare la sicurezza, non a danneggiare. </a:t>
            </a:r>
          </a:p>
        </p:txBody>
      </p:sp>
    </p:spTree>
    <p:extLst>
      <p:ext uri="{BB962C8B-B14F-4D97-AF65-F5344CB8AC3E}">
        <p14:creationId xmlns:p14="http://schemas.microsoft.com/office/powerpoint/2010/main" val="198086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37C3C2-589D-52E1-18C9-8DED7CDC638B}"/>
              </a:ext>
            </a:extLst>
          </p:cNvPr>
          <p:cNvSpPr txBox="1"/>
          <p:nvPr/>
        </p:nvSpPr>
        <p:spPr>
          <a:xfrm>
            <a:off x="190983" y="1454552"/>
            <a:ext cx="1181968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err="1">
                <a:cs typeface="Segoe UI"/>
              </a:rPr>
              <a:t>Penetration</a:t>
            </a:r>
            <a:r>
              <a:rPr lang="it-IT" sz="2800" b="1" dirty="0">
                <a:cs typeface="Segoe UI"/>
              </a:rPr>
              <a:t> Testing (</a:t>
            </a:r>
            <a:r>
              <a:rPr lang="it-IT" sz="2800" b="1" err="1">
                <a:cs typeface="Segoe UI"/>
              </a:rPr>
              <a:t>Pentest</a:t>
            </a:r>
            <a:r>
              <a:rPr lang="it-IT" sz="2800" b="1" dirty="0">
                <a:cs typeface="Segoe UI"/>
              </a:rPr>
              <a:t>)</a:t>
            </a:r>
            <a:r>
              <a:rPr lang="it-IT" sz="2800" dirty="0">
                <a:cs typeface="Segoe UI"/>
              </a:rPr>
              <a:t> </a:t>
            </a:r>
          </a:p>
          <a:p>
            <a:r>
              <a:rPr lang="it-IT" sz="2800" dirty="0">
                <a:cs typeface="Segoe UI"/>
              </a:rPr>
              <a:t>Il </a:t>
            </a:r>
            <a:r>
              <a:rPr lang="it-IT" sz="2800" b="1" err="1">
                <a:cs typeface="Segoe UI"/>
              </a:rPr>
              <a:t>penetration</a:t>
            </a:r>
            <a:r>
              <a:rPr lang="it-IT" sz="2800" b="1" dirty="0">
                <a:cs typeface="Segoe UI"/>
              </a:rPr>
              <a:t> testing</a:t>
            </a:r>
            <a:r>
              <a:rPr lang="it-IT" sz="2800" dirty="0">
                <a:cs typeface="Segoe UI"/>
              </a:rPr>
              <a:t> è un processo di simulazione di attacchi informatici reali per identificare vulnerabilità nei sistemi informatici. Un </a:t>
            </a:r>
            <a:r>
              <a:rPr lang="it-IT" sz="2800" err="1">
                <a:cs typeface="Segoe UI"/>
              </a:rPr>
              <a:t>pentester</a:t>
            </a:r>
            <a:r>
              <a:rPr lang="it-IT" sz="2800" dirty="0">
                <a:cs typeface="Segoe UI"/>
              </a:rPr>
              <a:t> (o </a:t>
            </a:r>
            <a:r>
              <a:rPr lang="it-IT" sz="2800" err="1">
                <a:cs typeface="Segoe UI"/>
              </a:rPr>
              <a:t>ethical</a:t>
            </a:r>
            <a:r>
              <a:rPr lang="it-IT" sz="2800" dirty="0">
                <a:cs typeface="Segoe UI"/>
              </a:rPr>
              <a:t> hacker) tenta di sfruttare queste vulnerabilità come farebbe un attaccante malintenzionato, ma con l'intento di proteggerle attraverso il miglioramento della sicurezza. </a:t>
            </a:r>
          </a:p>
        </p:txBody>
      </p:sp>
    </p:spTree>
    <p:extLst>
      <p:ext uri="{BB962C8B-B14F-4D97-AF65-F5344CB8AC3E}">
        <p14:creationId xmlns:p14="http://schemas.microsoft.com/office/powerpoint/2010/main" val="128926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620600-3833-E458-717F-CCF3D7A5C5A5}"/>
              </a:ext>
            </a:extLst>
          </p:cNvPr>
          <p:cNvSpPr txBox="1"/>
          <p:nvPr/>
        </p:nvSpPr>
        <p:spPr>
          <a:xfrm>
            <a:off x="7717" y="84881"/>
            <a:ext cx="12186210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>
                <a:cs typeface="Segoe UI"/>
              </a:rPr>
              <a:t>Metodologie Standard</a:t>
            </a:r>
            <a:r>
              <a:rPr lang="it-IT" sz="2800" dirty="0">
                <a:cs typeface="Segoe UI"/>
              </a:rPr>
              <a:t> </a:t>
            </a:r>
          </a:p>
          <a:p>
            <a:r>
              <a:rPr lang="it-IT" sz="2800" dirty="0">
                <a:cs typeface="Segoe UI"/>
              </a:rPr>
              <a:t>Esistono diverse metodologie standard utilizzate nel </a:t>
            </a:r>
            <a:r>
              <a:rPr lang="it-IT" sz="2800" err="1">
                <a:cs typeface="Segoe UI"/>
              </a:rPr>
              <a:t>penetration</a:t>
            </a:r>
            <a:r>
              <a:rPr lang="it-IT" sz="2800" dirty="0">
                <a:cs typeface="Segoe UI"/>
              </a:rPr>
              <a:t> testing. Alcune delle più comuni includono: </a:t>
            </a:r>
          </a:p>
          <a:p>
            <a:pPr marL="228600" indent="-228600">
              <a:buFont typeface="Aptos"/>
              <a:buAutoNum type="arabicPeriod"/>
            </a:pPr>
            <a:r>
              <a:rPr lang="it-IT" sz="2800" b="1" dirty="0"/>
              <a:t>OWASP Testing Guide (Open Web Application Security Project)</a:t>
            </a:r>
            <a:r>
              <a:rPr lang="it-IT" sz="2800" dirty="0"/>
              <a:t>: Focalizzata sulla sicurezza delle applicazioni web. Fornisce linee guida dettagliate per testare le applicazioni in base ai principali rischi di sicurezza. </a:t>
            </a:r>
          </a:p>
          <a:p>
            <a:pPr marL="228600" indent="-228600">
              <a:buFont typeface="Aptos"/>
              <a:buAutoNum type="arabicPeriod" startAt="2"/>
            </a:pPr>
            <a:r>
              <a:rPr lang="it-IT" sz="2800" b="1" dirty="0"/>
              <a:t>PTES (</a:t>
            </a:r>
            <a:r>
              <a:rPr lang="it-IT" sz="2800" b="1" err="1"/>
              <a:t>Penetration</a:t>
            </a:r>
            <a:r>
              <a:rPr lang="it-IT" sz="2800" b="1" dirty="0"/>
              <a:t> Testing </a:t>
            </a:r>
            <a:r>
              <a:rPr lang="it-IT" sz="2800" b="1" err="1"/>
              <a:t>Execution</a:t>
            </a:r>
            <a:r>
              <a:rPr lang="it-IT" sz="2800" b="1" dirty="0"/>
              <a:t> Standard)</a:t>
            </a:r>
            <a:r>
              <a:rPr lang="it-IT" sz="2800" dirty="0"/>
              <a:t>: È un framework che stabilisce un approccio strutturato per la conduzione di </a:t>
            </a:r>
            <a:r>
              <a:rPr lang="it-IT" sz="2800" err="1"/>
              <a:t>pentest</a:t>
            </a:r>
            <a:r>
              <a:rPr lang="it-IT" sz="2800" dirty="0"/>
              <a:t>, suddividendo il processo in diverse fasi. </a:t>
            </a:r>
          </a:p>
          <a:p>
            <a:pPr marL="228600" indent="-228600">
              <a:buFont typeface="Aptos"/>
              <a:buAutoNum type="arabicPeriod" startAt="3"/>
            </a:pPr>
            <a:r>
              <a:rPr lang="it-IT" sz="2800" b="1" dirty="0"/>
              <a:t>OSSTMM (Open Source Security Testing </a:t>
            </a:r>
            <a:r>
              <a:rPr lang="it-IT" sz="2800" b="1" err="1"/>
              <a:t>Methodology</a:t>
            </a:r>
            <a:r>
              <a:rPr lang="it-IT" sz="2800" b="1" dirty="0"/>
              <a:t> Manual)</a:t>
            </a:r>
            <a:r>
              <a:rPr lang="it-IT" sz="2800" dirty="0"/>
              <a:t>: Un altro framework di test di sicurezza che fornisce una metodologia standardizzata per testare la sicurezza fisica, dei processi e delle reti. </a:t>
            </a:r>
          </a:p>
          <a:p>
            <a:pPr marL="228600" indent="-228600">
              <a:buFont typeface="Aptos"/>
              <a:buAutoNum type="arabicPeriod" startAt="4"/>
            </a:pPr>
            <a:r>
              <a:rPr lang="it-IT" sz="2800" b="1" dirty="0"/>
              <a:t>NIST SP 800-115</a:t>
            </a:r>
            <a:r>
              <a:rPr lang="it-IT" sz="2800" dirty="0"/>
              <a:t>: Una guida del National Institute of Standards and Technology che descrive come condurre un </a:t>
            </a:r>
            <a:r>
              <a:rPr lang="it-IT" sz="2800" err="1"/>
              <a:t>penetration</a:t>
            </a:r>
            <a:r>
              <a:rPr lang="it-IT" sz="2800" dirty="0"/>
              <a:t> test in modo sicuro ed efficace. </a:t>
            </a:r>
          </a:p>
        </p:txBody>
      </p:sp>
    </p:spTree>
    <p:extLst>
      <p:ext uri="{BB962C8B-B14F-4D97-AF65-F5344CB8AC3E}">
        <p14:creationId xmlns:p14="http://schemas.microsoft.com/office/powerpoint/2010/main" val="224230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7F0DD6-6742-1B41-A070-587AB09AA33D}"/>
              </a:ext>
            </a:extLst>
          </p:cNvPr>
          <p:cNvSpPr txBox="1"/>
          <p:nvPr/>
        </p:nvSpPr>
        <p:spPr>
          <a:xfrm>
            <a:off x="-1928" y="-1930"/>
            <a:ext cx="12195857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Segoe UI"/>
              </a:rPr>
              <a:t>Fasi di un </a:t>
            </a:r>
            <a:r>
              <a:rPr lang="it-IT" sz="2000" b="1" err="1">
                <a:cs typeface="Segoe UI"/>
              </a:rPr>
              <a:t>Pentest</a:t>
            </a:r>
            <a:r>
              <a:rPr lang="it-IT" sz="2000" dirty="0">
                <a:cs typeface="Segoe UI"/>
              </a:rPr>
              <a:t> </a:t>
            </a:r>
          </a:p>
          <a:p>
            <a:r>
              <a:rPr lang="it-IT" sz="2000" dirty="0">
                <a:cs typeface="Segoe UI"/>
              </a:rPr>
              <a:t>Un </a:t>
            </a:r>
            <a:r>
              <a:rPr lang="it-IT" sz="2000" err="1">
                <a:cs typeface="Segoe UI"/>
              </a:rPr>
              <a:t>penetration</a:t>
            </a:r>
            <a:r>
              <a:rPr lang="it-IT" sz="2000" dirty="0">
                <a:cs typeface="Segoe UI"/>
              </a:rPr>
              <a:t> test è solitamente suddiviso nelle seguenti fasi: </a:t>
            </a:r>
          </a:p>
          <a:p>
            <a:pPr marL="228600" indent="-228600">
              <a:buFont typeface="Aptos"/>
              <a:buAutoNum type="arabicPeriod"/>
            </a:pPr>
            <a:r>
              <a:rPr lang="it-IT" sz="2000" b="1" dirty="0"/>
              <a:t>Pianificazione e raccolta delle informazioni (</a:t>
            </a:r>
            <a:r>
              <a:rPr lang="it-IT" sz="2000" b="1" err="1"/>
              <a:t>Reconnaissance</a:t>
            </a:r>
            <a:r>
              <a:rPr lang="it-IT" sz="2000" b="1" dirty="0"/>
              <a:t>)</a:t>
            </a:r>
            <a:r>
              <a:rPr lang="it-IT" sz="2000" dirty="0"/>
              <a:t>: </a:t>
            </a:r>
          </a:p>
          <a:p>
            <a:pPr marL="228600" lvl="1" indent="-228600">
              <a:buFont typeface="Aptos"/>
              <a:buAutoNum type="arabicPeriod"/>
            </a:pPr>
            <a:r>
              <a:rPr lang="it-IT" sz="2000" dirty="0"/>
              <a:t>In questa fase, si raccolgono informazioni pubbliche sui sistemi target. Questo può includere nomi di dominio, indirizzi IP, informazioni sui dipendenti, configurazioni pubbliche, etc. </a:t>
            </a:r>
          </a:p>
          <a:p>
            <a:pPr marL="228600" lvl="1" indent="-228600">
              <a:buFont typeface="Aptos"/>
              <a:buAutoNum type="arabicPeriod" startAt="2"/>
            </a:pPr>
            <a:r>
              <a:rPr lang="it-IT" sz="2000" dirty="0"/>
              <a:t>Si eseguono attività come il </a:t>
            </a:r>
            <a:r>
              <a:rPr lang="it-IT" sz="2000" b="1" err="1"/>
              <a:t>footprinting</a:t>
            </a:r>
            <a:r>
              <a:rPr lang="it-IT" sz="2000" dirty="0"/>
              <a:t> (raccolta di dati pubblici) e il </a:t>
            </a:r>
            <a:r>
              <a:rPr lang="it-IT" sz="2000" b="1" dirty="0"/>
              <a:t>scanning</a:t>
            </a:r>
            <a:r>
              <a:rPr lang="it-IT" sz="2000" dirty="0"/>
              <a:t> (scannerizzazione delle porte, ricerca di vulnerabilità). </a:t>
            </a:r>
          </a:p>
          <a:p>
            <a:pPr marL="228600" indent="-228600">
              <a:buFont typeface="Aptos"/>
              <a:buAutoNum type="arabicPeriod" startAt="2"/>
            </a:pPr>
            <a:r>
              <a:rPr lang="it-IT" sz="2000" b="1" dirty="0"/>
              <a:t>Scansione e valutazione delle vulnerabilità</a:t>
            </a:r>
            <a:r>
              <a:rPr lang="it-IT" sz="2000" dirty="0"/>
              <a:t>: </a:t>
            </a:r>
          </a:p>
          <a:p>
            <a:pPr marL="228600" lvl="1" indent="-228600">
              <a:buFont typeface="Aptos"/>
              <a:buAutoNum type="arabicPeriod"/>
            </a:pPr>
            <a:r>
              <a:rPr lang="it-IT" sz="2000" dirty="0"/>
              <a:t>Vengono utilizzati strumenti di scansione per identificare le vulnerabilità note nel sistema, come vulnerabilità nei software o configurazioni errate. </a:t>
            </a:r>
          </a:p>
          <a:p>
            <a:pPr marL="228600" lvl="1" indent="-228600">
              <a:buFont typeface="Aptos"/>
              <a:buAutoNum type="arabicPeriod" startAt="2"/>
            </a:pPr>
            <a:r>
              <a:rPr lang="it-IT" sz="2000" dirty="0"/>
              <a:t>Questo passaggio include l'analisi delle porte aperte, dei servizi attivi e delle possibili debolezze nei sistemi. </a:t>
            </a:r>
          </a:p>
          <a:p>
            <a:pPr marL="228600" indent="-228600">
              <a:buFont typeface="Aptos"/>
              <a:buAutoNum type="arabicPeriod" startAt="3"/>
            </a:pPr>
            <a:r>
              <a:rPr lang="it-IT" sz="2000" b="1" dirty="0"/>
              <a:t>Accesso e sfruttamento delle vulnerabilità (Exploitation)</a:t>
            </a:r>
            <a:r>
              <a:rPr lang="it-IT" sz="2000" dirty="0"/>
              <a:t>: </a:t>
            </a:r>
          </a:p>
          <a:p>
            <a:pPr marL="228600" lvl="1" indent="-228600">
              <a:buFont typeface="Aptos"/>
              <a:buAutoNum type="arabicPeriod"/>
            </a:pPr>
            <a:r>
              <a:rPr lang="it-IT" sz="2000" dirty="0"/>
              <a:t>In questa fase, l'obiettivo è sfruttare le vulnerabilità identificate per ottenere l'accesso ai sistemi. Ad esempio, si può tentare di eseguire un attacco di </a:t>
            </a:r>
            <a:r>
              <a:rPr lang="it-IT" sz="2000" b="1" dirty="0"/>
              <a:t>buffer overflow</a:t>
            </a:r>
            <a:r>
              <a:rPr lang="it-IT" sz="2000" dirty="0"/>
              <a:t> o ottenere l'accesso tramite </a:t>
            </a:r>
            <a:r>
              <a:rPr lang="it-IT" sz="2000" b="1" dirty="0"/>
              <a:t>phishing</a:t>
            </a:r>
            <a:r>
              <a:rPr lang="it-IT" sz="2000" dirty="0"/>
              <a:t>. </a:t>
            </a:r>
          </a:p>
          <a:p>
            <a:pPr marL="228600" lvl="1" indent="-228600">
              <a:buFont typeface="Aptos"/>
              <a:buAutoNum type="arabicPeriod" startAt="2"/>
            </a:pPr>
            <a:r>
              <a:rPr lang="it-IT" sz="2000" dirty="0"/>
              <a:t>L'attaccante tenta di ottenere il controllo del sistema o raccogliere informazioni riservate. </a:t>
            </a:r>
          </a:p>
          <a:p>
            <a:pPr marL="228600" indent="-228600">
              <a:buFont typeface="Aptos"/>
              <a:buAutoNum type="arabicPeriod" startAt="4"/>
            </a:pPr>
            <a:r>
              <a:rPr lang="it-IT" sz="2000" b="1" dirty="0"/>
              <a:t>Mantenimento dell'accesso</a:t>
            </a:r>
            <a:r>
              <a:rPr lang="it-IT" sz="2000" dirty="0"/>
              <a:t>: </a:t>
            </a:r>
          </a:p>
          <a:p>
            <a:pPr marL="228600" lvl="1" indent="-228600">
              <a:buFont typeface="Aptos"/>
              <a:buAutoNum type="arabicPeriod"/>
            </a:pPr>
            <a:r>
              <a:rPr lang="it-IT" sz="2000" dirty="0"/>
              <a:t>Una volta che un attaccante ha accesso, può cercare di stabilire un accesso persistente (backdoor), in modo da poter accedere nuovamente in futuro senza essere rilevato. </a:t>
            </a:r>
          </a:p>
          <a:p>
            <a:pPr marL="228600" indent="-228600">
              <a:buFont typeface="Aptos"/>
              <a:buAutoNum type="arabicPeriod" startAt="5"/>
            </a:pPr>
            <a:r>
              <a:rPr lang="it-IT" sz="2000" b="1" dirty="0"/>
              <a:t>Analisi post-</a:t>
            </a:r>
            <a:r>
              <a:rPr lang="it-IT" sz="2000" b="1" err="1"/>
              <a:t>exploitazione</a:t>
            </a:r>
            <a:r>
              <a:rPr lang="it-IT" sz="2000" b="1" dirty="0"/>
              <a:t> e reporting</a:t>
            </a:r>
            <a:r>
              <a:rPr lang="it-IT" sz="2000" dirty="0"/>
              <a:t>: </a:t>
            </a:r>
          </a:p>
          <a:p>
            <a:pPr marL="228600" lvl="1" indent="-228600">
              <a:buFont typeface="Aptos"/>
              <a:buAutoNum type="arabicPeriod"/>
            </a:pPr>
            <a:r>
              <a:rPr lang="it-IT" sz="2000" dirty="0"/>
              <a:t>Dopo aver sfruttato le vulnerabilità, vengono raccolti dati utili per capire l'impatto di un potenziale attacco. Viene quindi preparato un rapporto dettagliato con i risultati del test, evidenziando le vulnerabilità, i rischi e le possibili soluzioni. </a:t>
            </a:r>
          </a:p>
        </p:txBody>
      </p:sp>
    </p:spTree>
    <p:extLst>
      <p:ext uri="{BB962C8B-B14F-4D97-AF65-F5344CB8AC3E}">
        <p14:creationId xmlns:p14="http://schemas.microsoft.com/office/powerpoint/2010/main" val="318865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5434AB-34CF-E3F7-6E53-F882E38F35B1}"/>
              </a:ext>
            </a:extLst>
          </p:cNvPr>
          <p:cNvSpPr txBox="1"/>
          <p:nvPr/>
        </p:nvSpPr>
        <p:spPr>
          <a:xfrm>
            <a:off x="1271286" y="2226197"/>
            <a:ext cx="1045965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Segoe UI"/>
              </a:rPr>
              <a:t>Strumenti Principali del </a:t>
            </a:r>
            <a:r>
              <a:rPr lang="it-IT" sz="2000" b="1" err="1">
                <a:cs typeface="Segoe UI"/>
              </a:rPr>
              <a:t>Pentest</a:t>
            </a:r>
            <a:r>
              <a:rPr lang="it-IT" sz="2000" dirty="0">
                <a:cs typeface="Segoe UI"/>
              </a:rPr>
              <a:t> </a:t>
            </a:r>
          </a:p>
          <a:p>
            <a:r>
              <a:rPr lang="it-IT" sz="2000" dirty="0">
                <a:cs typeface="Segoe UI"/>
              </a:rPr>
              <a:t>Diversi strumenti sono utilizzati per eseguire le diverse fasi di un </a:t>
            </a:r>
            <a:r>
              <a:rPr lang="it-IT" sz="2000" err="1">
                <a:cs typeface="Segoe UI"/>
              </a:rPr>
              <a:t>pentest</a:t>
            </a:r>
            <a:r>
              <a:rPr lang="it-IT" sz="2000" dirty="0">
                <a:cs typeface="Segoe UI"/>
              </a:rPr>
              <a:t>. Alcuni dei più conosciuti sono: </a:t>
            </a:r>
          </a:p>
          <a:p>
            <a:pPr marL="228600" indent="-228600">
              <a:buFont typeface="Symbol"/>
              <a:buChar char="•"/>
            </a:pPr>
            <a:r>
              <a:rPr lang="it-IT" sz="2000" b="1" err="1"/>
              <a:t>Nmap</a:t>
            </a:r>
            <a:r>
              <a:rPr lang="it-IT" sz="2000" dirty="0"/>
              <a:t>: Strumento per la scansione delle porte e l'individuazione di servizi attivi. </a:t>
            </a:r>
          </a:p>
          <a:p>
            <a:pPr marL="228600" indent="-228600">
              <a:buFont typeface="Symbol"/>
              <a:buChar char="•"/>
            </a:pPr>
            <a:r>
              <a:rPr lang="it-IT" sz="2000" b="1" err="1"/>
              <a:t>Burp</a:t>
            </a:r>
            <a:r>
              <a:rPr lang="it-IT" sz="2000" b="1" dirty="0"/>
              <a:t> Suite</a:t>
            </a:r>
            <a:r>
              <a:rPr lang="it-IT" sz="2000" dirty="0"/>
              <a:t>: Strumento per il test delle vulnerabilità delle applicazioni web. </a:t>
            </a:r>
          </a:p>
          <a:p>
            <a:pPr marL="228600" indent="-228600">
              <a:buFont typeface="Symbol"/>
              <a:buChar char="•"/>
            </a:pPr>
            <a:r>
              <a:rPr lang="it-IT" sz="2000" b="1" err="1"/>
              <a:t>Metasploit</a:t>
            </a:r>
            <a:r>
              <a:rPr lang="it-IT" sz="2000" dirty="0"/>
              <a:t>: Framework utilizzato per testare le vulnerabilità e per l'exploitation. </a:t>
            </a:r>
          </a:p>
          <a:p>
            <a:pPr marL="228600" indent="-228600">
              <a:buFont typeface="Symbol"/>
              <a:buChar char="•"/>
            </a:pPr>
            <a:r>
              <a:rPr lang="it-IT" sz="2000" b="1" err="1"/>
              <a:t>Wireshark</a:t>
            </a:r>
            <a:r>
              <a:rPr lang="it-IT" sz="2000" dirty="0"/>
              <a:t>: Strumento per l'analisi del traffico di rete. </a:t>
            </a:r>
          </a:p>
          <a:p>
            <a:pPr marL="228600" indent="-228600">
              <a:buFont typeface="Symbol"/>
              <a:buChar char="•"/>
            </a:pPr>
            <a:r>
              <a:rPr lang="it-IT" sz="2000" b="1" err="1"/>
              <a:t>Aircrack</a:t>
            </a:r>
            <a:r>
              <a:rPr lang="it-IT" sz="2000" b="1" dirty="0"/>
              <a:t>-ng</a:t>
            </a:r>
            <a:r>
              <a:rPr lang="it-IT" sz="2000" dirty="0"/>
              <a:t>: Strumento per testare la sicurezza delle reti Wi-Fi. </a:t>
            </a:r>
          </a:p>
          <a:p>
            <a:pPr marL="228600" indent="-228600">
              <a:buFont typeface="Symbol"/>
              <a:buChar char="•"/>
            </a:pPr>
            <a:r>
              <a:rPr lang="it-IT" sz="2000" b="1" err="1"/>
              <a:t>Nikto</a:t>
            </a:r>
            <a:r>
              <a:rPr lang="it-IT" sz="2000" dirty="0"/>
              <a:t>: Scanner di vulnerabilità web per trovare falle nelle applicazioni web. </a:t>
            </a:r>
          </a:p>
        </p:txBody>
      </p:sp>
    </p:spTree>
    <p:extLst>
      <p:ext uri="{BB962C8B-B14F-4D97-AF65-F5344CB8AC3E}">
        <p14:creationId xmlns:p14="http://schemas.microsoft.com/office/powerpoint/2010/main" val="61699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2D51D8-BA16-32E8-0518-5F86945378D9}"/>
              </a:ext>
            </a:extLst>
          </p:cNvPr>
          <p:cNvSpPr txBox="1"/>
          <p:nvPr/>
        </p:nvSpPr>
        <p:spPr>
          <a:xfrm>
            <a:off x="991565" y="1850020"/>
            <a:ext cx="10652566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Segoe UI"/>
              </a:rPr>
              <a:t>Reporting e Documentazione</a:t>
            </a:r>
            <a:r>
              <a:rPr lang="it-IT" sz="2000" dirty="0">
                <a:cs typeface="Segoe UI"/>
              </a:rPr>
              <a:t> </a:t>
            </a:r>
          </a:p>
          <a:p>
            <a:r>
              <a:rPr lang="it-IT" sz="2000" dirty="0">
                <a:cs typeface="Segoe UI"/>
              </a:rPr>
              <a:t>Il reporting è una parte fondamentale di un </a:t>
            </a:r>
            <a:r>
              <a:rPr lang="it-IT" sz="2000" err="1">
                <a:cs typeface="Segoe UI"/>
              </a:rPr>
              <a:t>pentest</a:t>
            </a:r>
            <a:r>
              <a:rPr lang="it-IT" sz="2000" dirty="0">
                <a:cs typeface="Segoe UI"/>
              </a:rPr>
              <a:t>. Alla fine del test, l’hacker etico deve redigere un </a:t>
            </a:r>
            <a:r>
              <a:rPr lang="it-IT" sz="2000" b="1" dirty="0">
                <a:cs typeface="Segoe UI"/>
              </a:rPr>
              <a:t>rapporto dettagliato</a:t>
            </a:r>
            <a:r>
              <a:rPr lang="it-IT" sz="2000" dirty="0">
                <a:cs typeface="Segoe UI"/>
              </a:rPr>
              <a:t> che includa: </a:t>
            </a:r>
          </a:p>
          <a:p>
            <a:pPr marL="228600" indent="-228600">
              <a:buFont typeface="Aptos"/>
              <a:buAutoNum type="arabicPeriod"/>
            </a:pPr>
            <a:r>
              <a:rPr lang="it-IT" sz="2000" b="1" dirty="0"/>
              <a:t>Panoramica del test</a:t>
            </a:r>
            <a:r>
              <a:rPr lang="it-IT" sz="2000" dirty="0"/>
              <a:t>: Descrizione dell'ambito e degli obiettivi del test. </a:t>
            </a:r>
          </a:p>
          <a:p>
            <a:pPr marL="228600" indent="-228600">
              <a:buFont typeface="Aptos"/>
              <a:buAutoNum type="arabicPeriod" startAt="2"/>
            </a:pPr>
            <a:r>
              <a:rPr lang="it-IT" sz="2000" b="1" dirty="0"/>
              <a:t>Metodologia</a:t>
            </a:r>
            <a:r>
              <a:rPr lang="it-IT" sz="2000" dirty="0"/>
              <a:t>: Dettaglio delle tecniche e degli strumenti utilizzati durante il test. </a:t>
            </a:r>
          </a:p>
          <a:p>
            <a:pPr marL="228600" indent="-228600">
              <a:buFont typeface="Aptos"/>
              <a:buAutoNum type="arabicPeriod" startAt="3"/>
            </a:pPr>
            <a:r>
              <a:rPr lang="it-IT" sz="2000" b="1" dirty="0"/>
              <a:t>Vulnerabilità trovate</a:t>
            </a:r>
            <a:r>
              <a:rPr lang="it-IT" sz="2000" dirty="0"/>
              <a:t>: Elenco delle vulnerabilità identificate, con una descrizione di ciascuna e il rischio associato. </a:t>
            </a:r>
          </a:p>
          <a:p>
            <a:pPr marL="228600" indent="-228600">
              <a:buFont typeface="Aptos"/>
              <a:buAutoNum type="arabicPeriod" startAt="4"/>
            </a:pPr>
            <a:r>
              <a:rPr lang="it-IT" sz="2000" b="1" err="1"/>
              <a:t>Esploitazione</a:t>
            </a:r>
            <a:r>
              <a:rPr lang="it-IT" sz="2000" dirty="0"/>
              <a:t>: Dettaglio su come sono state sfruttate le vulnerabilità. </a:t>
            </a:r>
          </a:p>
          <a:p>
            <a:pPr marL="228600" indent="-228600">
              <a:buFont typeface="Aptos"/>
              <a:buAutoNum type="arabicPeriod" startAt="5"/>
            </a:pPr>
            <a:r>
              <a:rPr lang="it-IT" sz="2000" b="1" dirty="0"/>
              <a:t>Raccomandazioni</a:t>
            </a:r>
            <a:r>
              <a:rPr lang="it-IT" sz="2000" dirty="0"/>
              <a:t>: Suggerimenti su come mitigare o risolvere i problemi riscontrati. </a:t>
            </a:r>
          </a:p>
          <a:p>
            <a:pPr marL="228600" indent="-228600">
              <a:buFont typeface="Aptos"/>
              <a:buAutoNum type="arabicPeriod" startAt="6"/>
            </a:pPr>
            <a:r>
              <a:rPr lang="it-IT" sz="2000" b="1" dirty="0"/>
              <a:t>Conclusioni</a:t>
            </a:r>
            <a:r>
              <a:rPr lang="it-IT" sz="2000" dirty="0"/>
              <a:t>: Sommario delle scoperte e del risultato complessivo del test. </a:t>
            </a:r>
          </a:p>
        </p:txBody>
      </p:sp>
    </p:spTree>
    <p:extLst>
      <p:ext uri="{BB962C8B-B14F-4D97-AF65-F5344CB8AC3E}">
        <p14:creationId xmlns:p14="http://schemas.microsoft.com/office/powerpoint/2010/main" val="354972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D530F5-F699-DC79-7643-F8D581C2BDEF}"/>
              </a:ext>
            </a:extLst>
          </p:cNvPr>
          <p:cNvSpPr txBox="1"/>
          <p:nvPr/>
        </p:nvSpPr>
        <p:spPr>
          <a:xfrm>
            <a:off x="1589590" y="1502780"/>
            <a:ext cx="997737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/>
              <a:t>L'hacking etico e il </a:t>
            </a:r>
            <a:r>
              <a:rPr lang="it-IT" sz="3600" dirty="0" err="1"/>
              <a:t>penetration</a:t>
            </a:r>
            <a:r>
              <a:rPr lang="it-IT" sz="3600" dirty="0"/>
              <a:t> testing (</a:t>
            </a:r>
            <a:r>
              <a:rPr lang="it-IT" sz="3600" dirty="0" err="1"/>
              <a:t>pentest</a:t>
            </a:r>
            <a:r>
              <a:rPr lang="it-IT" sz="3600" dirty="0"/>
              <a:t>) sono due pratiche fondamentali nel campo della sicurezza </a:t>
            </a:r>
            <a:r>
              <a:rPr lang="it-IT" sz="3600" dirty="0" err="1"/>
              <a:t>informatica,vengono</a:t>
            </a:r>
            <a:r>
              <a:rPr lang="it-IT" sz="3600" dirty="0"/>
              <a:t>  utilizzate per testare la robustezza di sistemi informatici e reti attraverso tecniche di attacco controllato. </a:t>
            </a:r>
          </a:p>
        </p:txBody>
      </p:sp>
    </p:spTree>
    <p:extLst>
      <p:ext uri="{BB962C8B-B14F-4D97-AF65-F5344CB8AC3E}">
        <p14:creationId xmlns:p14="http://schemas.microsoft.com/office/powerpoint/2010/main" val="308555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D6CA35-FDA5-12EE-FB9A-178C991CCB86}"/>
              </a:ext>
            </a:extLst>
          </p:cNvPr>
          <p:cNvSpPr txBox="1"/>
          <p:nvPr/>
        </p:nvSpPr>
        <p:spPr>
          <a:xfrm>
            <a:off x="538223" y="1232704"/>
            <a:ext cx="1112519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Segoe UI"/>
              </a:rPr>
              <a:t>Aspetti Legali ed Etici</a:t>
            </a:r>
            <a:r>
              <a:rPr lang="it-IT" sz="2000" dirty="0">
                <a:cs typeface="Segoe UI"/>
              </a:rPr>
              <a:t> </a:t>
            </a:r>
          </a:p>
          <a:p>
            <a:r>
              <a:rPr lang="it-IT" sz="2000" dirty="0">
                <a:cs typeface="Segoe UI"/>
              </a:rPr>
              <a:t>L'hacking etico e il </a:t>
            </a:r>
            <a:r>
              <a:rPr lang="it-IT" sz="2000" err="1">
                <a:cs typeface="Segoe UI"/>
              </a:rPr>
              <a:t>penetration</a:t>
            </a:r>
            <a:r>
              <a:rPr lang="it-IT" sz="2000" dirty="0">
                <a:cs typeface="Segoe UI"/>
              </a:rPr>
              <a:t> testing sono pratiche che, pur essendo orientate alla protezione, devono essere sempre eseguite in modo legale ed etico. Alcuni aspetti importanti includono: </a:t>
            </a:r>
          </a:p>
          <a:p>
            <a:pPr marL="228600" indent="-228600">
              <a:buFont typeface="Aptos"/>
              <a:buAutoNum type="arabicPeriod"/>
            </a:pPr>
            <a:r>
              <a:rPr lang="it-IT" sz="2000" b="1" dirty="0"/>
              <a:t>Autorizzazione scritta</a:t>
            </a:r>
            <a:r>
              <a:rPr lang="it-IT" sz="2000" dirty="0"/>
              <a:t>: È essenziale che il </a:t>
            </a:r>
            <a:r>
              <a:rPr lang="it-IT" sz="2000" err="1"/>
              <a:t>pentester</a:t>
            </a:r>
            <a:r>
              <a:rPr lang="it-IT" sz="2000" dirty="0"/>
              <a:t> ottenga un’autorizzazione scritta dall'organizzazione proprietaria del sistema. Senza tale permesso, qualsiasi tipo di attacco è considerato illegale. </a:t>
            </a:r>
          </a:p>
          <a:p>
            <a:pPr marL="228600" indent="-228600">
              <a:buFont typeface="Aptos"/>
              <a:buAutoNum type="arabicPeriod" startAt="2"/>
            </a:pPr>
            <a:r>
              <a:rPr lang="it-IT" sz="2000" b="1" dirty="0"/>
              <a:t>Rispetto della privacy</a:t>
            </a:r>
            <a:r>
              <a:rPr lang="it-IT" sz="2000" dirty="0"/>
              <a:t>: Durante il </a:t>
            </a:r>
            <a:r>
              <a:rPr lang="it-IT" sz="2000" err="1"/>
              <a:t>pentest</a:t>
            </a:r>
            <a:r>
              <a:rPr lang="it-IT" sz="2000" dirty="0"/>
              <a:t>, è fondamentale proteggere la privacy delle persone. I dati sensibili non devono essere divulgati senza il consenso appropriato. </a:t>
            </a:r>
          </a:p>
          <a:p>
            <a:pPr marL="228600" indent="-228600">
              <a:buFont typeface="Aptos"/>
              <a:buAutoNum type="arabicPeriod" startAt="3"/>
            </a:pPr>
            <a:r>
              <a:rPr lang="it-IT" sz="2000" b="1" dirty="0"/>
              <a:t>Minimizzazione dei danni</a:t>
            </a:r>
            <a:r>
              <a:rPr lang="it-IT" sz="2000" dirty="0"/>
              <a:t>: Anche quando si simula un attacco, l'hacker etico deve evitare di causare danni ai sistemi o ai dati. L'obiettivo è migliorare la sicurezza, non compromettere la funzionalità del sistema. </a:t>
            </a:r>
          </a:p>
          <a:p>
            <a:pPr marL="228600" indent="-228600">
              <a:buFont typeface="Aptos"/>
              <a:buAutoNum type="arabicPeriod" startAt="4"/>
            </a:pPr>
            <a:r>
              <a:rPr lang="it-IT" sz="2000" b="1" dirty="0"/>
              <a:t>Conformità alle leggi locali e internazionali</a:t>
            </a:r>
            <a:r>
              <a:rPr lang="it-IT" sz="2000" dirty="0"/>
              <a:t>: L'hacker etico deve essere consapevole delle leggi relative alla sicurezza informatica, come il </a:t>
            </a:r>
            <a:r>
              <a:rPr lang="it-IT" sz="2000" b="1" dirty="0"/>
              <a:t>GDPR</a:t>
            </a:r>
            <a:r>
              <a:rPr lang="it-IT" sz="2000" dirty="0"/>
              <a:t> (per la protezione dei dati personali) e le leggi nazionali contro l'accesso non autorizzato ai sistemi informatici. </a:t>
            </a:r>
          </a:p>
        </p:txBody>
      </p:sp>
    </p:spTree>
    <p:extLst>
      <p:ext uri="{BB962C8B-B14F-4D97-AF65-F5344CB8AC3E}">
        <p14:creationId xmlns:p14="http://schemas.microsoft.com/office/powerpoint/2010/main" val="2785617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L'hacking etico e Penetration Testing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72</cp:revision>
  <dcterms:created xsi:type="dcterms:W3CDTF">2025-02-21T17:05:30Z</dcterms:created>
  <dcterms:modified xsi:type="dcterms:W3CDTF">2025-02-21T18:38:55Z</dcterms:modified>
</cp:coreProperties>
</file>