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9" r:id="rId7"/>
    <p:sldId id="270" r:id="rId8"/>
    <p:sldId id="278" r:id="rId9"/>
    <p:sldId id="271" r:id="rId10"/>
    <p:sldId id="276" r:id="rId11"/>
    <p:sldId id="277" r:id="rId12"/>
    <p:sldId id="273" r:id="rId13"/>
    <p:sldId id="274" r:id="rId14"/>
    <p:sldId id="275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3587E0C-CA9F-10EA-C659-E3B57FE75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>
            <a:extLst>
              <a:ext uri="{FF2B5EF4-FFF2-40B4-BE49-F238E27FC236}">
                <a16:creationId xmlns:a16="http://schemas.microsoft.com/office/drawing/2014/main" id="{92FA0FE9-0D60-9D6D-4800-8AD250461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>
            <a:extLst>
              <a:ext uri="{FF2B5EF4-FFF2-40B4-BE49-F238E27FC236}">
                <a16:creationId xmlns:a16="http://schemas.microsoft.com/office/drawing/2014/main" id="{6884ECD5-2A75-0D07-40C5-F51487E011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5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34FD3AD8-6FC0-D760-31DF-FC289E487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>
            <a:extLst>
              <a:ext uri="{FF2B5EF4-FFF2-40B4-BE49-F238E27FC236}">
                <a16:creationId xmlns:a16="http://schemas.microsoft.com/office/drawing/2014/main" id="{A108DAD2-0C24-B88C-AF67-BDBECD78C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>
            <a:extLst>
              <a:ext uri="{FF2B5EF4-FFF2-40B4-BE49-F238E27FC236}">
                <a16:creationId xmlns:a16="http://schemas.microsoft.com/office/drawing/2014/main" id="{708F638D-BBEC-7458-25D0-A1E7F5962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896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6C85A467-1350-2535-CAE6-A9AA80917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>
            <a:extLst>
              <a:ext uri="{FF2B5EF4-FFF2-40B4-BE49-F238E27FC236}">
                <a16:creationId xmlns:a16="http://schemas.microsoft.com/office/drawing/2014/main" id="{0823E389-24DC-30F1-D3DE-0EB995E9C8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>
            <a:extLst>
              <a:ext uri="{FF2B5EF4-FFF2-40B4-BE49-F238E27FC236}">
                <a16:creationId xmlns:a16="http://schemas.microsoft.com/office/drawing/2014/main" id="{94632298-612D-24D8-D243-D1FB357512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29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+ 1 Immagine">
  <p:cSld name="Testo + 1 Immagine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a">
  <p:cSld name="Tabella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sto + 1 Immagine">
  <p:cSld name="2_Testo + 1 Immag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sto + 1 Immagine">
  <p:cSld name="1_Testo + 1 Immagine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Txt + Img">
  <p:cSld name="3 colonne Txt + Img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3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4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5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6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7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Immagine">
  <p:cSld name="Titoletto + Immagine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vuoto">
  <p:cSld name="Titoletto + vuoto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a + didascalia">
  <p:cSld name="Immagina + didascalia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sz="4125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olo + Immagine">
  <p:cSld name="Capitolo + Immagine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itolo + Immagine">
  <p:cSld name="1_Capitolo + Immagine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1">
  <p:cSld name="Concetto chiave 01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sz="3000" b="1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2">
  <p:cSld name="Concetto chiave 02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sz="30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sz="3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76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03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it-IT" sz="75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1 – Il sistema di elaborazione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1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sistema di elaborazione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16F19E59-B1CD-2A01-5604-22324D205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>
            <a:extLst>
              <a:ext uri="{FF2B5EF4-FFF2-40B4-BE49-F238E27FC236}">
                <a16:creationId xmlns:a16="http://schemas.microsoft.com/office/drawing/2014/main" id="{10D417D3-C2BF-15B6-D75E-8C482F65E5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200"/>
            </a:pPr>
            <a:r>
              <a:rPr lang="it-IT" sz="4200" dirty="0">
                <a:latin typeface="Arial"/>
                <a:cs typeface="Arial"/>
              </a:rPr>
              <a:t>Pipeline e interruzioni</a:t>
            </a:r>
            <a:endParaRPr sz="42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813880-DD45-CB32-DB13-FE5DB60F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44" y="1461757"/>
            <a:ext cx="474411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301E169A-DAB6-2C2F-076A-D48A0960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>
            <a:extLst>
              <a:ext uri="{FF2B5EF4-FFF2-40B4-BE49-F238E27FC236}">
                <a16:creationId xmlns:a16="http://schemas.microsoft.com/office/drawing/2014/main" id="{B6B93EE3-EAC5-8B86-ADFB-DBF76CB9E0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200"/>
            </a:pPr>
            <a:r>
              <a:rPr lang="it-IT" sz="4200" dirty="0">
                <a:latin typeface="Arial"/>
                <a:cs typeface="Arial"/>
              </a:rPr>
              <a:t>Architetture ed acronimi</a:t>
            </a:r>
            <a:endParaRPr sz="4200" dirty="0">
              <a:latin typeface="Arial"/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DB55F9F-B40F-2C9B-EAB4-34C41193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6" y="1906783"/>
            <a:ext cx="4848612" cy="3441701"/>
          </a:xfrm>
          <a:prstGeom prst="rect">
            <a:avLst/>
          </a:prstGeom>
        </p:spPr>
      </p:pic>
      <p:pic>
        <p:nvPicPr>
          <p:cNvPr id="1026" name="Picture 2" descr="Data operation in MIMD and SIMD architecture | Download Scientific Diagram">
            <a:extLst>
              <a:ext uri="{FF2B5EF4-FFF2-40B4-BE49-F238E27FC236}">
                <a16:creationId xmlns:a16="http://schemas.microsoft.com/office/drawing/2014/main" id="{CBCFF257-469F-2D65-33C4-04BB4C829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68" y="2499020"/>
            <a:ext cx="3739786" cy="225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0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Assemblare computer desktop (1)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L’alternativa all’acquisto di un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computer desktop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con tutte le componenti già installate è quella di prendere separatamente le varie parti e assemblarle insieme.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decisioni più importanti da prendere riguardano: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motherboard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processore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 queste scelte dipenderanno quelle riguardanti: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alimentatore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dispositivi da installare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Assemblare computer desktop (2)</a:t>
            </a:r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form factor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ancora più diffuso per la motherboard (e quindi per 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è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ATX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anche nelle sue varianti più piccole come MiniAtx e MicroATX.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650" y="2724150"/>
            <a:ext cx="4330700" cy="337185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Assemblare computer desktop (3)</a:t>
            </a: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elemento fondamentale è 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chipset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usato nella motherboard: la velocità del computer dipenderà da quelle dei bus presenti.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le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schede di espansione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si usano i bus PCIe, utilizzati soprattutto per schede video e di rete.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scelta del case dipende anche dai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drive esterni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si vogliono inserire nel computer, per esempio l’hard disk drive e gli optical drive.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9325" y="3660775"/>
            <a:ext cx="4705350" cy="117475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memoria cache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Per consentire al microprocessore di avere a disposizione una memoria molto veloce adeguata alla sua velocità di elaborazione, gli è stata affiancata una memoria dedicata, chiamata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cache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Rispetto alla normale memoria è molto più veloce, ma è di piccole dimensioni.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L’evoluzione tecnica ha consentito di integrare questa memoria all’interno del circuito che contiene il microprocessore e di differenziarla in 3 livelli (L1, L2 e L3 dalla più veloce alla più lenta), ottimizzandone le prestazioni.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688" y="4602163"/>
            <a:ext cx="7540625" cy="13366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memoria cache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gestione della cache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riveste un ruolo molto importante nelle prestazioni complessive del microprocessore.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Esistono degli algoritmi che consentono di gestirne: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l’aggiornamento (</a:t>
            </a:r>
            <a:r>
              <a:rPr lang="it-IT" sz="1800" i="1">
                <a:latin typeface="Arial"/>
                <a:ea typeface="Arial"/>
                <a:cs typeface="Arial"/>
                <a:sym typeface="Arial"/>
              </a:rPr>
              <a:t>write-through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oppure </a:t>
            </a:r>
            <a:r>
              <a:rPr lang="it-IT" sz="1800" i="1">
                <a:latin typeface="Arial"/>
                <a:ea typeface="Arial"/>
                <a:cs typeface="Arial"/>
                <a:sym typeface="Arial"/>
              </a:rPr>
              <a:t>write-back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modalità di posizionamento dei dati (libero o vincolato).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4663" y="3951288"/>
            <a:ext cx="5654675" cy="214471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memoria centrale (1)</a:t>
            </a: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memoria centrale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è costituita da milioni di celle, ciascuna contenente un bit di informazione.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gestione avviene a gruppi di almeno 8 bit (un byte).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L’accesso ai dati è casuale (RAM), perché non serve una lettura in sequenza delle varie celle per giungere a un dato: è sufficiente indicare nel bus indirizzi la posizione della singola cella.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memoria funziona solo se è alimentata.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operazioni sono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lettura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scrittura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Un circuito interno provvede a controllare che i dati siano sempre corretti, segnalando eventuali problemi.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La memoria centrale (2)</a:t>
            </a:r>
            <a:endParaRPr dirty="0"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memorie possono essere di tipo: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(per esempio, RAM);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permanente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(per esempio, ROM).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possono essere di tipo: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statico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(SRAM), usate prevalentemente per la cache;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dinamico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(DRAM), per la memoria centrale esterna al microprocessore.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ROM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si usano tipicamente per memorizzare programmi per l’avvio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del sistema.</a:t>
            </a:r>
            <a:endParaRPr/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1600200"/>
            <a:ext cx="2549525" cy="1697038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periferiche</a:t>
            </a:r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periferiche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sono classificate per la direzione del flusso di dati tra esse e il microprocessore e per il compito svolto.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loro classificazione prevede tre sottocategorie: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(dati verso il processore);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(dati dal processore);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input/output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(dati verso il/dal processore).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4110038"/>
            <a:ext cx="4267200" cy="198596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200"/>
            </a:pPr>
            <a:r>
              <a:rPr lang="it-IT" sz="4200" dirty="0">
                <a:latin typeface="Arial"/>
                <a:cs typeface="Arial"/>
              </a:rPr>
              <a:t>Standard di interfacciamento delle periferiche (1)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periferiche possono essere collegate all’elaboratore utilizzando delle connessioni adatte alla velocità di trasmissione di dati e alle caratteristiche della periferica.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principali sono: porta parallela, porta seriale, AGP, PCI e PCIe, PATA, SATA, USB, FireWire, PS2.</a:t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016" y="4001294"/>
            <a:ext cx="6927967" cy="2411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44920AE4-AEBC-B377-99EF-E03E629A0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>
            <a:extLst>
              <a:ext uri="{FF2B5EF4-FFF2-40B4-BE49-F238E27FC236}">
                <a16:creationId xmlns:a16="http://schemas.microsoft.com/office/drawing/2014/main" id="{26A6473C-6E7E-A1E3-35CB-1CCA95FC1C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200"/>
            </a:pPr>
            <a:r>
              <a:rPr lang="it-IT" sz="4200" dirty="0">
                <a:latin typeface="Arial"/>
                <a:cs typeface="Arial"/>
              </a:rPr>
              <a:t>Standard di interfacciamento delle periferiche (2)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172" name="Google Shape;172;p33">
            <a:extLst>
              <a:ext uri="{FF2B5EF4-FFF2-40B4-BE49-F238E27FC236}">
                <a16:creationId xmlns:a16="http://schemas.microsoft.com/office/drawing/2014/main" id="{947202F6-ABA4-7392-2E20-FBB54CD5F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2391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 dirty="0">
                <a:latin typeface="Arial"/>
                <a:ea typeface="Arial"/>
                <a:cs typeface="Arial"/>
                <a:sym typeface="Arial"/>
              </a:rPr>
              <a:t>Descriviamo i collegamenti: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it-IT" sz="2400" dirty="0">
              <a:latin typeface="Arial"/>
              <a:cs typeface="Arial"/>
              <a:sym typeface="Arial"/>
            </a:endParaRPr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it-IT" sz="2400" dirty="0">
                <a:latin typeface="Arial"/>
                <a:cs typeface="Arial"/>
                <a:sym typeface="Arial"/>
              </a:rPr>
              <a:t>PCIe (PCI Express)</a:t>
            </a:r>
          </a:p>
          <a:p>
            <a:pPr marL="800100" lvl="1">
              <a:spcBef>
                <a:spcPts val="0"/>
              </a:spcBef>
              <a:buSzPts val="2400"/>
              <a:buFontTx/>
              <a:buChar char="-"/>
            </a:pPr>
            <a:r>
              <a:rPr lang="it-IT" sz="2025" dirty="0">
                <a:latin typeface="Arial"/>
                <a:cs typeface="Arial"/>
                <a:sym typeface="Arial"/>
              </a:rPr>
              <a:t>Collegamento alla CPU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endParaRPr lang="it-IT" sz="2025" dirty="0">
              <a:latin typeface="Arial"/>
              <a:cs typeface="Arial"/>
              <a:sym typeface="Arial"/>
            </a:endParaRPr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it-IT" sz="2400" dirty="0">
                <a:latin typeface="Arial"/>
                <a:cs typeface="Arial"/>
                <a:sym typeface="Arial"/>
              </a:rPr>
              <a:t>PATA/SATA (Parallel/Serial)</a:t>
            </a:r>
          </a:p>
          <a:p>
            <a:pPr marL="800100" lvl="1">
              <a:spcBef>
                <a:spcPts val="0"/>
              </a:spcBef>
              <a:buSzPts val="2400"/>
              <a:buFontTx/>
              <a:buChar char="-"/>
            </a:pPr>
            <a:r>
              <a:rPr lang="it-IT" sz="2025" dirty="0">
                <a:latin typeface="Arial"/>
                <a:cs typeface="Arial"/>
                <a:sym typeface="Arial"/>
              </a:rPr>
              <a:t>Collegamento per memorie di massa (hard disk/lettori)</a:t>
            </a:r>
          </a:p>
          <a:p>
            <a:pPr marL="800100" lvl="1">
              <a:spcBef>
                <a:spcPts val="0"/>
              </a:spcBef>
              <a:buSzPts val="2400"/>
              <a:buFontTx/>
              <a:buChar char="-"/>
            </a:pPr>
            <a:r>
              <a:rPr lang="it-IT" sz="2025" dirty="0">
                <a:latin typeface="Arial"/>
                <a:cs typeface="Arial"/>
                <a:sym typeface="Arial"/>
              </a:rPr>
              <a:t>Dati serializzati = più lenti</a:t>
            </a:r>
          </a:p>
          <a:p>
            <a:pPr marL="800100" lvl="1">
              <a:spcBef>
                <a:spcPts val="0"/>
              </a:spcBef>
              <a:buSzPts val="2400"/>
              <a:buFontTx/>
              <a:buChar char="-"/>
            </a:pPr>
            <a:r>
              <a:rPr lang="it-IT" sz="2025" dirty="0">
                <a:latin typeface="Arial"/>
                <a:cs typeface="Arial"/>
                <a:sym typeface="Arial"/>
              </a:rPr>
              <a:t>Dati paralleli = più veloci</a:t>
            </a:r>
          </a:p>
          <a:p>
            <a:pPr marL="800100" lvl="1">
              <a:spcBef>
                <a:spcPts val="0"/>
              </a:spcBef>
              <a:buSzPts val="2400"/>
              <a:buFontTx/>
              <a:buChar char="-"/>
            </a:pPr>
            <a:r>
              <a:rPr lang="it-IT" sz="2025" dirty="0">
                <a:latin typeface="Arial"/>
                <a:cs typeface="Arial"/>
                <a:sym typeface="Arial"/>
              </a:rPr>
              <a:t>PATA permettono «hot swap» = cambio a caldo (PC acceso)</a:t>
            </a:r>
          </a:p>
          <a:p>
            <a:pPr marL="800100" lvl="1">
              <a:spcBef>
                <a:spcPts val="0"/>
              </a:spcBef>
              <a:buSzPts val="2400"/>
              <a:buFontTx/>
              <a:buChar char="-"/>
            </a:pPr>
            <a:endParaRPr lang="it-IT" sz="2025" dirty="0">
              <a:latin typeface="Arial"/>
              <a:cs typeface="Arial"/>
              <a:sym typeface="Arial"/>
            </a:endParaRPr>
          </a:p>
          <a:p>
            <a:pPr marL="342900">
              <a:spcBef>
                <a:spcPts val="0"/>
              </a:spcBef>
              <a:buSzPts val="2400"/>
              <a:buFontTx/>
              <a:buChar char="-"/>
            </a:pPr>
            <a:r>
              <a:rPr lang="it-IT" dirty="0">
                <a:latin typeface="Arial"/>
                <a:cs typeface="Arial"/>
                <a:sym typeface="Arial"/>
              </a:rPr>
              <a:t>VGA/HDMI</a:t>
            </a:r>
          </a:p>
          <a:p>
            <a:pPr marL="800100" lvl="1">
              <a:spcBef>
                <a:spcPts val="0"/>
              </a:spcBef>
              <a:buSzPts val="2400"/>
              <a:buFontTx/>
              <a:buChar char="-"/>
            </a:pPr>
            <a:r>
              <a:rPr lang="it-IT" dirty="0">
                <a:latin typeface="Arial"/>
                <a:cs typeface="Arial"/>
                <a:sym typeface="Arial"/>
              </a:rPr>
              <a:t>Analogico (più vecchio) = VGA</a:t>
            </a:r>
          </a:p>
          <a:p>
            <a:pPr marL="800100" lvl="1">
              <a:spcBef>
                <a:spcPts val="0"/>
              </a:spcBef>
              <a:buSzPts val="2400"/>
              <a:buFontTx/>
              <a:buChar char="-"/>
            </a:pPr>
            <a:r>
              <a:rPr lang="it-IT" dirty="0">
                <a:latin typeface="Arial"/>
                <a:cs typeface="Arial"/>
                <a:sym typeface="Arial"/>
              </a:rPr>
              <a:t>Digitale (più moderno) = HDMI = qualità più alta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79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Architetture non von Neumann (1)</a:t>
            </a:r>
            <a:endParaRPr dirty="0"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Negli anni la ricerca su come migliorare le prestazioni degli elaboratori ha lavorato molto sull’hardware: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aumento della velocità del clock del processore;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utilizzo della tecnica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introduzione di memorie veloci (cache) e del DMA.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parallel computing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invece, si è focalizzato sulle tecniche per far svolgere al computer più operazioni in contemporanea (SIMD, MIMD).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it-IT" sz="1800" b="1" dirty="0">
                <a:latin typeface="Arial"/>
                <a:ea typeface="Arial"/>
                <a:cs typeface="Arial"/>
                <a:sym typeface="Arial"/>
              </a:rPr>
              <a:t>SIMD</a:t>
            </a: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 							      </a:t>
            </a:r>
            <a:r>
              <a:rPr lang="it-IT" sz="1800" b="1" dirty="0">
                <a:latin typeface="Arial"/>
                <a:ea typeface="Arial"/>
                <a:cs typeface="Arial"/>
                <a:sym typeface="Arial"/>
              </a:rPr>
              <a:t>MIMD</a:t>
            </a:r>
            <a:endParaRPr dirty="0"/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088" y="4592638"/>
            <a:ext cx="2536825" cy="1503362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  <p:pic>
        <p:nvPicPr>
          <p:cNvPr id="181" name="Google Shape;18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9938" y="4592638"/>
            <a:ext cx="2700337" cy="1503362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Presentazione su schermo (4:3)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Theme1</vt:lpstr>
      <vt:lpstr>Unità 1  Il sistema di elaborazione </vt:lpstr>
      <vt:lpstr>La memoria cache</vt:lpstr>
      <vt:lpstr>La memoria cache</vt:lpstr>
      <vt:lpstr>La memoria centrale (1)</vt:lpstr>
      <vt:lpstr>La memoria centrale (2)</vt:lpstr>
      <vt:lpstr>Le periferiche</vt:lpstr>
      <vt:lpstr>Standard di interfacciamento delle periferiche (1)</vt:lpstr>
      <vt:lpstr>Standard di interfacciamento delle periferiche (2)</vt:lpstr>
      <vt:lpstr>Architetture non von Neumann (1)</vt:lpstr>
      <vt:lpstr>Pipeline e interruzioni</vt:lpstr>
      <vt:lpstr>Architetture ed acronimi</vt:lpstr>
      <vt:lpstr>Assemblare computer desktop (1)</vt:lpstr>
      <vt:lpstr>Assemblare computer desktop (2)</vt:lpstr>
      <vt:lpstr>Assemblare computer desktop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Rovesti</cp:lastModifiedBy>
  <cp:revision>4</cp:revision>
  <dcterms:modified xsi:type="dcterms:W3CDTF">2024-10-29T10:27:29Z</dcterms:modified>
</cp:coreProperties>
</file>