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5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2" r:id="rId6"/>
    <p:sldId id="263" r:id="rId7"/>
    <p:sldId id="270" r:id="rId8"/>
    <p:sldId id="264" r:id="rId9"/>
    <p:sldId id="275" r:id="rId10"/>
    <p:sldId id="265" r:id="rId11"/>
    <p:sldId id="266" r:id="rId12"/>
    <p:sldId id="267" r:id="rId13"/>
    <p:sldId id="268" r:id="rId14"/>
    <p:sldId id="274" r:id="rId15"/>
    <p:sldId id="276" r:id="rId16"/>
    <p:sldId id="269" r:id="rId17"/>
    <p:sldId id="277" r:id="rId18"/>
    <p:sldId id="278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A584D-C3BD-C204-3E59-EB440D71531E}" v="538" dt="2024-10-29T10:09:38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9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925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959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9251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5824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8790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704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o + 1 Immagine">
  <p:cSld name="Testo + 1 Immagine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521493" y="549276"/>
            <a:ext cx="6750844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2"/>
          </p:nvPr>
        </p:nvSpPr>
        <p:spPr>
          <a:xfrm>
            <a:off x="521493" y="1989139"/>
            <a:ext cx="6750844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la">
  <p:cSld name="Tabella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4842506" y="549276"/>
            <a:ext cx="3780000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3333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sto + 1 Immagine">
  <p:cSld name="2_Testo + 1 Immagine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>
            <a:spLocks noGrp="1"/>
          </p:cNvSpPr>
          <p:nvPr>
            <p:ph type="pic" idx="2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3"/>
          </p:nvPr>
        </p:nvSpPr>
        <p:spPr>
          <a:xfrm>
            <a:off x="521494" y="1989139"/>
            <a:ext cx="378000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sto + 1 Immagine">
  <p:cSld name="1_Testo + 1 Immagine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78000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>
            <a:spLocks noGrp="1"/>
          </p:cNvSpPr>
          <p:nvPr>
            <p:ph type="pic" idx="2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onne Txt + Img">
  <p:cSld name="3 colonne Txt + Img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521494" y="1484314"/>
            <a:ext cx="2430000" cy="194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21494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>
            <a:spLocks noGrp="1"/>
          </p:cNvSpPr>
          <p:nvPr>
            <p:ph type="pic" idx="3"/>
          </p:nvPr>
        </p:nvSpPr>
        <p:spPr>
          <a:xfrm>
            <a:off x="337185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4"/>
          </p:nvPr>
        </p:nvSpPr>
        <p:spPr>
          <a:xfrm>
            <a:off x="337185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>
            <a:spLocks noGrp="1"/>
          </p:cNvSpPr>
          <p:nvPr>
            <p:ph type="pic" idx="5"/>
          </p:nvPr>
        </p:nvSpPr>
        <p:spPr>
          <a:xfrm>
            <a:off x="619314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6"/>
          </p:nvPr>
        </p:nvSpPr>
        <p:spPr>
          <a:xfrm>
            <a:off x="619314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7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2819">
          <p15:clr>
            <a:srgbClr val="FBAE40"/>
          </p15:clr>
        </p15:guide>
        <p15:guide id="3" pos="2479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438">
          <p15:clr>
            <a:srgbClr val="FBAE40"/>
          </p15:clr>
        </p15:guide>
        <p15:guide id="9" pos="5201">
          <p15:clr>
            <a:srgbClr val="FBAE40"/>
          </p15:clr>
        </p15:guide>
        <p15:guide id="10" pos="4883">
          <p15:clr>
            <a:srgbClr val="FBAE40"/>
          </p15:clr>
        </p15:guide>
        <p15:guide id="11" pos="7242">
          <p15:clr>
            <a:srgbClr val="FBAE40"/>
          </p15:clr>
        </p15:guide>
        <p15:guide id="12" orient="horz" pos="2160">
          <p15:clr>
            <a:srgbClr val="FBAE40"/>
          </p15:clr>
        </p15:guide>
        <p15:guide id="13" orient="horz" pos="9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etto + Immagine">
  <p:cSld name="Titoletto + Immagine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>
            <a:spLocks noGrp="1"/>
          </p:cNvSpPr>
          <p:nvPr>
            <p:ph type="pic" idx="2"/>
          </p:nvPr>
        </p:nvSpPr>
        <p:spPr>
          <a:xfrm>
            <a:off x="521494" y="1484313"/>
            <a:ext cx="8101013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etto + vuoto">
  <p:cSld name="Titoletto + vuoto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a + didascalia">
  <p:cSld name="Immagina + didascalia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>
            <a:spLocks noGrp="1"/>
          </p:cNvSpPr>
          <p:nvPr>
            <p:ph type="pic" idx="2"/>
          </p:nvPr>
        </p:nvSpPr>
        <p:spPr>
          <a:xfrm>
            <a:off x="521494" y="549276"/>
            <a:ext cx="8101013" cy="482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521494" y="5373689"/>
            <a:ext cx="8101013" cy="93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46666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3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accen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sz="4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bg>
      <p:bgPr>
        <a:solidFill>
          <a:schemeClr val="accen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sz="4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4964906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25"/>
              <a:buFont typeface="Verdana"/>
              <a:buNone/>
              <a:defRPr sz="4125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4969509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>
            <a:spLocks noGrp="1"/>
          </p:cNvSpPr>
          <p:nvPr>
            <p:ph type="pic" idx="2"/>
          </p:nvPr>
        </p:nvSpPr>
        <p:spPr>
          <a:xfrm>
            <a:off x="5922169" y="0"/>
            <a:ext cx="3221831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sz="1875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itolo + Immagine">
  <p:cSld name="Capitolo + Immagine">
    <p:bg>
      <p:bgPr>
        <a:solidFill>
          <a:schemeClr val="dk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sz="1875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sz="3000" b="1">
                <a:solidFill>
                  <a:srgbClr val="50505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pitolo + Immagine">
  <p:cSld name="1_Capitolo + Immagine"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sz="3000" b="1">
                <a:solidFill>
                  <a:srgbClr val="50505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842506" y="549276"/>
            <a:ext cx="3780000" cy="5759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tto chiave 01">
  <p:cSld name="Concetto chiave 01">
    <p:bg>
      <p:bgPr>
        <a:solidFill>
          <a:schemeClr val="dk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3000"/>
              <a:buFont typeface="Verdana"/>
              <a:buNone/>
              <a:defRPr sz="3000" b="1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tto chiave 02">
  <p:cSld name="Concetto chiave 0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None/>
              <a:defRPr sz="3000" b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  <a:defRPr sz="3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14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22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76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87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003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020382"/>
            <a:ext cx="630831" cy="84110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92420" y="6499368"/>
            <a:ext cx="243913" cy="2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7987250" y="63045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21493" y="6308726"/>
            <a:ext cx="8022646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lang="it-IT" sz="75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Unità 3 – Il microprocessore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ctrTitle"/>
          </p:nvPr>
        </p:nvSpPr>
        <p:spPr>
          <a:xfrm>
            <a:off x="446088" y="1857375"/>
            <a:ext cx="8697912" cy="2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Arial"/>
              <a:buNone/>
            </a:pPr>
            <a:r>
              <a:rPr lang="it-IT" sz="4900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Unità 3</a:t>
            </a:r>
            <a:br>
              <a:rPr lang="it-IT" sz="4900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it-IT" sz="4900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4900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Il microprocessore</a:t>
            </a:r>
            <a:br>
              <a:rPr lang="it-IT" sz="4900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sz="4900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Evoluzione e confronto tra microprocessori (1)</a:t>
            </a:r>
            <a:endParaRPr dirty="0"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Il primo a elaborare la struttura di un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microprocessore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fu il fisico italiano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Federico Faggin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, nel 1968.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Faggin contribuì anche allo sviluppo di vari tipi di microprocessori che hanno caratterizzato la storia dell’informatica.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Dal 1968 a oggi le caratteristiche e le prestazioni dei microprocessori sono cambiate e oggi disponiamo di microprocessori in grado di garantire performance impensabili fino a due decenni fa.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Evoluzione e confronto tra microprocessori (2)</a:t>
            </a:r>
            <a:endParaRPr dirty="0"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 dirty="0">
                <a:latin typeface="Arial"/>
                <a:ea typeface="Arial"/>
                <a:cs typeface="Arial"/>
                <a:sym typeface="Arial"/>
              </a:rPr>
              <a:t>Negli ultimi anni si è diffuso l’uso di </a:t>
            </a:r>
            <a:r>
              <a:rPr lang="it-IT" sz="1800" b="1" dirty="0">
                <a:latin typeface="Arial"/>
                <a:ea typeface="Arial"/>
                <a:cs typeface="Arial"/>
                <a:sym typeface="Arial"/>
              </a:rPr>
              <a:t>microcontrollori</a:t>
            </a:r>
            <a:r>
              <a:rPr lang="it-IT" sz="1800" dirty="0">
                <a:latin typeface="Arial"/>
                <a:ea typeface="Arial"/>
                <a:cs typeface="Arial"/>
                <a:sym typeface="Arial"/>
              </a:rPr>
              <a:t> all’interno di dispositivi ed elettrodomestici di uso comune, consentendo così di realizzare dispositivi “intelligenti”, in grado cioè di avere un funzionamento molto variabile in base alle esigenze dell’utente.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7313" y="3289300"/>
            <a:ext cx="3889375" cy="28067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Il linguaggio assembly (1)</a:t>
            </a:r>
            <a:endParaRPr dirty="0"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Il codice macchina può essere visto in una forma equivalente attraverso un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linguaggio mnemonico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0" indent="0">
              <a:buSzPts val="2000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L’insieme dei codici mnemonici di tutte le istruzioni prende il nome di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linguaggio assembly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. </a:t>
            </a:r>
            <a:endParaRPr lang="it-IT" dirty="0">
              <a:cs typeface="Arial"/>
            </a:endParaRPr>
          </a:p>
          <a:p>
            <a:pPr marL="0" indent="0">
              <a:buSzPts val="2000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Esse operano sui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registri 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(in esadecimale: 0-9, A-F).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Un'istruzione ha questa sintassi:</a:t>
            </a:r>
            <a:endParaRPr lang="it-IT" sz="2000">
              <a:latin typeface="Arial"/>
              <a:cs typeface="Arial"/>
            </a:endParaRPr>
          </a:p>
          <a:p>
            <a:pPr marL="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lang="it-IT" sz="2000" dirty="0">
              <a:latin typeface="Arial"/>
              <a:cs typeface="Arial"/>
            </a:endParaRPr>
          </a:p>
          <a:p>
            <a:pPr marL="342900" indent="-285750">
              <a:buFont typeface="Calibri,Sans-Serif"/>
              <a:buChar char="-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Label = nome simbolico istruzione</a:t>
            </a:r>
            <a:endParaRPr lang="en-US" sz="2000">
              <a:latin typeface="Arial"/>
              <a:ea typeface="Arial"/>
              <a:cs typeface="Arial"/>
              <a:sym typeface="Arial"/>
            </a:endParaRPr>
          </a:p>
          <a:p>
            <a:pPr marL="342900" indent="-285750">
              <a:buFont typeface="Calibri,Sans-Serif"/>
              <a:buChar char="-"/>
            </a:pPr>
            <a:r>
              <a:rPr lang="it-IT" sz="2000" err="1">
                <a:latin typeface="Arial"/>
                <a:ea typeface="Arial"/>
                <a:cs typeface="Arial"/>
                <a:sym typeface="Arial"/>
              </a:rPr>
              <a:t>Opcode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= codice operando istruzione</a:t>
            </a:r>
            <a:endParaRPr lang="en-US" sz="2000">
              <a:latin typeface="Arial"/>
              <a:ea typeface="Arial"/>
              <a:cs typeface="Arial"/>
              <a:sym typeface="Arial"/>
            </a:endParaRPr>
          </a:p>
          <a:p>
            <a:pPr marL="342900" indent="-285750">
              <a:buFont typeface="Calibri,Sans-Serif"/>
              <a:buChar char="-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Zero/Uno/Due operandi = registri su cui operare</a:t>
            </a:r>
            <a:endParaRPr lang="en-US" sz="2000" dirty="0">
              <a:latin typeface="Arial"/>
              <a:cs typeface="Arial"/>
            </a:endParaRPr>
          </a:p>
          <a:p>
            <a:pPr marL="342900" lvl="0" indent="-2857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Font typeface="Calibri,Sans-Serif"/>
              <a:buChar char="-"/>
            </a:pPr>
            <a:endParaRPr lang="it-IT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Esempio: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SUM 0X, 0D -&gt; Somma dal registro 0x e metti in 0D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Il linguaggio assembly (2)</a:t>
            </a:r>
            <a:endParaRPr dirty="0"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Il processo che traduce il codice assembly nel corrispondente codice macchina eseguibile direttamente dal microprocessore si compone di due passaggi:</a:t>
            </a:r>
            <a:endParaRPr dirty="0"/>
          </a:p>
          <a:p>
            <a:pPr marL="0" lvl="0" indent="-127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ASSEMBLER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: è un processo di traduzione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chdisassemblaggio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e non richiede alcuna intelligenza;</a:t>
            </a:r>
            <a:endParaRPr dirty="0"/>
          </a:p>
          <a:p>
            <a:pPr marL="0" lvl="0" indent="-127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LINKER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: serve a collegare moduli e librerie di cui si compone il programma e a distribuire il codice oggetto nello spazio di indirizzi di memoria centrale assegnato al programma.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288" y="4551363"/>
            <a:ext cx="7591425" cy="147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8184411" cy="133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200"/>
            </a:pPr>
            <a:r>
              <a:rPr lang="it-IT" sz="4200" dirty="0">
                <a:latin typeface="Arial"/>
                <a:cs typeface="Arial"/>
                <a:sym typeface="Arial"/>
              </a:rPr>
              <a:t>Assembly X86: info</a:t>
            </a:r>
            <a:endParaRPr dirty="0"/>
          </a:p>
        </p:txBody>
      </p:sp>
      <p:sp>
        <p:nvSpPr>
          <p:cNvPr id="9" name="Google Shape;167;p31">
            <a:extLst>
              <a:ext uri="{FF2B5EF4-FFF2-40B4-BE49-F238E27FC236}">
                <a16:creationId xmlns:a16="http://schemas.microsoft.com/office/drawing/2014/main" id="{9CEB4C8E-1986-76C1-F7B7-1C57A46AC0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latin typeface="Arial"/>
                <a:cs typeface="Arial"/>
                <a:sym typeface="Arial"/>
              </a:rPr>
              <a:t>Parliamo della famiglia di processori di Intel 8086, che possiedono vari tipi di registro, con diverse funzioni:</a:t>
            </a:r>
            <a:endParaRPr lang="it-IT" dirty="0"/>
          </a:p>
          <a:p>
            <a:pPr marL="0" indent="0">
              <a:spcBef>
                <a:spcPts val="0"/>
              </a:spcBef>
              <a:buNone/>
            </a:pPr>
            <a:endParaRPr lang="it-IT" sz="2000" dirty="0">
              <a:latin typeface="Arial"/>
              <a:cs typeface="Arial"/>
            </a:endParaRPr>
          </a:p>
          <a:p>
            <a:pPr marL="342900">
              <a:spcBef>
                <a:spcPts val="0"/>
              </a:spcBef>
              <a:buFont typeface="Calibri"/>
              <a:buChar char="-"/>
            </a:pPr>
            <a:r>
              <a:rPr lang="it-IT" sz="2000" dirty="0">
                <a:latin typeface="Arial"/>
                <a:cs typeface="Arial"/>
              </a:rPr>
              <a:t>Stato</a:t>
            </a:r>
          </a:p>
          <a:p>
            <a:pPr marL="342900">
              <a:spcBef>
                <a:spcPts val="0"/>
              </a:spcBef>
              <a:buFont typeface="Calibri"/>
              <a:buChar char="-"/>
            </a:pPr>
            <a:endParaRPr lang="it-IT" sz="2000" dirty="0">
              <a:latin typeface="Arial"/>
              <a:cs typeface="Arial"/>
            </a:endParaRPr>
          </a:p>
          <a:p>
            <a:pPr marL="342900">
              <a:spcBef>
                <a:spcPts val="0"/>
              </a:spcBef>
              <a:buFont typeface="Calibri"/>
              <a:buChar char="-"/>
            </a:pPr>
            <a:r>
              <a:rPr lang="it-IT" sz="2000" dirty="0">
                <a:latin typeface="Arial"/>
                <a:cs typeface="Arial"/>
              </a:rPr>
              <a:t>Lavoro</a:t>
            </a:r>
          </a:p>
          <a:p>
            <a:pPr marL="342900">
              <a:spcBef>
                <a:spcPts val="0"/>
              </a:spcBef>
              <a:buFont typeface="Calibri"/>
              <a:buChar char="-"/>
            </a:pPr>
            <a:endParaRPr lang="it-IT" sz="2000" dirty="0">
              <a:latin typeface="Arial"/>
              <a:cs typeface="Arial"/>
            </a:endParaRPr>
          </a:p>
          <a:p>
            <a:pPr marL="342900">
              <a:spcBef>
                <a:spcPts val="0"/>
              </a:spcBef>
              <a:buFont typeface="Calibri"/>
              <a:buChar char="-"/>
            </a:pPr>
            <a:r>
              <a:rPr lang="it-IT" sz="2000" dirty="0">
                <a:latin typeface="Arial"/>
                <a:cs typeface="Arial"/>
              </a:rPr>
              <a:t>Indice</a:t>
            </a:r>
          </a:p>
          <a:p>
            <a:pPr marL="342900">
              <a:spcBef>
                <a:spcPts val="0"/>
              </a:spcBef>
              <a:buFont typeface="Calibri"/>
              <a:buChar char="-"/>
            </a:pPr>
            <a:endParaRPr lang="it-IT" sz="2000" dirty="0">
              <a:latin typeface="Arial"/>
              <a:cs typeface="Arial"/>
            </a:endParaRPr>
          </a:p>
          <a:p>
            <a:pPr marL="34290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-"/>
            </a:pPr>
            <a:r>
              <a:rPr lang="it-IT" sz="2000" dirty="0">
                <a:latin typeface="Arial"/>
                <a:cs typeface="Arial"/>
              </a:rPr>
              <a:t>Segmento</a:t>
            </a:r>
            <a:endParaRPr lang="it-IT" sz="2000" dirty="0">
              <a:cs typeface="Arial"/>
            </a:endParaRPr>
          </a:p>
          <a:p>
            <a:pPr marL="342900">
              <a:spcBef>
                <a:spcPts val="0"/>
              </a:spcBef>
              <a:buFont typeface="Calibri"/>
              <a:buChar char="-"/>
            </a:pPr>
            <a:endParaRPr lang="it-IT" sz="2000" dirty="0">
              <a:latin typeface="Arial"/>
              <a:cs typeface="Arial"/>
            </a:endParaRPr>
          </a:p>
          <a:p>
            <a:pPr marL="34290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-"/>
            </a:pPr>
            <a:r>
              <a:rPr lang="it-IT" sz="2000" dirty="0">
                <a:latin typeface="Arial"/>
                <a:cs typeface="Arial"/>
              </a:rPr>
              <a:t>Puntatore</a:t>
            </a:r>
            <a:endParaRPr lang="it-IT" sz="2000" dirty="0">
              <a:cs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SzPts val="2000"/>
              <a:buNone/>
            </a:pPr>
            <a:r>
              <a:rPr lang="it-IT" sz="2000" dirty="0">
                <a:latin typeface="Arial"/>
                <a:ea typeface="Arial"/>
                <a:cs typeface="Arial"/>
              </a:rPr>
              <a:t>Essi vengono utilizzati comunemente con la stessa logica nei processori odierni.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SzPts val="2000"/>
              <a:buNone/>
            </a:pPr>
            <a:endParaRPr lang="it-IT" sz="2000" dirty="0">
              <a:latin typeface="Arial"/>
              <a:ea typeface="Arial"/>
              <a:cs typeface="Arial"/>
            </a:endParaRPr>
          </a:p>
          <a:p>
            <a:pPr marL="0" indent="0">
              <a:buSzPts val="2000"/>
              <a:buNone/>
            </a:pPr>
            <a:endParaRPr lang="it-IT" sz="2000"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570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8184411" cy="133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200"/>
            </a:pPr>
            <a:r>
              <a:rPr lang="it-IT" sz="4200" dirty="0">
                <a:latin typeface="Arial"/>
                <a:cs typeface="Arial"/>
                <a:sym typeface="Arial"/>
              </a:rPr>
              <a:t>Assembly X86: set di istruzioni</a:t>
            </a:r>
            <a:endParaRPr dirty="0"/>
          </a:p>
        </p:txBody>
      </p:sp>
      <p:pic>
        <p:nvPicPr>
          <p:cNvPr id="6" name="Immagine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7AB31DAA-D1F7-BA7B-0E82-0C611F09E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111" y="2269498"/>
            <a:ext cx="3019425" cy="3190875"/>
          </a:xfrm>
          <a:prstGeom prst="rect">
            <a:avLst/>
          </a:prstGeom>
        </p:spPr>
      </p:pic>
      <p:pic>
        <p:nvPicPr>
          <p:cNvPr id="7" name="Immagine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54228508-29AA-F24E-E224-7D24E784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1445585"/>
            <a:ext cx="31051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7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 metodi di indirizzamento</a:t>
            </a:r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metodi indirizzamento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si suddividono in tre tipi, in base al modo in cui l’istruzione tratta il dato da elaborare: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immediato;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diretto;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indiretto.</a:t>
            </a:r>
            <a:endParaRPr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5725" y="2413000"/>
            <a:ext cx="5981700" cy="36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 txBox="1"/>
          <p:nvPr/>
        </p:nvSpPr>
        <p:spPr>
          <a:xfrm>
            <a:off x="457200" y="5788025"/>
            <a:ext cx="6215063" cy="61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principali metodi di indirizzamento dei microprocessori Intel x86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200"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I metodi di indirizzamento (2)</a:t>
            </a:r>
            <a:endParaRPr dirty="0"/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latin typeface="Arial"/>
                <a:cs typeface="Arial"/>
                <a:sym typeface="Arial"/>
              </a:rPr>
              <a:t>Esso sfrutta tre parti:</a:t>
            </a:r>
            <a:endParaRPr lang="it-IT" dirty="0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it-IT" sz="2000" dirty="0">
              <a:latin typeface="Arial"/>
              <a:ea typeface="Arial"/>
              <a:cs typeface="Arial"/>
            </a:endParaRPr>
          </a:p>
          <a:p>
            <a:pPr marL="342900">
              <a:spcBef>
                <a:spcPts val="0"/>
              </a:spcBef>
              <a:buFont typeface="Calibri"/>
              <a:buChar char="-"/>
            </a:pPr>
            <a:r>
              <a:rPr lang="it-IT" sz="2000" dirty="0">
                <a:latin typeface="Arial"/>
                <a:ea typeface="Arial"/>
                <a:cs typeface="Arial"/>
              </a:rPr>
              <a:t>Base </a:t>
            </a:r>
            <a:r>
              <a:rPr lang="it-IT" sz="2000" err="1">
                <a:latin typeface="Arial"/>
                <a:ea typeface="Arial"/>
                <a:cs typeface="Arial"/>
              </a:rPr>
              <a:t>address</a:t>
            </a:r>
            <a:r>
              <a:rPr lang="it-IT" sz="2000" dirty="0">
                <a:latin typeface="Arial"/>
                <a:ea typeface="Arial"/>
                <a:cs typeface="Arial"/>
              </a:rPr>
              <a:t> (o cella iniziale)</a:t>
            </a:r>
          </a:p>
          <a:p>
            <a:pPr marL="342900">
              <a:spcBef>
                <a:spcPts val="0"/>
              </a:spcBef>
              <a:buFont typeface="Calibri"/>
              <a:buChar char="-"/>
            </a:pPr>
            <a:endParaRPr lang="it-IT" sz="2000" dirty="0">
              <a:latin typeface="Arial"/>
              <a:ea typeface="Arial"/>
              <a:cs typeface="Arial"/>
            </a:endParaRPr>
          </a:p>
          <a:p>
            <a:pPr marL="342900">
              <a:spcBef>
                <a:spcPts val="0"/>
              </a:spcBef>
              <a:buFont typeface="Calibri"/>
              <a:buChar char="-"/>
            </a:pPr>
            <a:r>
              <a:rPr lang="it-IT" sz="2000" dirty="0">
                <a:latin typeface="Arial"/>
                <a:ea typeface="Arial"/>
                <a:cs typeface="Arial"/>
              </a:rPr>
              <a:t>Offset (distanza da sommare per puntare al dato)</a:t>
            </a:r>
          </a:p>
          <a:p>
            <a:pPr marL="342900">
              <a:spcBef>
                <a:spcPts val="0"/>
              </a:spcBef>
              <a:buFont typeface="Calibri"/>
              <a:buChar char="-"/>
            </a:pPr>
            <a:endParaRPr lang="it-IT" sz="2000" dirty="0">
              <a:latin typeface="Arial"/>
              <a:ea typeface="Arial"/>
              <a:cs typeface="Arial"/>
            </a:endParaRPr>
          </a:p>
          <a:p>
            <a:pPr marL="342900">
              <a:spcBef>
                <a:spcPts val="0"/>
              </a:spcBef>
              <a:buFont typeface="Calibri"/>
              <a:buChar char="-"/>
            </a:pPr>
            <a:r>
              <a:rPr lang="it-IT" sz="2000" dirty="0" err="1">
                <a:latin typeface="Arial"/>
                <a:ea typeface="Arial"/>
                <a:cs typeface="Arial"/>
              </a:rPr>
              <a:t>Displacement</a:t>
            </a:r>
            <a:r>
              <a:rPr lang="it-IT" sz="2000" dirty="0">
                <a:latin typeface="Arial"/>
                <a:ea typeface="Arial"/>
                <a:cs typeface="Arial"/>
              </a:rPr>
              <a:t> (spostamento per puntare l'istruzione o il dato)</a:t>
            </a:r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</a:endParaRPr>
          </a:p>
          <a:p>
            <a:pPr marL="171450" indent="-44450">
              <a:buSzPts val="2000"/>
              <a:buNone/>
            </a:pPr>
            <a:r>
              <a:rPr lang="it-IT" sz="2000" b="1" dirty="0">
                <a:latin typeface="Arial"/>
                <a:ea typeface="Arial"/>
                <a:cs typeface="Arial"/>
              </a:rPr>
              <a:t>Base </a:t>
            </a:r>
            <a:r>
              <a:rPr lang="it-IT" sz="2000" b="1" dirty="0" err="1">
                <a:latin typeface="Arial"/>
                <a:ea typeface="Arial"/>
                <a:cs typeface="Arial"/>
              </a:rPr>
              <a:t>address</a:t>
            </a:r>
            <a:r>
              <a:rPr lang="it-IT" sz="2000" b="1" dirty="0">
                <a:latin typeface="Arial"/>
                <a:ea typeface="Arial"/>
                <a:cs typeface="Arial"/>
              </a:rPr>
              <a:t> + Offset + </a:t>
            </a:r>
            <a:r>
              <a:rPr lang="it-IT" sz="2000" b="1" dirty="0" err="1">
                <a:latin typeface="Arial"/>
                <a:ea typeface="Arial"/>
                <a:cs typeface="Arial"/>
              </a:rPr>
              <a:t>Displacemente</a:t>
            </a:r>
            <a:r>
              <a:rPr lang="it-IT" sz="2000" b="1" dirty="0">
                <a:latin typeface="Arial"/>
                <a:ea typeface="Arial"/>
                <a:cs typeface="Arial"/>
              </a:rPr>
              <a:t> = </a:t>
            </a:r>
            <a:r>
              <a:rPr lang="it-IT" sz="2000" b="1" dirty="0" err="1">
                <a:latin typeface="Arial"/>
                <a:ea typeface="Arial"/>
                <a:cs typeface="Arial"/>
              </a:rPr>
              <a:t>Effective</a:t>
            </a:r>
            <a:r>
              <a:rPr lang="it-IT" sz="2000" b="1" dirty="0">
                <a:latin typeface="Arial"/>
                <a:ea typeface="Arial"/>
                <a:cs typeface="Arial"/>
              </a:rPr>
              <a:t> </a:t>
            </a:r>
            <a:r>
              <a:rPr lang="it-IT" sz="2000" b="1" dirty="0" err="1">
                <a:latin typeface="Arial"/>
                <a:ea typeface="Arial"/>
                <a:cs typeface="Arial"/>
              </a:rPr>
              <a:t>address</a:t>
            </a:r>
            <a:endParaRPr sz="2000" b="1" dirty="0" err="1">
              <a:latin typeface="Arial"/>
              <a:ea typeface="Arial"/>
              <a:cs typeface="Arial"/>
            </a:endParaRPr>
          </a:p>
          <a:p>
            <a:pPr marL="171450" lvl="0" indent="-44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Font typeface="Arial"/>
              <a:buNone/>
            </a:pPr>
            <a:endParaRPr lang="it-IT" sz="2000" dirty="0">
              <a:latin typeface="Arial"/>
              <a:ea typeface="Arial"/>
              <a:cs typeface="Arial"/>
            </a:endParaRPr>
          </a:p>
          <a:p>
            <a:pPr marL="171450" lvl="0" indent="-44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Font typeface="Arial"/>
              <a:buNone/>
            </a:pPr>
            <a:endParaRPr lang="it-IT" sz="2000" dirty="0">
              <a:latin typeface="Arial"/>
              <a:ea typeface="Arial"/>
              <a:cs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SzPts val="2000"/>
              <a:buNone/>
            </a:pPr>
            <a:endParaRPr lang="it-IT" sz="2000">
              <a:latin typeface="Arial"/>
              <a:ea typeface="Arial"/>
              <a:cs typeface="Arial"/>
            </a:endParaRPr>
          </a:p>
          <a:p>
            <a:pPr marL="0" indent="0">
              <a:buSzPts val="2000"/>
              <a:buNone/>
            </a:pPr>
            <a:endParaRPr lang="it-IT" sz="2000">
              <a:latin typeface="Arial"/>
              <a:ea typeface="Arial"/>
              <a:cs typeface="Arial"/>
            </a:endParaRPr>
          </a:p>
          <a:p>
            <a:pPr marL="0" indent="0">
              <a:buSzPts val="2000"/>
              <a:buNone/>
            </a:pPr>
            <a:endParaRPr lang="it-IT" sz="2000">
              <a:latin typeface="Arial"/>
              <a:ea typeface="Arial"/>
              <a:cs typeface="Arial"/>
            </a:endParaRPr>
          </a:p>
          <a:p>
            <a:pPr marL="0" indent="0">
              <a:buSzPts val="2000"/>
              <a:buNone/>
            </a:pPr>
            <a:endParaRPr lang="it-IT" sz="2000">
              <a:latin typeface="Arial"/>
              <a:ea typeface="Arial"/>
              <a:cs typeface="Arial"/>
            </a:endParaRPr>
          </a:p>
          <a:p>
            <a:pPr marL="0" indent="0">
              <a:buSzPts val="2000"/>
              <a:buNone/>
            </a:pPr>
            <a:endParaRPr lang="it-IT" sz="2000">
              <a:latin typeface="Arial"/>
              <a:ea typeface="Arial"/>
              <a:cs typeface="Arial"/>
            </a:endParaRPr>
          </a:p>
          <a:p>
            <a:pPr marL="0" indent="0">
              <a:buSzPts val="2000"/>
              <a:buNone/>
            </a:pPr>
            <a:endParaRPr lang="it-IT" sz="200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5439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628650" y="361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200"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I metodi di indirizzamento (3)</a:t>
            </a:r>
            <a:endParaRPr dirty="0"/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1268A351-B242-EE5A-D486-B003366D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8" y="1020837"/>
            <a:ext cx="48482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7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Il ciclo macchina (1)</a:t>
            </a:r>
            <a:endParaRPr dirty="0"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La CPU esegue ogni istruzione in un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ciclo macchina 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it-IT" sz="2000" i="1" dirty="0">
                <a:latin typeface="Arial"/>
                <a:ea typeface="Arial"/>
                <a:cs typeface="Arial"/>
                <a:sym typeface="Arial"/>
              </a:rPr>
              <a:t>o fetch-execute cycle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).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2"/>
          <p:cNvSpPr txBox="1"/>
          <p:nvPr/>
        </p:nvSpPr>
        <p:spPr>
          <a:xfrm>
            <a:off x="457200" y="5775325"/>
            <a:ext cx="3533775" cy="61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 a blocchi del ciclo macchina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672" y="2349926"/>
            <a:ext cx="5880655" cy="3372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Il ciclo macchina (2)</a:t>
            </a:r>
            <a:endParaRPr dirty="0"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fasi del ciclo sono 5 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e si ripetono </a:t>
            </a:r>
            <a:br>
              <a:rPr lang="it-IT" sz="2000" dirty="0">
                <a:latin typeface="Arial"/>
                <a:ea typeface="Arial"/>
                <a:cs typeface="Arial"/>
                <a:sym typeface="Arial"/>
              </a:rPr>
            </a:b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fino al termine delle istruzioni </a:t>
            </a:r>
            <a:br>
              <a:rPr lang="it-IT" sz="2000" dirty="0">
                <a:latin typeface="Arial"/>
                <a:ea typeface="Arial"/>
                <a:cs typeface="Arial"/>
                <a:sym typeface="Arial"/>
              </a:rPr>
            </a:b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macchina del programma: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IF (</a:t>
            </a:r>
            <a:r>
              <a:rPr lang="it-IT" sz="2000" i="1" dirty="0">
                <a:latin typeface="Arial"/>
                <a:ea typeface="Arial"/>
                <a:cs typeface="Arial"/>
                <a:sym typeface="Arial"/>
              </a:rPr>
              <a:t>Instruction Fetch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ID (</a:t>
            </a:r>
            <a:r>
              <a:rPr lang="it-IT" sz="2000" i="1" dirty="0">
                <a:latin typeface="Arial"/>
                <a:ea typeface="Arial"/>
                <a:cs typeface="Arial"/>
                <a:sym typeface="Arial"/>
              </a:rPr>
              <a:t>Instruction Decode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EX (</a:t>
            </a:r>
            <a:r>
              <a:rPr lang="it-IT" sz="2000" i="1" dirty="0">
                <a:latin typeface="Arial"/>
                <a:ea typeface="Arial"/>
                <a:cs typeface="Arial"/>
                <a:sym typeface="Arial"/>
              </a:rPr>
              <a:t>Execution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MEM (</a:t>
            </a:r>
            <a:r>
              <a:rPr lang="it-IT" sz="2000" i="1" dirty="0"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WB (</a:t>
            </a:r>
            <a:r>
              <a:rPr lang="it-IT" sz="2000" i="1" dirty="0">
                <a:latin typeface="Arial"/>
                <a:ea typeface="Arial"/>
                <a:cs typeface="Arial"/>
                <a:sym typeface="Arial"/>
              </a:rPr>
              <a:t>Write Back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).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it-IT" sz="1600" dirty="0">
                <a:latin typeface="Arial"/>
                <a:ea typeface="Arial"/>
                <a:cs typeface="Arial"/>
                <a:sym typeface="Arial"/>
              </a:rPr>
              <a:t>			Flowchart del ciclo macchina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1625" y="1555750"/>
            <a:ext cx="3048000" cy="454025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La tecnica pipelining (1)</a:t>
            </a:r>
            <a:endParaRPr dirty="0"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pipelining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è una tecnica che consente di elaborare in parallelo più istruzioni, misurato in MIPS (Million Instruction per Second)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Con la tecnica pipelining più unità funzionali sono usate per eseguire un’istruzione macchina, formando una conduttura o pipeline.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0850" y="3289300"/>
            <a:ext cx="6053138" cy="2632075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La tecnica pipelining (2)</a:t>
            </a:r>
            <a:endParaRPr dirty="0"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La tecnica pipelining funziona molto bene se non vi sono legami troppo stretti tra due istruzioni.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Un altro problema è dovuto ai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salti di esecuzione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: blocchi di istruzioni che non sono eseguite se non sono verificate determinate condizioni.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Per ovviare a questi problemi sono adottate diverse soluzioni: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utilizzare i cosiddetti registri a doppia porta;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utilizzare più pipeline autonome in parallelo (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tecnica superscalare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introdurre dei circuiti che si occupano di analizzare i possibili salti (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unità di predizione delle diramazioni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suddividere l’esecuzione di un’operazione in fasi elementari (20-30) che possono essere eseguite molto rapidamente aumentando la frequenza del clock.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I set di istruzioni macchina (1)</a:t>
            </a:r>
            <a:endParaRPr dirty="0"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linguaggio macchina 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rappresenta l’insieme delle istruzioni macchina che la CPU è in grado di comprendere ed eseguire.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13" y="2711450"/>
            <a:ext cx="7394575" cy="2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457200" y="5680075"/>
            <a:ext cx="4310063" cy="61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Esempio di formato di un’istruzione macchina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I set di istruzioni macchina (2)</a:t>
            </a:r>
            <a:endParaRPr dirty="0"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</a:pPr>
            <a:r>
              <a:rPr lang="it-IT" sz="2000" u="sng" dirty="0">
                <a:latin typeface="Arial"/>
                <a:ea typeface="Arial"/>
                <a:cs typeface="Arial"/>
                <a:sym typeface="Arial"/>
              </a:rPr>
              <a:t>Architettura a due operandi</a:t>
            </a:r>
          </a:p>
          <a:p>
            <a:pPr marL="34290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</a:pPr>
            <a:endParaRPr lang="it-IT"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Opcode | Operando 1 | Operando 2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Pro: Abbastanza bit a disposizione per gli indirizzi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Contro: Occorre salvare il primo operando se lo si vuole usare in futuro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it-IT" sz="2000" dirty="0">
              <a:latin typeface="Arial"/>
              <a:ea typeface="Arial"/>
              <a:cs typeface="Arial"/>
              <a:sym typeface="Arial"/>
            </a:endParaRPr>
          </a:p>
          <a:p>
            <a:pPr marL="34290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</a:pPr>
            <a:r>
              <a:rPr lang="it-IT" sz="2000" u="sng" dirty="0">
                <a:latin typeface="Arial"/>
                <a:ea typeface="Arial"/>
                <a:cs typeface="Arial"/>
                <a:sym typeface="Arial"/>
              </a:rPr>
              <a:t>Architettura a tre operandi</a:t>
            </a:r>
          </a:p>
          <a:p>
            <a:pPr marL="34290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</a:pPr>
            <a:endParaRPr lang="it-IT"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Opcode | Risultato | Operando 1 | Operando 2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Pro: Programmazione semplice, gli indirizzi sono espliciti (risultato)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Contro: Numero di bit per codificare gli indirizzi è limitato</a:t>
            </a:r>
          </a:p>
        </p:txBody>
      </p:sp>
    </p:spTree>
    <p:extLst>
      <p:ext uri="{BB962C8B-B14F-4D97-AF65-F5344CB8AC3E}">
        <p14:creationId xmlns:p14="http://schemas.microsoft.com/office/powerpoint/2010/main" val="217061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I set di istruzioni macchina (3)</a:t>
            </a:r>
            <a:endParaRPr dirty="0"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Fin dai primi microprocessori, si sono sviluppate due linee di progetto.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CISC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it-IT" sz="2000" i="1" dirty="0">
                <a:latin typeface="Arial"/>
                <a:ea typeface="Arial"/>
                <a:cs typeface="Arial"/>
                <a:sym typeface="Arial"/>
              </a:rPr>
              <a:t>Complex instruction Set Computer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, computer con un insieme di istruzioni complesse): la filosofia è quella di creare tante istruzioni diverse, anche molto complesse, una per ogni possibile operazione che la CPU deve compiere.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RISC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it-IT" sz="2000" i="1" dirty="0">
                <a:latin typeface="Arial"/>
                <a:ea typeface="Arial"/>
                <a:cs typeface="Arial"/>
                <a:sym typeface="Arial"/>
              </a:rPr>
              <a:t>Reduced Instruction Set Computer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, computer con un insieme di istruzioni ridotte): la filosofia è quella di ridurre al minimo l’insieme delle istruzioni, selezionando quelle indispensabili e di uso più frequente nei programmi.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I set di istruzioni macchina (4)</a:t>
            </a:r>
            <a:endParaRPr dirty="0"/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71437DB0-F2A0-ED53-3526-F11C85ECC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871" y="1710513"/>
            <a:ext cx="6718890" cy="38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233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Microsoft Office PowerPoint</Application>
  <PresentationFormat>Presentazione su schermo (4:3)</PresentationFormat>
  <Paragraphs>179</Paragraphs>
  <Slides>18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Calibri,Sans-Serif</vt:lpstr>
      <vt:lpstr>Verdana</vt:lpstr>
      <vt:lpstr>Theme1</vt:lpstr>
      <vt:lpstr>Unità 3  Il microprocessore </vt:lpstr>
      <vt:lpstr>Il ciclo macchina (1)</vt:lpstr>
      <vt:lpstr>Il ciclo macchina (2)</vt:lpstr>
      <vt:lpstr>La tecnica pipelining (1)</vt:lpstr>
      <vt:lpstr>La tecnica pipelining (2)</vt:lpstr>
      <vt:lpstr>I set di istruzioni macchina (1)</vt:lpstr>
      <vt:lpstr>I set di istruzioni macchina (2)</vt:lpstr>
      <vt:lpstr>I set di istruzioni macchina (3)</vt:lpstr>
      <vt:lpstr>I set di istruzioni macchina (4)</vt:lpstr>
      <vt:lpstr>Evoluzione e confronto tra microprocessori (1)</vt:lpstr>
      <vt:lpstr>Evoluzione e confronto tra microprocessori (2)</vt:lpstr>
      <vt:lpstr>Il linguaggio assembly (1)</vt:lpstr>
      <vt:lpstr>Il linguaggio assembly (2)</vt:lpstr>
      <vt:lpstr>Assembly X86: info</vt:lpstr>
      <vt:lpstr>Assembly X86: set di istruzioni</vt:lpstr>
      <vt:lpstr>I metodi di indirizzamento</vt:lpstr>
      <vt:lpstr>I metodi di indirizzamento (2)</vt:lpstr>
      <vt:lpstr>I metodi di indirizzamento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 Rovesti</cp:lastModifiedBy>
  <cp:revision>58</cp:revision>
  <dcterms:modified xsi:type="dcterms:W3CDTF">2024-10-29T10:21:16Z</dcterms:modified>
</cp:coreProperties>
</file>