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6 – La tecnologia delle reti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6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La tecnologia delle reti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(1)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457200" y="2068945"/>
            <a:ext cx="5472113" cy="377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fibra ottica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usa 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luce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come fonte di energia per trasportare il segnale.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segnali elettrici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generati dai computer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trasformati in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segnali ottici </a:t>
            </a:r>
            <a:br>
              <a:rPr lang="it-IT" sz="2000" b="1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introdotti in una fibra ottica,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dal diametro ridottissimo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con bassissima attenuazione.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ricezione il segnale ottico è convertito nel segnale elettrico originario.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6200" y="1144588"/>
            <a:ext cx="3786188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(2)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57200" y="1690689"/>
            <a:ext cx="8455025" cy="415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trasmissione della luce attraverso la fibra è basata sul fenomeno della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riflessione totale interna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si presenta il raggio di luce incide obliquamente sull’interfaccia di separazione tra due mezzi, aventi indice di rifrazione diverso, con un angolo superiore all’angolo limite.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la fibra ottica i due mezzi sono di due diversi tipi di pasta vetrosa: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interno, detto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(nucleo), con indice di rifrazione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it-IT" sz="20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esterno detto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cladding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(mantello), con un indice di rifrazione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it-IT" sz="20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più basso di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it-IT" sz="20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600" y="4754563"/>
            <a:ext cx="5610225" cy="14732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fibra ottica (3)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57200" y="1773382"/>
            <a:ext cx="8455025" cy="45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il diametro del core è largo abbastanza da avere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più percorsi di luce, la fibra è detta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multimodale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multimode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usano come sorgente di luce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 diodi LED infrarossi,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costano meno dei laser;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arrivano fino a 2 km.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fibre dette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monomodali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singlemode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hanno il core molto più piccolo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la luce può avere solo un modo: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usano come sorgente di luce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 raggi laser infrarossi;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arrivano fino a 3 km.</a:t>
            </a:r>
            <a:endParaRPr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r="52608" b="20563"/>
          <a:stretch/>
        </p:blipFill>
        <p:spPr>
          <a:xfrm>
            <a:off x="6281738" y="2611438"/>
            <a:ext cx="2219325" cy="9144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l="52222" t="-388" b="18490"/>
          <a:stretch/>
        </p:blipFill>
        <p:spPr>
          <a:xfrm>
            <a:off x="6281738" y="4908550"/>
            <a:ext cx="2238375" cy="9429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cxnSp>
        <p:nvCxnSpPr>
          <p:cNvPr id="166" name="Google Shape;166;p30"/>
          <p:cNvCxnSpPr/>
          <p:nvPr/>
        </p:nvCxnSpPr>
        <p:spPr>
          <a:xfrm rot="10800000" flipH="1">
            <a:off x="4881563" y="3154363"/>
            <a:ext cx="900112" cy="1587"/>
          </a:xfrm>
          <a:prstGeom prst="straightConnector1">
            <a:avLst/>
          </a:prstGeom>
          <a:noFill/>
          <a:ln w="25400" cap="flat" cmpd="sng">
            <a:solidFill>
              <a:srgbClr val="E46C0A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  <p:cxnSp>
        <p:nvCxnSpPr>
          <p:cNvPr id="167" name="Google Shape;167;p30"/>
          <p:cNvCxnSpPr/>
          <p:nvPr/>
        </p:nvCxnSpPr>
        <p:spPr>
          <a:xfrm rot="10800000" flipH="1">
            <a:off x="4881563" y="5380038"/>
            <a:ext cx="900112" cy="1587"/>
          </a:xfrm>
          <a:prstGeom prst="straightConnector1">
            <a:avLst/>
          </a:prstGeom>
          <a:noFill/>
          <a:ln w="25400" cap="flat" cmpd="sng">
            <a:solidFill>
              <a:srgbClr val="E46C0A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80808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wireless (1)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trasmissioni wireless possono utilizzare le </a:t>
            </a:r>
            <a:r>
              <a:rPr lang="it-IT" sz="2400" b="1">
                <a:latin typeface="Arial"/>
                <a:ea typeface="Arial"/>
                <a:cs typeface="Arial"/>
                <a:sym typeface="Arial"/>
              </a:rPr>
              <a:t>onde radio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o i </a:t>
            </a:r>
            <a:r>
              <a:rPr lang="it-IT" sz="2400" b="1">
                <a:latin typeface="Arial"/>
                <a:ea typeface="Arial"/>
                <a:cs typeface="Arial"/>
                <a:sym typeface="Arial"/>
              </a:rPr>
              <a:t>segnali infrarossi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per comunicare attraverso l’aria. Quindi le reti </a:t>
            </a:r>
            <a:r>
              <a:rPr lang="it-IT" sz="2400" b="1">
                <a:latin typeface="Arial"/>
                <a:ea typeface="Arial"/>
                <a:cs typeface="Arial"/>
                <a:sym typeface="Arial"/>
              </a:rPr>
              <a:t>wireless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non utilizzano cavi: il segnale è trasportato nell’aria tramite la propagazione di onde emesse da un’antenna.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lang="it-IT" sz="2400" b="1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 più diffusi per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reti che usano onde radio: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Bluetooth;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Wi-Fi;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WiMAX.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8863" y="3270250"/>
            <a:ext cx="3652837" cy="270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senza fili: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wireless (2)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57200" y="1690688"/>
            <a:ext cx="8455025" cy="466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possono distinguere: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sistemi a banda stretta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narrow band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segnali a cui è assegnata una porzione di banda di frequenza limitata (esempio: i segnali radio convenzionali);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sistemi a spettro espanso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spread spectrum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): segnali distribuiti su una porzione di banda molto più larga rispetto a quella del segnale di informazione.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Questa operazione rende il segnale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più resistente all’interferenza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9825" y="4366056"/>
            <a:ext cx="6424350" cy="181725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senza fili: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wireless DS-SS e FH-SS</a:t>
            </a:r>
            <a:endParaRPr sz="4200" i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457200" y="1847273"/>
            <a:ext cx="4707949" cy="435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Esempio: consideriamo la banda di frequenza ISM (</a:t>
            </a: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Industrial, Scientific and Medical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it-IT" sz="18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da 2,412 GHz fino a 2,484 GHz, usata nelle principali tecnologie di rete wireless.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metodi più importanti usati per la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modulazione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ad ampio spettro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in questa banda sono: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Direct Sequence - Spread Spectrum </a:t>
            </a:r>
            <a:br>
              <a:rPr lang="it-IT" sz="1800" i="1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DS-SS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): dispersione di spettro in banda base;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Frequency Hopping - Spread Spectrum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FH-SS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): dispersione di spettro a salto di frequenza.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USB wireless e Wi-Fi usano DS-SS, mentre Bluetooth utilizza la modulazione FH-SS.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5149" y="1946275"/>
            <a:ext cx="3521651" cy="352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(1)</a:t>
            </a:r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In ambito locale per consentire la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trasmissione dati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tra gli host della rete è necessario che ognuno di essi sia dotato di una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scheda di rete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Inoltre sono presenti apparati con specifici compiti di comunicazione, quali modem, hub, bridge e switch. 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139" y="2303252"/>
            <a:ext cx="7139158" cy="232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(2)</a:t>
            </a:r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repeater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un apparato che permette di ritrasmettere un segnale su una rete.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		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sono repeater multiporta, che in genere hanno da 4 a 24 porte seguendo i multipli di 4.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3913" y="2274888"/>
            <a:ext cx="2416175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pic>
        <p:nvPicPr>
          <p:cNvPr id="203" name="Google Shape;20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9450" y="5021263"/>
            <a:ext cx="2705100" cy="107473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(3)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bridge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dispositivi che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permettono di collegare tra loro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reti differenti, purché utilizzino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lo stesso protocollo.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Nelle attuali reti locali la comunicazione avviene tramite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secondo una topologia a stella estesa.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7286" y="4718106"/>
            <a:ext cx="2819400" cy="113823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  <p:pic>
        <p:nvPicPr>
          <p:cNvPr id="211" name="Google Shape;21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3967" y="1453759"/>
            <a:ext cx="4738258" cy="275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(4)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consentire agli host della rete locale di accedere a una rete esterna è necessario avere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router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un apparato di rete che permette la comunicazione tra reti diverse.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Router di fascia “bassa” 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usato in reti locali aziendali</a:t>
            </a: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r>
              <a:rPr lang="it-IT" sz="1600">
                <a:latin typeface="Arial"/>
                <a:ea typeface="Arial"/>
                <a:cs typeface="Arial"/>
                <a:sym typeface="Arial"/>
              </a:rPr>
              <a:t>per l’accesso esterno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collegamento verso l’esterno può anche essere gestito con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ha le caratteristiche di base del router ma in più può svolgere compiti di livello applicativo.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9950" y="3552825"/>
            <a:ext cx="4391025" cy="10191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cavo elettrico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457200" y="1764145"/>
            <a:ext cx="8455025" cy="443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dirty="0">
                <a:latin typeface="+mj-lt"/>
              </a:rPr>
              <a:t>I mezzi trasmissivi possono essere suddivisi in tre categorie: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 dirty="0">
                <a:latin typeface="+mj-lt"/>
              </a:rPr>
              <a:t>i </a:t>
            </a:r>
            <a:r>
              <a:rPr lang="it-IT" b="1" dirty="0">
                <a:latin typeface="+mj-lt"/>
              </a:rPr>
              <a:t>cavi in rame </a:t>
            </a:r>
            <a:r>
              <a:rPr lang="it-IT" dirty="0">
                <a:latin typeface="+mj-lt"/>
              </a:rPr>
              <a:t>attraversati da segnali elettrici;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 dirty="0">
                <a:latin typeface="+mj-lt"/>
              </a:rPr>
              <a:t>le </a:t>
            </a:r>
            <a:r>
              <a:rPr lang="it-IT" b="1" dirty="0">
                <a:latin typeface="+mj-lt"/>
              </a:rPr>
              <a:t>fibre ottiche </a:t>
            </a:r>
            <a:r>
              <a:rPr lang="it-IT" dirty="0">
                <a:latin typeface="+mj-lt"/>
              </a:rPr>
              <a:t>attraversate da impulsi luminosi;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 dirty="0">
                <a:latin typeface="+mj-lt"/>
              </a:rPr>
              <a:t>l’etere (il </a:t>
            </a:r>
            <a:r>
              <a:rPr lang="it-IT" b="1" dirty="0">
                <a:latin typeface="+mj-lt"/>
              </a:rPr>
              <a:t>wireless</a:t>
            </a:r>
            <a:r>
              <a:rPr lang="it-IT" dirty="0">
                <a:latin typeface="+mj-lt"/>
              </a:rPr>
              <a:t>) attraversato da onde elettromagnetiche.</a:t>
            </a:r>
            <a:endParaRPr dirty="0">
              <a:latin typeface="+mj-lt"/>
            </a:endParaRPr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it-IT" dirty="0">
                <a:latin typeface="+mj-lt"/>
              </a:rPr>
              <a:t>I cavi in rame più usati sono: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dirty="0">
                <a:latin typeface="+mj-lt"/>
              </a:rPr>
              <a:t>i cavi di tipo </a:t>
            </a:r>
            <a:r>
              <a:rPr lang="it-IT" b="1" dirty="0">
                <a:latin typeface="+mj-lt"/>
              </a:rPr>
              <a:t>twisted-pair</a:t>
            </a:r>
            <a:r>
              <a:rPr lang="it-IT" dirty="0">
                <a:latin typeface="+mj-lt"/>
              </a:rPr>
              <a:t>, formati da coppie di fili in rame attorcigliati (usati nelle reti telefoniche)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it-IT" dirty="0">
                <a:latin typeface="+mj-lt"/>
              </a:rPr>
              <a:t>i </a:t>
            </a:r>
            <a:r>
              <a:rPr lang="it-IT" b="1" dirty="0">
                <a:latin typeface="+mj-lt"/>
              </a:rPr>
              <a:t>cavi coassiali</a:t>
            </a:r>
            <a:r>
              <a:rPr lang="it-IT" dirty="0">
                <a:latin typeface="+mj-lt"/>
              </a:rPr>
              <a:t>,</a:t>
            </a:r>
            <a:r>
              <a:rPr lang="it-IT" b="1" dirty="0">
                <a:latin typeface="+mj-lt"/>
              </a:rPr>
              <a:t> </a:t>
            </a:r>
            <a:r>
              <a:rPr lang="it-IT" dirty="0">
                <a:latin typeface="+mj-lt"/>
              </a:rPr>
              <a:t>formati da un solo filo conduttore circondato da materiale isolante e ricoperto da un intreccio di sottili fili di rame detto </a:t>
            </a:r>
            <a:r>
              <a:rPr lang="it-IT" b="1" dirty="0">
                <a:latin typeface="+mj-lt"/>
              </a:rPr>
              <a:t>calza </a:t>
            </a:r>
            <a:r>
              <a:rPr lang="it-IT" dirty="0">
                <a:latin typeface="+mj-lt"/>
              </a:rPr>
              <a:t>(usati nelle reti televisive)</a:t>
            </a:r>
            <a:endParaRPr sz="1600" dirty="0"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apparati di rete (5)</a:t>
            </a: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Access Point sono dei bridge che collegano la parte cablata della LAN con la parte wireless e consentono ai Wireless Terminal di collegarsi alla rete (agiscono quindi da gateway).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configurazione di un AP richiede l’impostazione dei parametri: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SSID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Potenza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Canale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Crittografia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7615" y="2498063"/>
            <a:ext cx="3968770" cy="17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via cavo: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cavo elettrico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457200" y="1930400"/>
            <a:ext cx="8455025" cy="427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 problemi nell’impiego di cavi elettrici sono: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temperatura di esercizio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va da -25°C a +80°C;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raggio di curvatura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non deve superare di 8 volte il diametro del cavo;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attenuazione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: è la riduzione d’ampiezza  del segnale di uscita rispetto  a quello di ingresso al cavo;</a:t>
            </a:r>
            <a:endParaRPr dirty="0"/>
          </a:p>
          <a:p>
            <a:pPr marL="17145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diafonia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cross talk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): è l’interferenza che si può generare tra due conduttori vicini.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Lo standard per i cavi twisted-pair</a:t>
            </a:r>
            <a:endParaRPr sz="4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 cavi di ciascuno standard possono essere realizzati secondo gli schemi: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dritto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 err="1">
                <a:latin typeface="Arial"/>
                <a:ea typeface="Arial"/>
                <a:cs typeface="Arial"/>
                <a:sym typeface="Arial"/>
              </a:rPr>
              <a:t>straight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-through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): permette il collegamento tra la porta di un hub o di uno switch e un PC;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incrociato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crossover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): permette il collegamento tra le porte di hub o switch, oppure tra due computer.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309" y="4080120"/>
            <a:ext cx="4821381" cy="227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cavo: PSTN, ISDN, xDSL e FTTx (1)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300">
                <a:latin typeface="Arial"/>
                <a:ea typeface="Arial"/>
                <a:cs typeface="Arial"/>
                <a:sym typeface="Arial"/>
              </a:rPr>
              <a:t>Il più semplice tipo di collegamento utilizza la PSTN, la rete analogica delle comuni linee telefoniche.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10000"/>
              <a:buNone/>
            </a:pPr>
            <a:r>
              <a:rPr lang="it-IT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b="1">
                <a:latin typeface="Arial"/>
                <a:ea typeface="Arial"/>
                <a:cs typeface="Arial"/>
                <a:sym typeface="Arial"/>
              </a:rPr>
              <a:t>ISDN (Integrated Services Digital Network) </a:t>
            </a:r>
            <a:r>
              <a:rPr lang="it-IT">
                <a:latin typeface="Arial"/>
                <a:ea typeface="Arial"/>
                <a:cs typeface="Arial"/>
                <a:sym typeface="Arial"/>
              </a:rPr>
              <a:t>è una tecnologia digitale che consente di trasmettere voce, immagini e dati su linee telefoniche digitali utilizzando il normale doppino telefonico.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775" y="2710079"/>
            <a:ext cx="5886450" cy="1881187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La trasmissione su cavo: PSTN, ISDN, xDSL e </a:t>
            </a:r>
            <a:r>
              <a:rPr lang="it-IT" sz="4200" dirty="0" err="1">
                <a:latin typeface="Arial"/>
                <a:ea typeface="Arial"/>
                <a:cs typeface="Arial"/>
                <a:sym typeface="Arial"/>
              </a:rPr>
              <a:t>FTTx</a:t>
            </a: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dirty="0">
                <a:latin typeface="+mj-lt"/>
              </a:rPr>
              <a:t>Tra le molte tecniche xDSL esistenti, in Italia si è diffusa in Italia l’ADSL. Garantisce un accesso a Internet ad alta velocità cioè con la vera e propria banda larga. Richiede l’uso di un un </a:t>
            </a:r>
            <a:r>
              <a:rPr lang="it-IT" b="1" dirty="0">
                <a:latin typeface="+mj-lt"/>
              </a:rPr>
              <a:t>ripartitore </a:t>
            </a:r>
            <a:r>
              <a:rPr lang="it-IT" dirty="0">
                <a:latin typeface="+mj-lt"/>
              </a:rPr>
              <a:t>(modem ADSL).</a:t>
            </a:r>
            <a:endParaRPr sz="2000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0092" y="3429000"/>
            <a:ext cx="4449240" cy="265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trasmissione su cavo: PSTN, ISDN, xDSL e FTTx (3)</a:t>
            </a:r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951039"/>
            <a:ext cx="8455025" cy="438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 dirty="0" err="1">
                <a:latin typeface="+mj-lt"/>
              </a:rPr>
              <a:t>FTTx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(</a:t>
            </a:r>
            <a:r>
              <a:rPr lang="it-IT" sz="2000" b="1" dirty="0" err="1">
                <a:latin typeface="+mj-lt"/>
              </a:rPr>
              <a:t>Fiber</a:t>
            </a:r>
            <a:r>
              <a:rPr lang="it-IT" sz="2000" b="1" dirty="0">
                <a:latin typeface="+mj-lt"/>
              </a:rPr>
              <a:t> To The x</a:t>
            </a:r>
            <a:r>
              <a:rPr lang="it-IT" sz="2000" dirty="0">
                <a:latin typeface="+mj-lt"/>
              </a:rPr>
              <a:t>)</a:t>
            </a:r>
            <a:r>
              <a:rPr lang="it-IT" sz="2000" b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indica un’architettura di rete a banda larga che utilizza la fibra ottica.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+mj-lt"/>
              </a:rPr>
              <a:t>Le tre principali configurazioni sono: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 b="1" dirty="0">
                <a:latin typeface="+mj-lt"/>
              </a:rPr>
              <a:t>FTTC</a:t>
            </a:r>
            <a:r>
              <a:rPr lang="it-IT" sz="1800" dirty="0">
                <a:latin typeface="+mj-lt"/>
              </a:rPr>
              <a:t>: fibra fino al cabinato;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 b="1" dirty="0">
                <a:latin typeface="+mj-lt"/>
              </a:rPr>
              <a:t>FTTB</a:t>
            </a:r>
            <a:r>
              <a:rPr lang="it-IT" sz="1800" dirty="0">
                <a:latin typeface="+mj-lt"/>
              </a:rPr>
              <a:t>: fibra fino all’edificio;</a:t>
            </a:r>
            <a:endParaRPr dirty="0">
              <a:latin typeface="+mj-lt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 b="1" dirty="0">
                <a:latin typeface="+mj-lt"/>
              </a:rPr>
              <a:t>FTTH</a:t>
            </a:r>
            <a:r>
              <a:rPr lang="it-IT" sz="1800" dirty="0">
                <a:latin typeface="+mj-lt"/>
              </a:rPr>
              <a:t>: fibra fino a casa.</a:t>
            </a:r>
            <a:endParaRPr sz="1600" dirty="0"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2681" y="3685310"/>
            <a:ext cx="5469544" cy="265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commutazioni: Circuit &amp; Packet switching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2075934"/>
            <a:ext cx="8455025" cy="40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400" b="1">
                <a:latin typeface="Arial"/>
                <a:ea typeface="Arial"/>
                <a:cs typeface="Arial"/>
                <a:sym typeface="Arial"/>
              </a:rPr>
              <a:t>commutazioni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 servono a stabilire una connessione tra i nodi di una rete al fine di realizzare un percorso, fisico o virtuale, condiviso o dedicato, che consenta alle informazioni inviate dal mittente di arrivare al destinatario.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tecniche possibili sono 3: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circuito (Circuit switching);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pacchetto (Packet switching);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commutazione di pacchetto con circuito virtuale (Packet switching with virtual circuit).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8 – Le reti geografiche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caratteristiche delle commutazioni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457200" y="2075934"/>
            <a:ext cx="8455025" cy="40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ftr" idx="11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lang="it-IT" sz="11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8 – Le reti geografiche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42878"/>
            <a:ext cx="9144000" cy="445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Office PowerPoint</Application>
  <PresentationFormat>Presentazione su schermo (4:3)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Theme1</vt:lpstr>
      <vt:lpstr>Unità 6  La tecnologia delle reti </vt:lpstr>
      <vt:lpstr>Il cavo elettrico</vt:lpstr>
      <vt:lpstr>La trasmissione via cavo: il cavo elettrico</vt:lpstr>
      <vt:lpstr>Lo standard per i cavi twisted-pair</vt:lpstr>
      <vt:lpstr>La trasmissione su cavo: PSTN, ISDN, xDSL e FTTx (1)</vt:lpstr>
      <vt:lpstr>La trasmissione su cavo: PSTN, ISDN, xDSL e FTTx (2)</vt:lpstr>
      <vt:lpstr>La trasmissione su cavo: PSTN, ISDN, xDSL e FTTx (3)</vt:lpstr>
      <vt:lpstr>Le commutazioni: Circuit &amp; Packet switching</vt:lpstr>
      <vt:lpstr>Le caratteristiche delle commutazioni</vt:lpstr>
      <vt:lpstr>La trasmissione su fibra ottica (1)</vt:lpstr>
      <vt:lpstr>La trasmissione su fibra ottica (2)</vt:lpstr>
      <vt:lpstr>La trasmissione su fibra ottica (3)</vt:lpstr>
      <vt:lpstr>La trasmissione wireless (1)</vt:lpstr>
      <vt:lpstr>La trasmissione senza fili:  il wireless (2)</vt:lpstr>
      <vt:lpstr>La trasmissione senza fili:  il wireless DS-SS e FH-SS</vt:lpstr>
      <vt:lpstr>Gli apparati di rete (1)</vt:lpstr>
      <vt:lpstr>Gli apparati di rete (2)</vt:lpstr>
      <vt:lpstr>Gli apparati di rete (3)</vt:lpstr>
      <vt:lpstr>Gli apparati di rete (4)</vt:lpstr>
      <vt:lpstr>Gli apparati di rete 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1</cp:revision>
  <dcterms:modified xsi:type="dcterms:W3CDTF">2024-10-29T10:32:25Z</dcterms:modified>
</cp:coreProperties>
</file>