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73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0933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titolo">
  <p:cSld name="Diapositiva titolo">
    <p:bg>
      <p:bgPr>
        <a:solidFill>
          <a:schemeClr val="accen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521494" y="1989137"/>
            <a:ext cx="6750844" cy="287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Verdana"/>
              <a:buNone/>
              <a:defRPr sz="45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521494" y="4868863"/>
            <a:ext cx="6750844" cy="143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1494" y="549275"/>
            <a:ext cx="602309" cy="588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ella">
  <p:cSld name="Tabella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521494" y="549276"/>
            <a:ext cx="3780000" cy="1439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2"/>
          </p:nvPr>
        </p:nvSpPr>
        <p:spPr>
          <a:xfrm>
            <a:off x="4842506" y="549276"/>
            <a:ext cx="3780000" cy="143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33333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esto + 1 Immagine">
  <p:cSld name="2_Testo + 1 Immagine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521494" y="549276"/>
            <a:ext cx="3780000" cy="1439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>
            <a:spLocks noGrp="1"/>
          </p:cNvSpPr>
          <p:nvPr>
            <p:ph type="pic" idx="2"/>
          </p:nvPr>
        </p:nvSpPr>
        <p:spPr>
          <a:xfrm>
            <a:off x="4572001" y="549275"/>
            <a:ext cx="4050506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3"/>
          </p:nvPr>
        </p:nvSpPr>
        <p:spPr>
          <a:xfrm>
            <a:off x="521494" y="1989139"/>
            <a:ext cx="378000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esto + 1 Immagine">
  <p:cSld name="1_Testo + 1 Immagine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521494" y="549275"/>
            <a:ext cx="3780000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>
            <a:spLocks noGrp="1"/>
          </p:cNvSpPr>
          <p:nvPr>
            <p:ph type="pic" idx="2"/>
          </p:nvPr>
        </p:nvSpPr>
        <p:spPr>
          <a:xfrm>
            <a:off x="4572001" y="549275"/>
            <a:ext cx="4050506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onne Txt + Img">
  <p:cSld name="3 colonne Txt + Img"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>
            <a:spLocks noGrp="1"/>
          </p:cNvSpPr>
          <p:nvPr>
            <p:ph type="pic" idx="2"/>
          </p:nvPr>
        </p:nvSpPr>
        <p:spPr>
          <a:xfrm>
            <a:off x="521494" y="1484314"/>
            <a:ext cx="2430000" cy="1945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521494" y="3855459"/>
            <a:ext cx="2430000" cy="2453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2222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>
            <a:spLocks noGrp="1"/>
          </p:cNvSpPr>
          <p:nvPr>
            <p:ph type="pic" idx="3"/>
          </p:nvPr>
        </p:nvSpPr>
        <p:spPr>
          <a:xfrm>
            <a:off x="3371850" y="1484313"/>
            <a:ext cx="2430000" cy="1945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4"/>
          </p:nvPr>
        </p:nvSpPr>
        <p:spPr>
          <a:xfrm>
            <a:off x="3371850" y="3855459"/>
            <a:ext cx="2430000" cy="2453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2222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>
            <a:spLocks noGrp="1"/>
          </p:cNvSpPr>
          <p:nvPr>
            <p:ph type="pic" idx="5"/>
          </p:nvPr>
        </p:nvSpPr>
        <p:spPr>
          <a:xfrm>
            <a:off x="6193140" y="1484313"/>
            <a:ext cx="2430000" cy="1945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6"/>
          </p:nvPr>
        </p:nvSpPr>
        <p:spPr>
          <a:xfrm>
            <a:off x="6193140" y="3855459"/>
            <a:ext cx="2430000" cy="2453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2222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7"/>
          </p:nvPr>
        </p:nvSpPr>
        <p:spPr>
          <a:xfrm>
            <a:off x="521494" y="548494"/>
            <a:ext cx="8101013" cy="46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2819">
          <p15:clr>
            <a:srgbClr val="FBAE40"/>
          </p15:clr>
        </p15:guide>
        <p15:guide id="3" pos="2479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438">
          <p15:clr>
            <a:srgbClr val="FBAE40"/>
          </p15:clr>
        </p15:guide>
        <p15:guide id="9" pos="5201">
          <p15:clr>
            <a:srgbClr val="FBAE40"/>
          </p15:clr>
        </p15:guide>
        <p15:guide id="10" pos="4883">
          <p15:clr>
            <a:srgbClr val="FBAE40"/>
          </p15:clr>
        </p15:guide>
        <p15:guide id="11" pos="7242">
          <p15:clr>
            <a:srgbClr val="FBAE40"/>
          </p15:clr>
        </p15:guide>
        <p15:guide id="12" orient="horz" pos="2160">
          <p15:clr>
            <a:srgbClr val="FBAE40"/>
          </p15:clr>
        </p15:guide>
        <p15:guide id="13" orient="horz" pos="93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etto + Immagine">
  <p:cSld name="Titoletto + Immagine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>
            <a:spLocks noGrp="1"/>
          </p:cNvSpPr>
          <p:nvPr>
            <p:ph type="pic" idx="2"/>
          </p:nvPr>
        </p:nvSpPr>
        <p:spPr>
          <a:xfrm>
            <a:off x="521494" y="1484313"/>
            <a:ext cx="8101013" cy="482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521494" y="548494"/>
            <a:ext cx="8101013" cy="46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orient="horz" pos="346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438">
          <p15:clr>
            <a:srgbClr val="FBAE40"/>
          </p15:clr>
        </p15:guide>
        <p15:guide id="5" pos="7242">
          <p15:clr>
            <a:srgbClr val="FBAE40"/>
          </p15:clr>
        </p15:guide>
        <p15:guide id="6" orient="horz" pos="93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etto + vuoto">
  <p:cSld name="Titoletto + vuoto"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521494" y="548494"/>
            <a:ext cx="8101013" cy="46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orient="horz" pos="346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438">
          <p15:clr>
            <a:srgbClr val="FBAE40"/>
          </p15:clr>
        </p15:guide>
        <p15:guide id="5" pos="7242">
          <p15:clr>
            <a:srgbClr val="FBAE40"/>
          </p15:clr>
        </p15:guide>
        <p15:guide id="6" orient="horz" pos="93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a + didascalia">
  <p:cSld name="Immagina + didascalia"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>
            <a:spLocks noGrp="1"/>
          </p:cNvSpPr>
          <p:nvPr>
            <p:ph type="pic" idx="2"/>
          </p:nvPr>
        </p:nvSpPr>
        <p:spPr>
          <a:xfrm>
            <a:off x="521494" y="549276"/>
            <a:ext cx="8101013" cy="482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521494" y="5373689"/>
            <a:ext cx="8101013" cy="93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46666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1125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346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438">
          <p15:clr>
            <a:srgbClr val="FBAE40"/>
          </p15:clr>
        </p15:guide>
        <p15:guide id="5" pos="7242">
          <p15:clr>
            <a:srgbClr val="FBAE40"/>
          </p15:clr>
        </p15:guide>
        <p15:guide id="6" orient="horz" pos="36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Slide">
  <p:cSld name="2_Title Slide">
    <p:bg>
      <p:bgPr>
        <a:solidFill>
          <a:schemeClr val="accen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ctrTitle"/>
          </p:nvPr>
        </p:nvSpPr>
        <p:spPr>
          <a:xfrm>
            <a:off x="521494" y="1989137"/>
            <a:ext cx="6750844" cy="287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Verdana"/>
              <a:buNone/>
              <a:defRPr sz="45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"/>
          </p:nvPr>
        </p:nvSpPr>
        <p:spPr>
          <a:xfrm>
            <a:off x="521494" y="4868863"/>
            <a:ext cx="6750844" cy="143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1494" y="549275"/>
            <a:ext cx="602309" cy="588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bg>
      <p:bgPr>
        <a:solidFill>
          <a:schemeClr val="accen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ctrTitle"/>
          </p:nvPr>
        </p:nvSpPr>
        <p:spPr>
          <a:xfrm>
            <a:off x="521494" y="1989137"/>
            <a:ext cx="4964906" cy="287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25"/>
              <a:buFont typeface="Verdana"/>
              <a:buNone/>
              <a:defRPr sz="4125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521494" y="4868863"/>
            <a:ext cx="4969509" cy="143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33" name="Google Shape;3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1494" y="549275"/>
            <a:ext cx="602309" cy="58849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>
            <a:spLocks noGrp="1"/>
          </p:cNvSpPr>
          <p:nvPr>
            <p:ph type="pic" idx="2"/>
          </p:nvPr>
        </p:nvSpPr>
        <p:spPr>
          <a:xfrm>
            <a:off x="5922169" y="0"/>
            <a:ext cx="3221831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875"/>
              <a:buFont typeface="Arial"/>
              <a:buNone/>
              <a:defRPr sz="1875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itolo + Immagine">
  <p:cSld name="Capitolo + Immagine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875"/>
              <a:buFont typeface="Arial"/>
              <a:buNone/>
              <a:defRPr sz="1875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521494" y="549275"/>
            <a:ext cx="3399607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05050"/>
              </a:buClr>
              <a:buSzPts val="3000"/>
              <a:buNone/>
              <a:defRPr sz="3000" b="1">
                <a:solidFill>
                  <a:srgbClr val="505050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apitolo + Immagine">
  <p:cSld name="1_Capitolo + Immagine">
    <p:bg>
      <p:bgPr>
        <a:solidFill>
          <a:schemeClr val="dk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521494" y="549275"/>
            <a:ext cx="3399607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05050"/>
              </a:buClr>
              <a:buSzPts val="3000"/>
              <a:buNone/>
              <a:defRPr sz="3000" b="1">
                <a:solidFill>
                  <a:srgbClr val="505050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4842506" y="549276"/>
            <a:ext cx="3780000" cy="5759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tto chiave 01">
  <p:cSld name="Concetto chiave 01">
    <p:bg>
      <p:bgPr>
        <a:solidFill>
          <a:schemeClr val="dk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ctrTitle"/>
          </p:nvPr>
        </p:nvSpPr>
        <p:spPr>
          <a:xfrm>
            <a:off x="521494" y="549275"/>
            <a:ext cx="8101013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3000"/>
              <a:buFont typeface="Verdana"/>
              <a:buNone/>
              <a:defRPr sz="3000" b="1">
                <a:solidFill>
                  <a:srgbClr val="50505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tto chiave 02">
  <p:cSld name="Concetto chiave 02"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ctrTitle"/>
          </p:nvPr>
        </p:nvSpPr>
        <p:spPr>
          <a:xfrm>
            <a:off x="521494" y="549275"/>
            <a:ext cx="8101013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Verdana"/>
              <a:buNone/>
              <a:defRPr sz="3000" b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sto + 1 Immagine">
  <p:cSld name="Testo + 1 Immagine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521493" y="549276"/>
            <a:ext cx="6750844" cy="1439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2"/>
          </p:nvPr>
        </p:nvSpPr>
        <p:spPr>
          <a:xfrm>
            <a:off x="521493" y="1989139"/>
            <a:ext cx="6750844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None/>
              <a:defRPr sz="3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14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22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766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•"/>
              <a:defRPr sz="187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0003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0" y="6020382"/>
            <a:ext cx="630831" cy="84110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92420" y="6499368"/>
            <a:ext cx="243913" cy="23831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7987250" y="630454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521493" y="6308726"/>
            <a:ext cx="8022646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Arial"/>
              <a:buNone/>
            </a:pPr>
            <a:r>
              <a:rPr lang="it-IT" sz="75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Unità 2 – Il Physical Layer del TCP/IP</a:t>
            </a:r>
            <a:endParaRPr sz="750" b="0" i="0" u="none" strike="noStrike" cap="non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ctrTitle"/>
          </p:nvPr>
        </p:nvSpPr>
        <p:spPr>
          <a:xfrm>
            <a:off x="446088" y="1857375"/>
            <a:ext cx="8697912" cy="2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900"/>
              <a:buFont typeface="Arial"/>
              <a:buNone/>
            </a:pPr>
            <a: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Unità 2</a:t>
            </a:r>
            <a:b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Il Physical Layer del TCP/IP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IEEE 802.3: la rete Ethernet (2)</a:t>
            </a:r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1"/>
          </p:nvPr>
        </p:nvSpPr>
        <p:spPr>
          <a:xfrm>
            <a:off x="457200" y="1793314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frame Ethernet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ha una lunghezza variabile compresa tra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64 e 1518 byte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preceduti da un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preambolo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e da un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byte di start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Esistono due formati del frame che attualmente convivono sulle reti Ethernet: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Ethernet v2.0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ed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Ethernet 802.3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5424" y="3562552"/>
            <a:ext cx="7139623" cy="2829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Il progetto IEEE 802 (1)</a:t>
            </a:r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457200" y="1690689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Il modello TCP/IP affida al </a:t>
            </a: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Physical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Layer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la definizione delle regole per l’</a:t>
            </a: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accesso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al mezzo fisico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IEEE, ISO e ANSI hanno sviluppato uno standard, il </a:t>
            </a: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Progetto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IEEE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802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, per definire le reti LAN a livello Physical e Data Link del modello ISO/OSI.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Gli standard introdotti stabilirono 20 categorie con cui identificare i </a:t>
            </a: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diversi modi di accedere al canale di trasmissione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tecniche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che regolano il diritto ad accedere e trasmettere su un canale condiviso sono due.</a:t>
            </a:r>
            <a:endParaRPr lang="it-IT"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lang="it-IT"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AutoNum type="arabicPeriod"/>
            </a:pP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Tecnica a contesa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: occorre prevenire le collisioni, prevedendo i possibili problemi che vi possono essere</a:t>
            </a:r>
            <a:endParaRPr lang="it-IT" dirty="0"/>
          </a:p>
          <a:p>
            <a:pPr marL="457200" lvl="0" indent="-4572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AutoNum type="arabicPeriod"/>
            </a:pP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Tecnica deterministica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: in cui ogni trasmissione avviene in un istante definito.</a:t>
            </a:r>
            <a:endParaRPr lang="it-IT" sz="20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Il progetto IEEE 802 (2)</a:t>
            </a:r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livello Data Link è suddiviso in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due sottolivelli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su cui è stato fondato il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Progetto IEEE 802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LLC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MAC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7816" y="2560320"/>
            <a:ext cx="6868367" cy="3324665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 dirty="0">
                <a:latin typeface="Arial"/>
                <a:ea typeface="Arial"/>
                <a:cs typeface="Arial"/>
                <a:sym typeface="Arial"/>
              </a:rPr>
              <a:t>Il sottolivello LLC (1)</a:t>
            </a:r>
            <a:endParaRPr dirty="0"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Il sottolivello superiore è l’</a:t>
            </a: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LLC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(IEEE 802.2).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LLC ha il compito di fornire un’interfaccia unificata verso il livello Network, pur a fronte di tecnologie trasmissive e mezzi fisici differenziati.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LLC prevede:</a:t>
            </a:r>
            <a:endParaRPr dirty="0"/>
          </a:p>
          <a:p>
            <a:pPr marL="0" lvl="0" indent="-127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Destination Service Access Point (DSAP - Destinatario)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lvl="0" indent="-127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Source Service Access Point (SSAP – Mittente/Sorgente)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lvl="0" indent="-127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Controllo (Regolazione trasmissione)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2488" y="3249613"/>
            <a:ext cx="7439025" cy="102076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 dirty="0">
                <a:latin typeface="Arial"/>
                <a:ea typeface="Arial"/>
                <a:cs typeface="Arial"/>
                <a:sym typeface="Arial"/>
              </a:rPr>
              <a:t>Il sottolivello LLC (2)</a:t>
            </a:r>
            <a:endParaRPr dirty="0"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Il campo Control può essere:</a:t>
            </a:r>
          </a:p>
          <a:p>
            <a:pPr marL="0" indent="-127000">
              <a:lnSpc>
                <a:spcPct val="100000"/>
              </a:lnSpc>
              <a:buSzPts val="2000"/>
            </a:pPr>
            <a:r>
              <a:rPr lang="it-IT" sz="2000" b="1" dirty="0">
                <a:latin typeface="Arial"/>
                <a:cs typeface="Arial"/>
                <a:sym typeface="Arial"/>
              </a:rPr>
              <a:t>Information: </a:t>
            </a:r>
            <a:r>
              <a:rPr lang="it-IT" sz="2000" dirty="0">
                <a:latin typeface="Arial"/>
                <a:cs typeface="Arial"/>
                <a:sym typeface="Arial"/>
              </a:rPr>
              <a:t>usato per controllare il flusso dati e assicurarsi che arrivi nel modo corretto, ricevendo conferma di ricezione</a:t>
            </a:r>
          </a:p>
          <a:p>
            <a:pPr marL="0" indent="-127000">
              <a:lnSpc>
                <a:spcPct val="100000"/>
              </a:lnSpc>
              <a:buSzPts val="2000"/>
            </a:pPr>
            <a:r>
              <a:rPr lang="it-IT" sz="2000" b="1" dirty="0">
                <a:latin typeface="Arial"/>
                <a:cs typeface="Arial"/>
                <a:sym typeface="Arial"/>
              </a:rPr>
              <a:t>Supervisor: </a:t>
            </a:r>
            <a:r>
              <a:rPr lang="it-IT" sz="2000" dirty="0">
                <a:latin typeface="Arial"/>
                <a:cs typeface="Arial"/>
                <a:sym typeface="Arial"/>
              </a:rPr>
              <a:t>controlla che il traffico di controllo vada correttamente</a:t>
            </a:r>
          </a:p>
          <a:p>
            <a:pPr marL="0" indent="-127000">
              <a:lnSpc>
                <a:spcPct val="100000"/>
              </a:lnSpc>
              <a:buSzPts val="2000"/>
            </a:pPr>
            <a:r>
              <a:rPr lang="it-IT" sz="2000" b="1" dirty="0">
                <a:latin typeface="Arial"/>
                <a:cs typeface="Arial"/>
              </a:rPr>
              <a:t>Unnumbered: </a:t>
            </a:r>
            <a:r>
              <a:rPr lang="it-IT" sz="2000" dirty="0">
                <a:latin typeface="Arial"/>
                <a:cs typeface="Arial"/>
              </a:rPr>
              <a:t>assicura che la connessione vada nel modo corretto</a:t>
            </a:r>
            <a:endParaRPr sz="2000" dirty="0">
              <a:latin typeface="Arial"/>
              <a:cs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LLC prevede 3 modi di funzionamento:</a:t>
            </a:r>
            <a:endParaRPr dirty="0"/>
          </a:p>
          <a:p>
            <a:pPr marL="0" lvl="0" indent="-127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Unacknowledged Connectionless Service 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(traffico non affidabile)</a:t>
            </a:r>
            <a:endParaRPr dirty="0"/>
          </a:p>
          <a:p>
            <a:pPr marL="0" lvl="0" indent="-127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Connection Oriented Service 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(traffico affidabile, con ricezione errore)</a:t>
            </a:r>
            <a:endParaRPr dirty="0"/>
          </a:p>
          <a:p>
            <a:pPr marL="0" lvl="0" indent="-127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Semireliable Connectionless Service 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(metà strada tra le due)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2487" y="3337719"/>
            <a:ext cx="7439025" cy="102076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808080">
                <a:alpha val="3960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37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Il sottolivello MAC</a:t>
            </a:r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sottolivello inferiore è il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MAC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(IEEE 802.x).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suo compito è arbitrare l’accesso all’unico mezzo trasmissivo comune tra tutti i sistemi che hanno necessità di trasmettere in una certa rete.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Mentre LLC è unico, si ha uno standard MAC diverso per ogni tipo di rete e mezzo fisico di trasmissione.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4050" y="4627563"/>
            <a:ext cx="8061325" cy="110966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HDLC e PPP (1)</a:t>
            </a:r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protocolli di linea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utilizzati per le trasmissioni punto-punto o multipunto sono LLC, HDLC e PPP.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protocollo HDLC è utilizzato su reti di grandi dimensioni anche per connessioni multipunto, ma attualmente è usato quasi esclusivamente per connessioni punto-punto.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frame HDLC è composto da 3 parti: un header, un campo dati e un trailer.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611" y="4773614"/>
            <a:ext cx="8742778" cy="1066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HDLC e PPP (2)</a:t>
            </a:r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protocollo HDLC non ha una modalità standard per trasmettere sullo stesso canale pacchetti generati da protocolli diversi di livello superiore.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Per questo è stato introdotto il protocollo di linea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PPP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il cui frame contiene un campo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protocol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di 2 byte per la codifica del protocollo di livello superiore.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protocollo PPP viene usato per la comunicazione punto-punto tra due router o nella comunicazione tra utente e provider.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476" y="4870307"/>
            <a:ext cx="8419048" cy="1619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IEEE 802.3: la rete Ethernet (1)</a:t>
            </a:r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457200" y="1576437"/>
            <a:ext cx="8455025" cy="470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Ethernet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è il più diffuso tipo di rete locale che esista al mondo.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Nel 1985 Ethernet di evolve e diventa lo standard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IEEE 802.3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Passa dal cavo coassiale al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doppino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e quindi dal doppino alla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fibra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Le velocità di trasmissione salgono dai 10 Mbps alle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decine di Gbps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La topologia passa dal bus alla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stella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stella estesa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La modalità half-duplex è sostituita dalla modalità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full-duplex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e gli hub sono sostituiti dagli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Si risolve il problema delle collisioni, per cui si sostituisce la tecnica CSMA/CD con lo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switching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ntracite Mondadori HubScuola">
      <a:dk1>
        <a:srgbClr val="000000"/>
      </a:dk1>
      <a:lt1>
        <a:srgbClr val="FFFFFF"/>
      </a:lt1>
      <a:dk2>
        <a:srgbClr val="A0A0A0"/>
      </a:dk2>
      <a:lt2>
        <a:srgbClr val="FFFFFF"/>
      </a:lt2>
      <a:accent1>
        <a:srgbClr val="3C3C3C"/>
      </a:accent1>
      <a:accent2>
        <a:srgbClr val="45CCCB"/>
      </a:accent2>
      <a:accent3>
        <a:srgbClr val="FE4F72"/>
      </a:accent3>
      <a:accent4>
        <a:srgbClr val="FDC326"/>
      </a:accent4>
      <a:accent5>
        <a:srgbClr val="78BA4B"/>
      </a:accent5>
      <a:accent6>
        <a:srgbClr val="FEFFFE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688</Words>
  <Application>Microsoft Office PowerPoint</Application>
  <PresentationFormat>Presentazione su schermo (4:3)</PresentationFormat>
  <Paragraphs>92</Paragraphs>
  <Slides>10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Verdana</vt:lpstr>
      <vt:lpstr>Theme1</vt:lpstr>
      <vt:lpstr>Unità 2  Il Physical Layer del TCP/IP</vt:lpstr>
      <vt:lpstr>Il progetto IEEE 802 (1)</vt:lpstr>
      <vt:lpstr>Il progetto IEEE 802 (2)</vt:lpstr>
      <vt:lpstr>Il sottolivello LLC (1)</vt:lpstr>
      <vt:lpstr>Il sottolivello LLC (2)</vt:lpstr>
      <vt:lpstr>Il sottolivello MAC</vt:lpstr>
      <vt:lpstr>HDLC e PPP (1)</vt:lpstr>
      <vt:lpstr>HDLC e PPP (2)</vt:lpstr>
      <vt:lpstr>IEEE 802.3: la rete Ethernet (1)</vt:lpstr>
      <vt:lpstr>IEEE 802.3: la rete Ethernet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Gabriel Rovesti</cp:lastModifiedBy>
  <cp:revision>2</cp:revision>
  <dcterms:modified xsi:type="dcterms:W3CDTF">2024-10-09T10:14:56Z</dcterms:modified>
</cp:coreProperties>
</file>