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6"/>
    <p:restoredTop sz="94719"/>
  </p:normalViewPr>
  <p:slideViewPr>
    <p:cSldViewPr snapToGrid="0">
      <p:cViewPr varScale="1">
        <p:scale>
          <a:sx n="96" d="100"/>
          <a:sy n="96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67288-6F66-423A-A6A3-663CFE77DC4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3527B2-3F4C-4CAB-9116-9DB019955F86}">
      <dgm:prSet/>
      <dgm:spPr/>
      <dgm:t>
        <a:bodyPr/>
        <a:lstStyle/>
        <a:p>
          <a:r>
            <a:rPr lang="it-IT"/>
            <a:t>Gli attacchi informatici si evolvono continuamente, sfruttando le fragilità dei sistemi e delle persone. Alcune delle metodologie più avanzate includono ad esempio:</a:t>
          </a:r>
          <a:endParaRPr lang="en-US"/>
        </a:p>
      </dgm:t>
    </dgm:pt>
    <dgm:pt modelId="{6E5DDE9A-A3E2-44AF-A495-17331EFE7434}" type="parTrans" cxnId="{28C18735-155A-48F5-A26B-7836596F15AC}">
      <dgm:prSet/>
      <dgm:spPr/>
      <dgm:t>
        <a:bodyPr/>
        <a:lstStyle/>
        <a:p>
          <a:endParaRPr lang="en-US"/>
        </a:p>
      </dgm:t>
    </dgm:pt>
    <dgm:pt modelId="{AF8999D6-2642-4CE5-A596-0EE8970B1FE4}" type="sibTrans" cxnId="{28C18735-155A-48F5-A26B-7836596F15AC}">
      <dgm:prSet/>
      <dgm:spPr/>
      <dgm:t>
        <a:bodyPr/>
        <a:lstStyle/>
        <a:p>
          <a:endParaRPr lang="en-US"/>
        </a:p>
      </dgm:t>
    </dgm:pt>
    <dgm:pt modelId="{1117B071-1CC5-416B-87DC-35A43587FBBA}">
      <dgm:prSet/>
      <dgm:spPr/>
      <dgm:t>
        <a:bodyPr/>
        <a:lstStyle/>
        <a:p>
          <a:r>
            <a:rPr lang="it-IT" b="1" dirty="0"/>
            <a:t>Advanced </a:t>
          </a:r>
          <a:r>
            <a:rPr lang="it-IT" b="1" dirty="0" err="1"/>
            <a:t>Persistent</a:t>
          </a:r>
          <a:r>
            <a:rPr lang="it-IT" b="1" dirty="0"/>
            <a:t> </a:t>
          </a:r>
          <a:r>
            <a:rPr lang="it-IT" b="1" dirty="0" err="1"/>
            <a:t>Threats</a:t>
          </a:r>
          <a:r>
            <a:rPr lang="it-IT" b="1" dirty="0"/>
            <a:t> (APT): </a:t>
          </a:r>
          <a:r>
            <a:rPr lang="it-IT" dirty="0"/>
            <a:t>attacchi mirati condotti da gruppi sponsorizzati dagli stati o organizzazioni criminali.</a:t>
          </a:r>
          <a:endParaRPr lang="en-US" dirty="0"/>
        </a:p>
      </dgm:t>
    </dgm:pt>
    <dgm:pt modelId="{6AD46838-4B59-4147-B931-595562313E62}" type="parTrans" cxnId="{16D7B20B-0A4A-4182-B4F3-649E7F2E6CC8}">
      <dgm:prSet/>
      <dgm:spPr/>
      <dgm:t>
        <a:bodyPr/>
        <a:lstStyle/>
        <a:p>
          <a:endParaRPr lang="en-US"/>
        </a:p>
      </dgm:t>
    </dgm:pt>
    <dgm:pt modelId="{03BBBE87-2122-47E7-B1DE-95DAED72A093}" type="sibTrans" cxnId="{16D7B20B-0A4A-4182-B4F3-649E7F2E6CC8}">
      <dgm:prSet/>
      <dgm:spPr/>
      <dgm:t>
        <a:bodyPr/>
        <a:lstStyle/>
        <a:p>
          <a:endParaRPr lang="en-US"/>
        </a:p>
      </dgm:t>
    </dgm:pt>
    <dgm:pt modelId="{194F9CDE-8DFA-41E7-BF8A-144CC8E6DECE}">
      <dgm:prSet/>
      <dgm:spPr/>
      <dgm:t>
        <a:bodyPr/>
        <a:lstStyle/>
        <a:p>
          <a:r>
            <a:rPr lang="it-IT" dirty="0"/>
            <a:t>Zero-Day Exploits: questi sono attacchi che sfruttano fragilità sconosciute prima che vengono corrette dai produttori di software.</a:t>
          </a:r>
          <a:endParaRPr lang="en-US" dirty="0"/>
        </a:p>
      </dgm:t>
    </dgm:pt>
    <dgm:pt modelId="{E2FBE6FE-41E9-4F4D-9A45-C2233D19BFFA}" type="parTrans" cxnId="{E0A3485F-D85A-4959-BA3D-39DDBBAA3647}">
      <dgm:prSet/>
      <dgm:spPr/>
      <dgm:t>
        <a:bodyPr/>
        <a:lstStyle/>
        <a:p>
          <a:endParaRPr lang="en-US"/>
        </a:p>
      </dgm:t>
    </dgm:pt>
    <dgm:pt modelId="{E41FC91C-130A-411B-A143-B3180D58ED9A}" type="sibTrans" cxnId="{E0A3485F-D85A-4959-BA3D-39DDBBAA3647}">
      <dgm:prSet/>
      <dgm:spPr/>
      <dgm:t>
        <a:bodyPr/>
        <a:lstStyle/>
        <a:p>
          <a:endParaRPr lang="en-US"/>
        </a:p>
      </dgm:t>
    </dgm:pt>
    <dgm:pt modelId="{5D326CEA-76DF-4B11-8C99-6E7016C867AB}">
      <dgm:prSet/>
      <dgm:spPr/>
      <dgm:t>
        <a:bodyPr/>
        <a:lstStyle/>
        <a:p>
          <a:r>
            <a:rPr lang="it-IT"/>
            <a:t>Fileless Malware: è un malware che non scrive file su un disco ma  risiede in memoria. </a:t>
          </a:r>
          <a:endParaRPr lang="en-US"/>
        </a:p>
      </dgm:t>
    </dgm:pt>
    <dgm:pt modelId="{1683C79C-330C-4C01-8FDE-00A85DF160F8}" type="parTrans" cxnId="{13D3C15D-5F56-4E8B-8592-60F9F52271D2}">
      <dgm:prSet/>
      <dgm:spPr/>
      <dgm:t>
        <a:bodyPr/>
        <a:lstStyle/>
        <a:p>
          <a:endParaRPr lang="en-US"/>
        </a:p>
      </dgm:t>
    </dgm:pt>
    <dgm:pt modelId="{4A632C58-46EA-427C-B66D-214CFC132511}" type="sibTrans" cxnId="{13D3C15D-5F56-4E8B-8592-60F9F52271D2}">
      <dgm:prSet/>
      <dgm:spPr/>
      <dgm:t>
        <a:bodyPr/>
        <a:lstStyle/>
        <a:p>
          <a:endParaRPr lang="en-US"/>
        </a:p>
      </dgm:t>
    </dgm:pt>
    <dgm:pt modelId="{7B5C4F73-C5D4-4576-ADF3-D700FD43CDB6}">
      <dgm:prSet/>
      <dgm:spPr/>
      <dgm:t>
        <a:bodyPr/>
        <a:lstStyle/>
        <a:p>
          <a:r>
            <a:rPr lang="it-IT"/>
            <a:t>Ransomware Evolut: malware che cifra i dati delle vittime e richiede un riscatto.  </a:t>
          </a:r>
          <a:endParaRPr lang="en-US"/>
        </a:p>
      </dgm:t>
    </dgm:pt>
    <dgm:pt modelId="{E59329A5-FC89-4D65-95FD-036AF17DF25B}" type="parTrans" cxnId="{06C24772-E91B-4C44-B5A6-E9703FE22558}">
      <dgm:prSet/>
      <dgm:spPr/>
      <dgm:t>
        <a:bodyPr/>
        <a:lstStyle/>
        <a:p>
          <a:endParaRPr lang="en-US"/>
        </a:p>
      </dgm:t>
    </dgm:pt>
    <dgm:pt modelId="{A1C0F9AA-5C53-4A76-85CF-DC6AAF668BA6}" type="sibTrans" cxnId="{06C24772-E91B-4C44-B5A6-E9703FE22558}">
      <dgm:prSet/>
      <dgm:spPr/>
      <dgm:t>
        <a:bodyPr/>
        <a:lstStyle/>
        <a:p>
          <a:endParaRPr lang="en-US"/>
        </a:p>
      </dgm:t>
    </dgm:pt>
    <dgm:pt modelId="{2AF735DA-5837-BF4F-8BF8-143210B0409B}" type="pres">
      <dgm:prSet presAssocID="{CD267288-6F66-423A-A6A3-663CFE77DC4E}" presName="linear" presStyleCnt="0">
        <dgm:presLayoutVars>
          <dgm:animLvl val="lvl"/>
          <dgm:resizeHandles val="exact"/>
        </dgm:presLayoutVars>
      </dgm:prSet>
      <dgm:spPr/>
    </dgm:pt>
    <dgm:pt modelId="{EC34DC84-CEF2-A944-B041-5EDF347F102D}" type="pres">
      <dgm:prSet presAssocID="{0B3527B2-3F4C-4CAB-9116-9DB019955F8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43FADED-0371-1741-BF84-9CB8BC3232F8}" type="pres">
      <dgm:prSet presAssocID="{AF8999D6-2642-4CE5-A596-0EE8970B1FE4}" presName="spacer" presStyleCnt="0"/>
      <dgm:spPr/>
    </dgm:pt>
    <dgm:pt modelId="{ED54DB61-9EC8-8347-968B-3F324D755B9D}" type="pres">
      <dgm:prSet presAssocID="{1117B071-1CC5-416B-87DC-35A43587FBB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FFF0B3-FD98-FF4A-9D81-600E45A5C14E}" type="pres">
      <dgm:prSet presAssocID="{03BBBE87-2122-47E7-B1DE-95DAED72A093}" presName="spacer" presStyleCnt="0"/>
      <dgm:spPr/>
    </dgm:pt>
    <dgm:pt modelId="{D64DDDB5-AF21-9240-BF80-9DC2E3E01D66}" type="pres">
      <dgm:prSet presAssocID="{194F9CDE-8DFA-41E7-BF8A-144CC8E6DE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B3F04AB-D252-1F4D-B0A8-69C0C2A50218}" type="pres">
      <dgm:prSet presAssocID="{E41FC91C-130A-411B-A143-B3180D58ED9A}" presName="spacer" presStyleCnt="0"/>
      <dgm:spPr/>
    </dgm:pt>
    <dgm:pt modelId="{8F2CB1B3-2C83-2848-A5BE-FEE1FEB64907}" type="pres">
      <dgm:prSet presAssocID="{5D326CEA-76DF-4B11-8C99-6E7016C867A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4AA5B96-0903-3E4E-9B8B-C75B17B8A6BA}" type="pres">
      <dgm:prSet presAssocID="{4A632C58-46EA-427C-B66D-214CFC132511}" presName="spacer" presStyleCnt="0"/>
      <dgm:spPr/>
    </dgm:pt>
    <dgm:pt modelId="{62C197FC-5CB2-B74C-937B-40835F3C8AD8}" type="pres">
      <dgm:prSet presAssocID="{7B5C4F73-C5D4-4576-ADF3-D700FD43CDB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6D7B20B-0A4A-4182-B4F3-649E7F2E6CC8}" srcId="{CD267288-6F66-423A-A6A3-663CFE77DC4E}" destId="{1117B071-1CC5-416B-87DC-35A43587FBBA}" srcOrd="1" destOrd="0" parTransId="{6AD46838-4B59-4147-B931-595562313E62}" sibTransId="{03BBBE87-2122-47E7-B1DE-95DAED72A093}"/>
    <dgm:cxn modelId="{D1330830-2C12-194F-AD4A-0D48A41546A1}" type="presOf" srcId="{7B5C4F73-C5D4-4576-ADF3-D700FD43CDB6}" destId="{62C197FC-5CB2-B74C-937B-40835F3C8AD8}" srcOrd="0" destOrd="0" presId="urn:microsoft.com/office/officeart/2005/8/layout/vList2"/>
    <dgm:cxn modelId="{28C18735-155A-48F5-A26B-7836596F15AC}" srcId="{CD267288-6F66-423A-A6A3-663CFE77DC4E}" destId="{0B3527B2-3F4C-4CAB-9116-9DB019955F86}" srcOrd="0" destOrd="0" parTransId="{6E5DDE9A-A3E2-44AF-A495-17331EFE7434}" sibTransId="{AF8999D6-2642-4CE5-A596-0EE8970B1FE4}"/>
    <dgm:cxn modelId="{114D2E36-3C0F-E347-8850-C80DD578677D}" type="presOf" srcId="{CD267288-6F66-423A-A6A3-663CFE77DC4E}" destId="{2AF735DA-5837-BF4F-8BF8-143210B0409B}" srcOrd="0" destOrd="0" presId="urn:microsoft.com/office/officeart/2005/8/layout/vList2"/>
    <dgm:cxn modelId="{13D3C15D-5F56-4E8B-8592-60F9F52271D2}" srcId="{CD267288-6F66-423A-A6A3-663CFE77DC4E}" destId="{5D326CEA-76DF-4B11-8C99-6E7016C867AB}" srcOrd="3" destOrd="0" parTransId="{1683C79C-330C-4C01-8FDE-00A85DF160F8}" sibTransId="{4A632C58-46EA-427C-B66D-214CFC132511}"/>
    <dgm:cxn modelId="{E0A3485F-D85A-4959-BA3D-39DDBBAA3647}" srcId="{CD267288-6F66-423A-A6A3-663CFE77DC4E}" destId="{194F9CDE-8DFA-41E7-BF8A-144CC8E6DECE}" srcOrd="2" destOrd="0" parTransId="{E2FBE6FE-41E9-4F4D-9A45-C2233D19BFFA}" sibTransId="{E41FC91C-130A-411B-A143-B3180D58ED9A}"/>
    <dgm:cxn modelId="{1B137B6A-7019-4841-AE8C-D72866B37EB1}" type="presOf" srcId="{194F9CDE-8DFA-41E7-BF8A-144CC8E6DECE}" destId="{D64DDDB5-AF21-9240-BF80-9DC2E3E01D66}" srcOrd="0" destOrd="0" presId="urn:microsoft.com/office/officeart/2005/8/layout/vList2"/>
    <dgm:cxn modelId="{06C24772-E91B-4C44-B5A6-E9703FE22558}" srcId="{CD267288-6F66-423A-A6A3-663CFE77DC4E}" destId="{7B5C4F73-C5D4-4576-ADF3-D700FD43CDB6}" srcOrd="4" destOrd="0" parTransId="{E59329A5-FC89-4D65-95FD-036AF17DF25B}" sibTransId="{A1C0F9AA-5C53-4A76-85CF-DC6AAF668BA6}"/>
    <dgm:cxn modelId="{9D5F1B89-B7B5-D44A-8F15-CF69E58ED7A7}" type="presOf" srcId="{5D326CEA-76DF-4B11-8C99-6E7016C867AB}" destId="{8F2CB1B3-2C83-2848-A5BE-FEE1FEB64907}" srcOrd="0" destOrd="0" presId="urn:microsoft.com/office/officeart/2005/8/layout/vList2"/>
    <dgm:cxn modelId="{5CBFEE8B-B0E6-E143-A660-3449C32400F0}" type="presOf" srcId="{0B3527B2-3F4C-4CAB-9116-9DB019955F86}" destId="{EC34DC84-CEF2-A944-B041-5EDF347F102D}" srcOrd="0" destOrd="0" presId="urn:microsoft.com/office/officeart/2005/8/layout/vList2"/>
    <dgm:cxn modelId="{F7E58BD9-C66E-7346-9627-D96B444FE5E7}" type="presOf" srcId="{1117B071-1CC5-416B-87DC-35A43587FBBA}" destId="{ED54DB61-9EC8-8347-968B-3F324D755B9D}" srcOrd="0" destOrd="0" presId="urn:microsoft.com/office/officeart/2005/8/layout/vList2"/>
    <dgm:cxn modelId="{8DB97C27-F198-BC47-A73E-285ABF518E5B}" type="presParOf" srcId="{2AF735DA-5837-BF4F-8BF8-143210B0409B}" destId="{EC34DC84-CEF2-A944-B041-5EDF347F102D}" srcOrd="0" destOrd="0" presId="urn:microsoft.com/office/officeart/2005/8/layout/vList2"/>
    <dgm:cxn modelId="{B9E696EE-72B7-EE43-96A5-D50CD782B765}" type="presParOf" srcId="{2AF735DA-5837-BF4F-8BF8-143210B0409B}" destId="{143FADED-0371-1741-BF84-9CB8BC3232F8}" srcOrd="1" destOrd="0" presId="urn:microsoft.com/office/officeart/2005/8/layout/vList2"/>
    <dgm:cxn modelId="{AC47ED8C-7354-F74B-AE4B-6AD29433B062}" type="presParOf" srcId="{2AF735DA-5837-BF4F-8BF8-143210B0409B}" destId="{ED54DB61-9EC8-8347-968B-3F324D755B9D}" srcOrd="2" destOrd="0" presId="urn:microsoft.com/office/officeart/2005/8/layout/vList2"/>
    <dgm:cxn modelId="{D39D7A29-1CEC-CF4E-97A7-87569956063E}" type="presParOf" srcId="{2AF735DA-5837-BF4F-8BF8-143210B0409B}" destId="{C0FFF0B3-FD98-FF4A-9D81-600E45A5C14E}" srcOrd="3" destOrd="0" presId="urn:microsoft.com/office/officeart/2005/8/layout/vList2"/>
    <dgm:cxn modelId="{79997456-66AE-664C-B9A8-475A488D3C47}" type="presParOf" srcId="{2AF735DA-5837-BF4F-8BF8-143210B0409B}" destId="{D64DDDB5-AF21-9240-BF80-9DC2E3E01D66}" srcOrd="4" destOrd="0" presId="urn:microsoft.com/office/officeart/2005/8/layout/vList2"/>
    <dgm:cxn modelId="{B168B255-B438-9941-8C6F-C18D1281B4CD}" type="presParOf" srcId="{2AF735DA-5837-BF4F-8BF8-143210B0409B}" destId="{BB3F04AB-D252-1F4D-B0A8-69C0C2A50218}" srcOrd="5" destOrd="0" presId="urn:microsoft.com/office/officeart/2005/8/layout/vList2"/>
    <dgm:cxn modelId="{9C980F1F-ABDC-2D40-97CF-4EF413906F0A}" type="presParOf" srcId="{2AF735DA-5837-BF4F-8BF8-143210B0409B}" destId="{8F2CB1B3-2C83-2848-A5BE-FEE1FEB64907}" srcOrd="6" destOrd="0" presId="urn:microsoft.com/office/officeart/2005/8/layout/vList2"/>
    <dgm:cxn modelId="{1B4D1C02-FE52-ED42-8E7E-4AFE83FBE552}" type="presParOf" srcId="{2AF735DA-5837-BF4F-8BF8-143210B0409B}" destId="{14AA5B96-0903-3E4E-9B8B-C75B17B8A6BA}" srcOrd="7" destOrd="0" presId="urn:microsoft.com/office/officeart/2005/8/layout/vList2"/>
    <dgm:cxn modelId="{4EE220FB-665E-BA41-8E9D-EA8883BF2255}" type="presParOf" srcId="{2AF735DA-5837-BF4F-8BF8-143210B0409B}" destId="{62C197FC-5CB2-B74C-937B-40835F3C8AD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A71DCE-5F7F-4658-9E4B-3FA8FF8DEEA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D2FAFDC-DA42-443F-B124-E7EF9D6DD86E}">
      <dgm:prSet/>
      <dgm:spPr/>
      <dgm:t>
        <a:bodyPr/>
        <a:lstStyle/>
        <a:p>
          <a:r>
            <a:rPr lang="it-IT"/>
            <a:t>L’evoluzione di queste minacce informatiche ha portato alla crescente necessità di provare a comprendere gli attacchi informatici. </a:t>
          </a:r>
          <a:endParaRPr lang="en-US"/>
        </a:p>
      </dgm:t>
    </dgm:pt>
    <dgm:pt modelId="{BE54432D-82F3-48D3-A169-8AA9FA79830B}" type="parTrans" cxnId="{C190DA96-E3DE-4888-A771-18F4B2762B1C}">
      <dgm:prSet/>
      <dgm:spPr/>
      <dgm:t>
        <a:bodyPr/>
        <a:lstStyle/>
        <a:p>
          <a:endParaRPr lang="en-US"/>
        </a:p>
      </dgm:t>
    </dgm:pt>
    <dgm:pt modelId="{F8465ACB-EFF0-438D-967D-E2FBAFF77C05}" type="sibTrans" cxnId="{C190DA96-E3DE-4888-A771-18F4B2762B1C}">
      <dgm:prSet/>
      <dgm:spPr/>
      <dgm:t>
        <a:bodyPr/>
        <a:lstStyle/>
        <a:p>
          <a:endParaRPr lang="en-US"/>
        </a:p>
      </dgm:t>
    </dgm:pt>
    <dgm:pt modelId="{1922F954-D78E-49F8-8F4E-9C8EF884D625}">
      <dgm:prSet/>
      <dgm:spPr/>
      <dgm:t>
        <a:bodyPr/>
        <a:lstStyle/>
        <a:p>
          <a:r>
            <a:rPr lang="it-IT"/>
            <a:t>Team Coinvolti: </a:t>
          </a:r>
          <a:endParaRPr lang="en-US"/>
        </a:p>
      </dgm:t>
    </dgm:pt>
    <dgm:pt modelId="{3971206F-D115-4B75-AD05-571A8CE85B42}" type="parTrans" cxnId="{CAA0466B-9BA7-45B0-A372-E64E1C0CE6BA}">
      <dgm:prSet/>
      <dgm:spPr/>
      <dgm:t>
        <a:bodyPr/>
        <a:lstStyle/>
        <a:p>
          <a:endParaRPr lang="en-US"/>
        </a:p>
      </dgm:t>
    </dgm:pt>
    <dgm:pt modelId="{D030AD6A-34AC-4423-A315-10B24858CD35}" type="sibTrans" cxnId="{CAA0466B-9BA7-45B0-A372-E64E1C0CE6BA}">
      <dgm:prSet/>
      <dgm:spPr/>
      <dgm:t>
        <a:bodyPr/>
        <a:lstStyle/>
        <a:p>
          <a:endParaRPr lang="en-US"/>
        </a:p>
      </dgm:t>
    </dgm:pt>
    <dgm:pt modelId="{9F709032-7219-444B-8946-56D59BAA4F74}">
      <dgm:prSet/>
      <dgm:spPr/>
      <dgm:t>
        <a:bodyPr/>
        <a:lstStyle/>
        <a:p>
          <a:r>
            <a:rPr lang="it-IT"/>
            <a:t>Security Operations Center (SOC9: monitoraggio e risposta agli incidenti.</a:t>
          </a:r>
          <a:endParaRPr lang="en-US"/>
        </a:p>
      </dgm:t>
    </dgm:pt>
    <dgm:pt modelId="{0611F699-FBF1-4299-ACA1-03AB36B59BE7}" type="parTrans" cxnId="{DB9D8CE8-D4B0-4E33-A26C-B9DE2D47C7A5}">
      <dgm:prSet/>
      <dgm:spPr/>
      <dgm:t>
        <a:bodyPr/>
        <a:lstStyle/>
        <a:p>
          <a:endParaRPr lang="en-US"/>
        </a:p>
      </dgm:t>
    </dgm:pt>
    <dgm:pt modelId="{D7B90B23-53BB-44AE-9BDB-3E57EF9B3F4C}" type="sibTrans" cxnId="{DB9D8CE8-D4B0-4E33-A26C-B9DE2D47C7A5}">
      <dgm:prSet/>
      <dgm:spPr/>
      <dgm:t>
        <a:bodyPr/>
        <a:lstStyle/>
        <a:p>
          <a:endParaRPr lang="en-US"/>
        </a:p>
      </dgm:t>
    </dgm:pt>
    <dgm:pt modelId="{FBD5F385-7462-40FD-B831-4619D65869FD}">
      <dgm:prSet/>
      <dgm:spPr/>
      <dgm:t>
        <a:bodyPr/>
        <a:lstStyle/>
        <a:p>
          <a:r>
            <a:rPr lang="it-IT"/>
            <a:t>Red Team: simulazione di attacchi per testare la sicurezza.</a:t>
          </a:r>
          <a:endParaRPr lang="en-US"/>
        </a:p>
      </dgm:t>
    </dgm:pt>
    <dgm:pt modelId="{BF700234-0ECA-477E-A1D2-2BD116649491}" type="parTrans" cxnId="{7FCB18DB-A2A0-458A-BCB4-FE74E958844C}">
      <dgm:prSet/>
      <dgm:spPr/>
      <dgm:t>
        <a:bodyPr/>
        <a:lstStyle/>
        <a:p>
          <a:endParaRPr lang="en-US"/>
        </a:p>
      </dgm:t>
    </dgm:pt>
    <dgm:pt modelId="{FE00C6D2-AE7B-49EE-ADFC-423D2308032B}" type="sibTrans" cxnId="{7FCB18DB-A2A0-458A-BCB4-FE74E958844C}">
      <dgm:prSet/>
      <dgm:spPr/>
      <dgm:t>
        <a:bodyPr/>
        <a:lstStyle/>
        <a:p>
          <a:endParaRPr lang="en-US"/>
        </a:p>
      </dgm:t>
    </dgm:pt>
    <dgm:pt modelId="{6BDD63A5-55AB-4000-8240-5836F4033478}">
      <dgm:prSet/>
      <dgm:spPr/>
      <dgm:t>
        <a:bodyPr/>
        <a:lstStyle/>
        <a:p>
          <a:r>
            <a:rPr lang="it-IT"/>
            <a:t>Blue Team: difesa delle minacce.</a:t>
          </a:r>
          <a:endParaRPr lang="en-US"/>
        </a:p>
      </dgm:t>
    </dgm:pt>
    <dgm:pt modelId="{FFC1382D-CD73-4D94-8FC4-153ED3F048C3}" type="parTrans" cxnId="{B0FA4746-D63D-4F1E-9B50-BE4A4BF4A64F}">
      <dgm:prSet/>
      <dgm:spPr/>
      <dgm:t>
        <a:bodyPr/>
        <a:lstStyle/>
        <a:p>
          <a:endParaRPr lang="en-US"/>
        </a:p>
      </dgm:t>
    </dgm:pt>
    <dgm:pt modelId="{6CC8D1A8-CCB4-4D61-A0B7-FCEEF702458A}" type="sibTrans" cxnId="{B0FA4746-D63D-4F1E-9B50-BE4A4BF4A64F}">
      <dgm:prSet/>
      <dgm:spPr/>
      <dgm:t>
        <a:bodyPr/>
        <a:lstStyle/>
        <a:p>
          <a:endParaRPr lang="en-US"/>
        </a:p>
      </dgm:t>
    </dgm:pt>
    <dgm:pt modelId="{DADBEB09-0B3E-475E-87FF-E19F10916200}">
      <dgm:prSet/>
      <dgm:spPr/>
      <dgm:t>
        <a:bodyPr/>
        <a:lstStyle/>
        <a:p>
          <a:r>
            <a:rPr lang="it-IT"/>
            <a:t>Threat Intelligence Team: analisi proattiva delle minacce.</a:t>
          </a:r>
          <a:endParaRPr lang="en-US"/>
        </a:p>
      </dgm:t>
    </dgm:pt>
    <dgm:pt modelId="{C666AF8D-A43E-4A2D-85F5-46E397FB92B5}" type="parTrans" cxnId="{E5D3042F-8797-471E-A3B6-58CFC9BFBC79}">
      <dgm:prSet/>
      <dgm:spPr/>
      <dgm:t>
        <a:bodyPr/>
        <a:lstStyle/>
        <a:p>
          <a:endParaRPr lang="en-US"/>
        </a:p>
      </dgm:t>
    </dgm:pt>
    <dgm:pt modelId="{E66A1FA6-6F38-4259-B648-8C3F75FA69A8}" type="sibTrans" cxnId="{E5D3042F-8797-471E-A3B6-58CFC9BFBC79}">
      <dgm:prSet/>
      <dgm:spPr/>
      <dgm:t>
        <a:bodyPr/>
        <a:lstStyle/>
        <a:p>
          <a:endParaRPr lang="en-US"/>
        </a:p>
      </dgm:t>
    </dgm:pt>
    <dgm:pt modelId="{161B4930-9A84-E741-A901-C18334639B4D}" type="pres">
      <dgm:prSet presAssocID="{0AA71DCE-5F7F-4658-9E4B-3FA8FF8DEEA8}" presName="linear" presStyleCnt="0">
        <dgm:presLayoutVars>
          <dgm:animLvl val="lvl"/>
          <dgm:resizeHandles val="exact"/>
        </dgm:presLayoutVars>
      </dgm:prSet>
      <dgm:spPr/>
    </dgm:pt>
    <dgm:pt modelId="{8CB060FB-45FE-F947-A819-4B8A006E9940}" type="pres">
      <dgm:prSet presAssocID="{CD2FAFDC-DA42-443F-B124-E7EF9D6DD86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D06427C-1064-4040-BFDD-705D14D01900}" type="pres">
      <dgm:prSet presAssocID="{F8465ACB-EFF0-438D-967D-E2FBAFF77C05}" presName="spacer" presStyleCnt="0"/>
      <dgm:spPr/>
    </dgm:pt>
    <dgm:pt modelId="{3F4D7319-CBAD-F643-AAC1-319ED55E4B33}" type="pres">
      <dgm:prSet presAssocID="{1922F954-D78E-49F8-8F4E-9C8EF884D62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D6AC181-955E-7B43-A16B-ADABDAA97CD8}" type="pres">
      <dgm:prSet presAssocID="{D030AD6A-34AC-4423-A315-10B24858CD35}" presName="spacer" presStyleCnt="0"/>
      <dgm:spPr/>
    </dgm:pt>
    <dgm:pt modelId="{09680DBD-450B-C54B-B06E-5C067E63C0E1}" type="pres">
      <dgm:prSet presAssocID="{9F709032-7219-444B-8946-56D59BAA4F7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BF8A910-8550-684F-BBFC-C8C4855E9EE2}" type="pres">
      <dgm:prSet presAssocID="{D7B90B23-53BB-44AE-9BDB-3E57EF9B3F4C}" presName="spacer" presStyleCnt="0"/>
      <dgm:spPr/>
    </dgm:pt>
    <dgm:pt modelId="{46E1C524-3A36-4C45-B4EF-9BBE955FA180}" type="pres">
      <dgm:prSet presAssocID="{FBD5F385-7462-40FD-B831-4619D65869F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D43A89B-8566-864A-BAB6-33FF9443A4CC}" type="pres">
      <dgm:prSet presAssocID="{FE00C6D2-AE7B-49EE-ADFC-423D2308032B}" presName="spacer" presStyleCnt="0"/>
      <dgm:spPr/>
    </dgm:pt>
    <dgm:pt modelId="{5A7E63AE-C523-9640-8804-4CA3D734E02F}" type="pres">
      <dgm:prSet presAssocID="{6BDD63A5-55AB-4000-8240-5836F403347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3DF7F1C-B063-DE44-A860-DEC1F066BC11}" type="pres">
      <dgm:prSet presAssocID="{6CC8D1A8-CCB4-4D61-A0B7-FCEEF702458A}" presName="spacer" presStyleCnt="0"/>
      <dgm:spPr/>
    </dgm:pt>
    <dgm:pt modelId="{E079403B-BF37-F340-A85C-F543C44EB63E}" type="pres">
      <dgm:prSet presAssocID="{DADBEB09-0B3E-475E-87FF-E19F1091620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05ABB0B-4982-8945-87C9-69B4997E9F92}" type="presOf" srcId="{DADBEB09-0B3E-475E-87FF-E19F10916200}" destId="{E079403B-BF37-F340-A85C-F543C44EB63E}" srcOrd="0" destOrd="0" presId="urn:microsoft.com/office/officeart/2005/8/layout/vList2"/>
    <dgm:cxn modelId="{E5D3042F-8797-471E-A3B6-58CFC9BFBC79}" srcId="{0AA71DCE-5F7F-4658-9E4B-3FA8FF8DEEA8}" destId="{DADBEB09-0B3E-475E-87FF-E19F10916200}" srcOrd="5" destOrd="0" parTransId="{C666AF8D-A43E-4A2D-85F5-46E397FB92B5}" sibTransId="{E66A1FA6-6F38-4259-B648-8C3F75FA69A8}"/>
    <dgm:cxn modelId="{C90F2F44-C59C-044E-885D-6E4D27743C29}" type="presOf" srcId="{FBD5F385-7462-40FD-B831-4619D65869FD}" destId="{46E1C524-3A36-4C45-B4EF-9BBE955FA180}" srcOrd="0" destOrd="0" presId="urn:microsoft.com/office/officeart/2005/8/layout/vList2"/>
    <dgm:cxn modelId="{B0FA4746-D63D-4F1E-9B50-BE4A4BF4A64F}" srcId="{0AA71DCE-5F7F-4658-9E4B-3FA8FF8DEEA8}" destId="{6BDD63A5-55AB-4000-8240-5836F4033478}" srcOrd="4" destOrd="0" parTransId="{FFC1382D-CD73-4D94-8FC4-153ED3F048C3}" sibTransId="{6CC8D1A8-CCB4-4D61-A0B7-FCEEF702458A}"/>
    <dgm:cxn modelId="{5C206960-4991-F84B-981D-82899D24DF36}" type="presOf" srcId="{1922F954-D78E-49F8-8F4E-9C8EF884D625}" destId="{3F4D7319-CBAD-F643-AAC1-319ED55E4B33}" srcOrd="0" destOrd="0" presId="urn:microsoft.com/office/officeart/2005/8/layout/vList2"/>
    <dgm:cxn modelId="{CAA0466B-9BA7-45B0-A372-E64E1C0CE6BA}" srcId="{0AA71DCE-5F7F-4658-9E4B-3FA8FF8DEEA8}" destId="{1922F954-D78E-49F8-8F4E-9C8EF884D625}" srcOrd="1" destOrd="0" parTransId="{3971206F-D115-4B75-AD05-571A8CE85B42}" sibTransId="{D030AD6A-34AC-4423-A315-10B24858CD35}"/>
    <dgm:cxn modelId="{0284646F-EE2E-BC47-8C9E-74CF5D72E72F}" type="presOf" srcId="{0AA71DCE-5F7F-4658-9E4B-3FA8FF8DEEA8}" destId="{161B4930-9A84-E741-A901-C18334639B4D}" srcOrd="0" destOrd="0" presId="urn:microsoft.com/office/officeart/2005/8/layout/vList2"/>
    <dgm:cxn modelId="{0C733384-A934-9E4F-960B-8590DF7B94DA}" type="presOf" srcId="{CD2FAFDC-DA42-443F-B124-E7EF9D6DD86E}" destId="{8CB060FB-45FE-F947-A819-4B8A006E9940}" srcOrd="0" destOrd="0" presId="urn:microsoft.com/office/officeart/2005/8/layout/vList2"/>
    <dgm:cxn modelId="{C190DA96-E3DE-4888-A771-18F4B2762B1C}" srcId="{0AA71DCE-5F7F-4658-9E4B-3FA8FF8DEEA8}" destId="{CD2FAFDC-DA42-443F-B124-E7EF9D6DD86E}" srcOrd="0" destOrd="0" parTransId="{BE54432D-82F3-48D3-A169-8AA9FA79830B}" sibTransId="{F8465ACB-EFF0-438D-967D-E2FBAFF77C05}"/>
    <dgm:cxn modelId="{331F60B4-0844-6E44-8562-6BA33223B883}" type="presOf" srcId="{9F709032-7219-444B-8946-56D59BAA4F74}" destId="{09680DBD-450B-C54B-B06E-5C067E63C0E1}" srcOrd="0" destOrd="0" presId="urn:microsoft.com/office/officeart/2005/8/layout/vList2"/>
    <dgm:cxn modelId="{93BAEAD3-4B99-5245-8166-22A84F98A4EF}" type="presOf" srcId="{6BDD63A5-55AB-4000-8240-5836F4033478}" destId="{5A7E63AE-C523-9640-8804-4CA3D734E02F}" srcOrd="0" destOrd="0" presId="urn:microsoft.com/office/officeart/2005/8/layout/vList2"/>
    <dgm:cxn modelId="{7FCB18DB-A2A0-458A-BCB4-FE74E958844C}" srcId="{0AA71DCE-5F7F-4658-9E4B-3FA8FF8DEEA8}" destId="{FBD5F385-7462-40FD-B831-4619D65869FD}" srcOrd="3" destOrd="0" parTransId="{BF700234-0ECA-477E-A1D2-2BD116649491}" sibTransId="{FE00C6D2-AE7B-49EE-ADFC-423D2308032B}"/>
    <dgm:cxn modelId="{DB9D8CE8-D4B0-4E33-A26C-B9DE2D47C7A5}" srcId="{0AA71DCE-5F7F-4658-9E4B-3FA8FF8DEEA8}" destId="{9F709032-7219-444B-8946-56D59BAA4F74}" srcOrd="2" destOrd="0" parTransId="{0611F699-FBF1-4299-ACA1-03AB36B59BE7}" sibTransId="{D7B90B23-53BB-44AE-9BDB-3E57EF9B3F4C}"/>
    <dgm:cxn modelId="{1A4485C6-A6C4-4045-A3B1-6CB5A70AFD60}" type="presParOf" srcId="{161B4930-9A84-E741-A901-C18334639B4D}" destId="{8CB060FB-45FE-F947-A819-4B8A006E9940}" srcOrd="0" destOrd="0" presId="urn:microsoft.com/office/officeart/2005/8/layout/vList2"/>
    <dgm:cxn modelId="{A75736FD-FEAC-2D4D-8A00-486C1987DA7F}" type="presParOf" srcId="{161B4930-9A84-E741-A901-C18334639B4D}" destId="{DD06427C-1064-4040-BFDD-705D14D01900}" srcOrd="1" destOrd="0" presId="urn:microsoft.com/office/officeart/2005/8/layout/vList2"/>
    <dgm:cxn modelId="{64933483-CC8A-524F-ABFC-FFED8A099DE8}" type="presParOf" srcId="{161B4930-9A84-E741-A901-C18334639B4D}" destId="{3F4D7319-CBAD-F643-AAC1-319ED55E4B33}" srcOrd="2" destOrd="0" presId="urn:microsoft.com/office/officeart/2005/8/layout/vList2"/>
    <dgm:cxn modelId="{42EDE1D6-2E40-D345-A315-54EEE35CB609}" type="presParOf" srcId="{161B4930-9A84-E741-A901-C18334639B4D}" destId="{6D6AC181-955E-7B43-A16B-ADABDAA97CD8}" srcOrd="3" destOrd="0" presId="urn:microsoft.com/office/officeart/2005/8/layout/vList2"/>
    <dgm:cxn modelId="{377DAD08-D1E6-E74B-867F-F69D937942D3}" type="presParOf" srcId="{161B4930-9A84-E741-A901-C18334639B4D}" destId="{09680DBD-450B-C54B-B06E-5C067E63C0E1}" srcOrd="4" destOrd="0" presId="urn:microsoft.com/office/officeart/2005/8/layout/vList2"/>
    <dgm:cxn modelId="{43607C91-C3B5-9043-A6C8-B04C99E3F4A3}" type="presParOf" srcId="{161B4930-9A84-E741-A901-C18334639B4D}" destId="{BBF8A910-8550-684F-BBFC-C8C4855E9EE2}" srcOrd="5" destOrd="0" presId="urn:microsoft.com/office/officeart/2005/8/layout/vList2"/>
    <dgm:cxn modelId="{0CAEE536-40A7-7B45-9B28-C633952F09C8}" type="presParOf" srcId="{161B4930-9A84-E741-A901-C18334639B4D}" destId="{46E1C524-3A36-4C45-B4EF-9BBE955FA180}" srcOrd="6" destOrd="0" presId="urn:microsoft.com/office/officeart/2005/8/layout/vList2"/>
    <dgm:cxn modelId="{B510BA0B-E8A5-4148-9124-6ECE47443A33}" type="presParOf" srcId="{161B4930-9A84-E741-A901-C18334639B4D}" destId="{5D43A89B-8566-864A-BAB6-33FF9443A4CC}" srcOrd="7" destOrd="0" presId="urn:microsoft.com/office/officeart/2005/8/layout/vList2"/>
    <dgm:cxn modelId="{921776F4-9E5D-D74C-A6ED-632751EF7B15}" type="presParOf" srcId="{161B4930-9A84-E741-A901-C18334639B4D}" destId="{5A7E63AE-C523-9640-8804-4CA3D734E02F}" srcOrd="8" destOrd="0" presId="urn:microsoft.com/office/officeart/2005/8/layout/vList2"/>
    <dgm:cxn modelId="{E58087B0-3B26-0249-972D-2BA9D68083B9}" type="presParOf" srcId="{161B4930-9A84-E741-A901-C18334639B4D}" destId="{83DF7F1C-B063-DE44-A860-DEC1F066BC11}" srcOrd="9" destOrd="0" presId="urn:microsoft.com/office/officeart/2005/8/layout/vList2"/>
    <dgm:cxn modelId="{3FC06254-5303-CE43-A222-FABF2D14B63B}" type="presParOf" srcId="{161B4930-9A84-E741-A901-C18334639B4D}" destId="{E079403B-BF37-F340-A85C-F543C44EB63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4DC84-CEF2-A944-B041-5EDF347F102D}">
      <dsp:nvSpPr>
        <dsp:cNvPr id="0" name=""/>
        <dsp:cNvSpPr/>
      </dsp:nvSpPr>
      <dsp:spPr>
        <a:xfrm>
          <a:off x="0" y="260879"/>
          <a:ext cx="5811128" cy="989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Gli attacchi informatici si evolvono continuamente, sfruttando le fragilità dei sistemi e delle persone. Alcune delle metodologie più avanzate includono ad esempio:</a:t>
          </a:r>
          <a:endParaRPr lang="en-US" sz="1800" kern="1200"/>
        </a:p>
      </dsp:txBody>
      <dsp:txXfrm>
        <a:off x="48319" y="309198"/>
        <a:ext cx="5714490" cy="893182"/>
      </dsp:txXfrm>
    </dsp:sp>
    <dsp:sp modelId="{ED54DB61-9EC8-8347-968B-3F324D755B9D}">
      <dsp:nvSpPr>
        <dsp:cNvPr id="0" name=""/>
        <dsp:cNvSpPr/>
      </dsp:nvSpPr>
      <dsp:spPr>
        <a:xfrm>
          <a:off x="0" y="1302539"/>
          <a:ext cx="5811128" cy="98982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/>
            <a:t>Advanced </a:t>
          </a:r>
          <a:r>
            <a:rPr lang="it-IT" sz="1800" b="1" kern="1200" dirty="0" err="1"/>
            <a:t>Persistent</a:t>
          </a:r>
          <a:r>
            <a:rPr lang="it-IT" sz="1800" b="1" kern="1200" dirty="0"/>
            <a:t> </a:t>
          </a:r>
          <a:r>
            <a:rPr lang="it-IT" sz="1800" b="1" kern="1200" dirty="0" err="1"/>
            <a:t>Threats</a:t>
          </a:r>
          <a:r>
            <a:rPr lang="it-IT" sz="1800" b="1" kern="1200" dirty="0"/>
            <a:t> (APT): </a:t>
          </a:r>
          <a:r>
            <a:rPr lang="it-IT" sz="1800" kern="1200" dirty="0"/>
            <a:t>attacchi mirati condotti da gruppi sponsorizzati dagli stati o organizzazioni criminali.</a:t>
          </a:r>
          <a:endParaRPr lang="en-US" sz="1800" kern="1200" dirty="0"/>
        </a:p>
      </dsp:txBody>
      <dsp:txXfrm>
        <a:off x="48319" y="1350858"/>
        <a:ext cx="5714490" cy="893182"/>
      </dsp:txXfrm>
    </dsp:sp>
    <dsp:sp modelId="{D64DDDB5-AF21-9240-BF80-9DC2E3E01D66}">
      <dsp:nvSpPr>
        <dsp:cNvPr id="0" name=""/>
        <dsp:cNvSpPr/>
      </dsp:nvSpPr>
      <dsp:spPr>
        <a:xfrm>
          <a:off x="0" y="2344199"/>
          <a:ext cx="5811128" cy="989820"/>
        </a:xfrm>
        <a:prstGeom prst="round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Zero-Day Exploits: questi sono attacchi che sfruttano fragilità sconosciute prima che vengono corrette dai produttori di software.</a:t>
          </a:r>
          <a:endParaRPr lang="en-US" sz="1800" kern="1200" dirty="0"/>
        </a:p>
      </dsp:txBody>
      <dsp:txXfrm>
        <a:off x="48319" y="2392518"/>
        <a:ext cx="5714490" cy="893182"/>
      </dsp:txXfrm>
    </dsp:sp>
    <dsp:sp modelId="{8F2CB1B3-2C83-2848-A5BE-FEE1FEB64907}">
      <dsp:nvSpPr>
        <dsp:cNvPr id="0" name=""/>
        <dsp:cNvSpPr/>
      </dsp:nvSpPr>
      <dsp:spPr>
        <a:xfrm>
          <a:off x="0" y="3385859"/>
          <a:ext cx="5811128" cy="989820"/>
        </a:xfrm>
        <a:prstGeom prst="roundRect">
          <a:avLst/>
        </a:prstGeom>
        <a:solidFill>
          <a:schemeClr val="accent2">
            <a:hueOff val="4832709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Fileless Malware: è un malware che non scrive file su un disco ma  risiede in memoria. </a:t>
          </a:r>
          <a:endParaRPr lang="en-US" sz="1800" kern="1200"/>
        </a:p>
      </dsp:txBody>
      <dsp:txXfrm>
        <a:off x="48319" y="3434178"/>
        <a:ext cx="5714490" cy="893182"/>
      </dsp:txXfrm>
    </dsp:sp>
    <dsp:sp modelId="{62C197FC-5CB2-B74C-937B-40835F3C8AD8}">
      <dsp:nvSpPr>
        <dsp:cNvPr id="0" name=""/>
        <dsp:cNvSpPr/>
      </dsp:nvSpPr>
      <dsp:spPr>
        <a:xfrm>
          <a:off x="0" y="4427519"/>
          <a:ext cx="5811128" cy="989820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Ransomware Evolut: malware che cifra i dati delle vittime e richiede un riscatto.  </a:t>
          </a:r>
          <a:endParaRPr lang="en-US" sz="1800" kern="1200"/>
        </a:p>
      </dsp:txBody>
      <dsp:txXfrm>
        <a:off x="48319" y="4475838"/>
        <a:ext cx="5714490" cy="893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060FB-45FE-F947-A819-4B8A006E9940}">
      <dsp:nvSpPr>
        <dsp:cNvPr id="0" name=""/>
        <dsp:cNvSpPr/>
      </dsp:nvSpPr>
      <dsp:spPr>
        <a:xfrm>
          <a:off x="0" y="702319"/>
          <a:ext cx="6666833" cy="636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L’evoluzione di queste minacce informatiche ha portato alla crescente necessità di provare a comprendere gli attacchi informatici. </a:t>
          </a:r>
          <a:endParaRPr lang="en-US" sz="1600" kern="1200"/>
        </a:p>
      </dsp:txBody>
      <dsp:txXfrm>
        <a:off x="31070" y="733389"/>
        <a:ext cx="6604693" cy="574340"/>
      </dsp:txXfrm>
    </dsp:sp>
    <dsp:sp modelId="{3F4D7319-CBAD-F643-AAC1-319ED55E4B33}">
      <dsp:nvSpPr>
        <dsp:cNvPr id="0" name=""/>
        <dsp:cNvSpPr/>
      </dsp:nvSpPr>
      <dsp:spPr>
        <a:xfrm>
          <a:off x="0" y="1384879"/>
          <a:ext cx="6666833" cy="636480"/>
        </a:xfrm>
        <a:prstGeom prst="round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Team Coinvolti: </a:t>
          </a:r>
          <a:endParaRPr lang="en-US" sz="1600" kern="1200"/>
        </a:p>
      </dsp:txBody>
      <dsp:txXfrm>
        <a:off x="31070" y="1415949"/>
        <a:ext cx="6604693" cy="574340"/>
      </dsp:txXfrm>
    </dsp:sp>
    <dsp:sp modelId="{09680DBD-450B-C54B-B06E-5C067E63C0E1}">
      <dsp:nvSpPr>
        <dsp:cNvPr id="0" name=""/>
        <dsp:cNvSpPr/>
      </dsp:nvSpPr>
      <dsp:spPr>
        <a:xfrm>
          <a:off x="0" y="2067439"/>
          <a:ext cx="6666833" cy="636480"/>
        </a:xfrm>
        <a:prstGeom prst="roundRect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Security Operations Center (SOC9: monitoraggio e risposta agli incidenti.</a:t>
          </a:r>
          <a:endParaRPr lang="en-US" sz="1600" kern="1200"/>
        </a:p>
      </dsp:txBody>
      <dsp:txXfrm>
        <a:off x="31070" y="2098509"/>
        <a:ext cx="6604693" cy="574340"/>
      </dsp:txXfrm>
    </dsp:sp>
    <dsp:sp modelId="{46E1C524-3A36-4C45-B4EF-9BBE955FA180}">
      <dsp:nvSpPr>
        <dsp:cNvPr id="0" name=""/>
        <dsp:cNvSpPr/>
      </dsp:nvSpPr>
      <dsp:spPr>
        <a:xfrm>
          <a:off x="0" y="2750000"/>
          <a:ext cx="6666833" cy="636480"/>
        </a:xfrm>
        <a:prstGeom prst="round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Red Team: simulazione di attacchi per testare la sicurezza.</a:t>
          </a:r>
          <a:endParaRPr lang="en-US" sz="1600" kern="1200"/>
        </a:p>
      </dsp:txBody>
      <dsp:txXfrm>
        <a:off x="31070" y="2781070"/>
        <a:ext cx="6604693" cy="574340"/>
      </dsp:txXfrm>
    </dsp:sp>
    <dsp:sp modelId="{5A7E63AE-C523-9640-8804-4CA3D734E02F}">
      <dsp:nvSpPr>
        <dsp:cNvPr id="0" name=""/>
        <dsp:cNvSpPr/>
      </dsp:nvSpPr>
      <dsp:spPr>
        <a:xfrm>
          <a:off x="0" y="3432560"/>
          <a:ext cx="6666833" cy="636480"/>
        </a:xfrm>
        <a:prstGeom prst="roundRect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Blue Team: difesa delle minacce.</a:t>
          </a:r>
          <a:endParaRPr lang="en-US" sz="1600" kern="1200"/>
        </a:p>
      </dsp:txBody>
      <dsp:txXfrm>
        <a:off x="31070" y="3463630"/>
        <a:ext cx="6604693" cy="574340"/>
      </dsp:txXfrm>
    </dsp:sp>
    <dsp:sp modelId="{E079403B-BF37-F340-A85C-F543C44EB63E}">
      <dsp:nvSpPr>
        <dsp:cNvPr id="0" name=""/>
        <dsp:cNvSpPr/>
      </dsp:nvSpPr>
      <dsp:spPr>
        <a:xfrm>
          <a:off x="0" y="4115120"/>
          <a:ext cx="6666833" cy="63648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Threat Intelligence Team: analisi proattiva delle minacce.</a:t>
          </a:r>
          <a:endParaRPr lang="en-US" sz="1600" kern="1200"/>
        </a:p>
      </dsp:txBody>
      <dsp:txXfrm>
        <a:off x="31070" y="4146190"/>
        <a:ext cx="6604693" cy="57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E1022-59CB-1C3E-2AE2-E9A4AA3F8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33C0C7-D50D-B6EC-A427-B3A323ED2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217BAB-10BE-9F82-14AF-38406A89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AE0-58E4-3B46-A29F-805831CD6661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92D0-C448-F1FC-69D9-3EE6C55E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7A387B-DB4C-6632-EC0B-3217FDDF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3A2B-382C-8549-B1A0-E7EDDDDAED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53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7273D-3A42-7BAC-7587-1B0E02EA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1BAF82-5B59-A12C-2AE2-30C829A09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4E6616-9761-74C7-694C-EC53DF0C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AE0-58E4-3B46-A29F-805831CD6661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D02613-D70A-F2FB-4434-2EB15E5D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93936A-4DDA-DC32-4901-663BEBE4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3A2B-382C-8549-B1A0-E7EDDDDAED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889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DC974C2-D30C-21A0-0E8E-D01CDA1C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E68C6-B5D2-19E3-F0B2-38F242672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72D288-838F-6C0E-E61B-424FE758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AE0-58E4-3B46-A29F-805831CD6661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9EDE27-119E-F737-4916-16B3FF70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2ACCED-6FC7-0089-6BBA-9E02E23A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3A2B-382C-8549-B1A0-E7EDDDDAED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78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327E30-EDD2-C706-5CCD-3ED60CAD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51673E-2ED7-A733-1F2E-3B00CFFBD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EBAC37-F540-4968-066C-3EF18BCD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AE0-58E4-3B46-A29F-805831CD6661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AA433A-A491-FD2A-85F3-06F1CC00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460FF0-FE2A-DE81-2B62-D324564E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3A2B-382C-8549-B1A0-E7EDDDDAED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03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8B78E8-CFFF-9C63-51F9-FE3CEA49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A18FAD-26F6-601B-94D2-03F579F14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76CC54-620E-DA45-EE6D-EF13F104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AE0-58E4-3B46-A29F-805831CD6661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162A9D-830D-9A7E-D765-64B5CD79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17684F-EA93-B36C-182B-A2E8F71C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3A2B-382C-8549-B1A0-E7EDDDDAED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68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1282-750D-2EDE-AB91-DFB2089D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A07125-3C77-99AE-DBB3-7EE3FBCB5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FF80D8-2982-8D48-22A7-A81505C74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36187C-0F3D-B25D-8B01-8777FDB3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AE0-58E4-3B46-A29F-805831CD6661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63DCA0-74C7-D4C2-CE22-275976CF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BE32EB-0303-1160-439F-1D7E3618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3A2B-382C-8549-B1A0-E7EDDDDAED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87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0E1D9-71A5-24BF-A738-2F6D6AA6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C1389C-B06B-96F6-68AB-7B9CD04F1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9CE866-22B5-9478-039D-B600D7C52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8B5F40-18AC-C0E2-E1DA-DBCABEBD3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B263665-A614-E9C3-538F-94335F03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DDAE549-0517-FE91-4AAE-0B5A669E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AE0-58E4-3B46-A29F-805831CD6661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2F6574F-980C-73A5-8D53-6213EA48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FADB942-A685-50D9-9754-CB81AC9A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3A2B-382C-8549-B1A0-E7EDDDDAED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54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EA24C-7DE6-AC5E-22E6-D6167C25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D51797-123D-7AAE-92DD-A36B4CB0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AE0-58E4-3B46-A29F-805831CD6661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4F9CBF-182C-D935-E149-21416A30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03D823-8763-5C4E-65DF-E970C11B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3A2B-382C-8549-B1A0-E7EDDDDAED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34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6609B31-5BA9-DBFD-A6DF-6027FB08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AE0-58E4-3B46-A29F-805831CD6661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A8B29F9-E0CA-C4B3-0C5C-4997D609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B0D0A56-9EE1-5375-4FD2-42FC8BBD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3A2B-382C-8549-B1A0-E7EDDDDAED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13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78277-D4FC-DC5F-B512-EE1C2C77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EB52F5-664F-038C-F863-89808CA3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D78B3D-0674-ABE7-F1FE-CABEDC0D8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47E40D-FF81-396D-B210-1DFC72D3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AE0-58E4-3B46-A29F-805831CD6661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ADA154-F69A-4AFB-07D8-A1CB8523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7FB088-CE73-C558-ED83-10DB8E1C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3A2B-382C-8549-B1A0-E7EDDDDAED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21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78C140-3557-3B43-6629-E79DF8C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DE6066-99F2-E1A9-7B7D-03427DC73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04B0AA-2C4C-020C-3ED1-07C8B54A0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3208C4-FA84-4B2F-3E28-BECAABDE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AE0-58E4-3B46-A29F-805831CD6661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43296C-69A5-6B46-5095-4E08160F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317605-D8AB-267B-EEBC-0B363656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3A2B-382C-8549-B1A0-E7EDDDDAED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34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B27A70-9B07-7615-51D8-652DADE6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DDD2FE-137B-EA6A-7BC8-01C00ABF3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163740-24A7-42A5-F570-49D31AF85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42AE0-58E4-3B46-A29F-805831CD6661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00AF75-2029-4B4F-7A79-619AD41C2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7DD191-ECC2-1B9D-45AB-F972FEB8E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B3A2B-382C-8549-B1A0-E7EDDDDAED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088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A325FD8-E7D9-163A-B77A-1FF7E72F1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it-IT" sz="4000" dirty="0">
                <a:solidFill>
                  <a:schemeClr val="tx2"/>
                </a:solidFill>
              </a:rPr>
              <a:t>Attacchi Informatici e Social Engineering  </a:t>
            </a:r>
          </a:p>
        </p:txBody>
      </p:sp>
      <p:pic>
        <p:nvPicPr>
          <p:cNvPr id="1026" name="Picture 2" descr="Social engineering: che cos'è e perché minaccia il finance">
            <a:extLst>
              <a:ext uri="{FF2B5EF4-FFF2-40B4-BE49-F238E27FC236}">
                <a16:creationId xmlns:a16="http://schemas.microsoft.com/office/drawing/2014/main" id="{E0891F65-0CA8-8EBE-EA39-5990C6A42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3"/>
          <a:stretch/>
        </p:blipFill>
        <p:spPr bwMode="auto">
          <a:xfrm>
            <a:off x="-1" y="10"/>
            <a:ext cx="12192001" cy="420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3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422F2227-4B0B-C668-237A-AA3FB6996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it-IT" sz="2000">
                <a:solidFill>
                  <a:schemeClr val="tx2"/>
                </a:solidFill>
              </a:rPr>
              <a:t>Riccardo Albertin</a:t>
            </a:r>
          </a:p>
        </p:txBody>
      </p:sp>
    </p:spTree>
    <p:extLst>
      <p:ext uri="{BB962C8B-B14F-4D97-AF65-F5344CB8AC3E}">
        <p14:creationId xmlns:p14="http://schemas.microsoft.com/office/powerpoint/2010/main" val="8720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6B518D-659A-5069-D72D-C6D1A56A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it-IT" sz="3700"/>
              <a:t>Cosa sono gli attacchi informatici?</a:t>
            </a:r>
          </a:p>
        </p:txBody>
      </p:sp>
      <p:pic>
        <p:nvPicPr>
          <p:cNvPr id="2050" name="Picture 2" descr="Attacchi informatici: come riconoscerli e proteggersi">
            <a:extLst>
              <a:ext uri="{FF2B5EF4-FFF2-40B4-BE49-F238E27FC236}">
                <a16:creationId xmlns:a16="http://schemas.microsoft.com/office/drawing/2014/main" id="{945ED254-4438-8A8D-1D39-BDED97F8D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3" r="16658" b="1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2A9B5F-12D0-A896-E65D-D7BE45457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731" y="2057400"/>
            <a:ext cx="4558747" cy="4045288"/>
          </a:xfrm>
        </p:spPr>
        <p:txBody>
          <a:bodyPr>
            <a:normAutofit/>
          </a:bodyPr>
          <a:lstStyle/>
          <a:p>
            <a:r>
              <a:rPr lang="it-IT" sz="2000" dirty="0"/>
              <a:t>Gli attacchi informatici sono dei tentativi malefici di compromettere, maneggiare o di avere accesso senza permesso a sistemi informatici, reti o dati. Possono essere condotti da hacker, cybercriminali o governi con vari obbiettivi ad esempio furto di informazioni, sabotaggio e spionaggio. </a:t>
            </a:r>
          </a:p>
          <a:p>
            <a:r>
              <a:rPr lang="it-IT" sz="2000" dirty="0"/>
              <a:t>Vari tipi di attacchi possono essere: </a:t>
            </a:r>
          </a:p>
          <a:p>
            <a:r>
              <a:rPr lang="it-IT" sz="2000" b="1" dirty="0"/>
              <a:t>Malware</a:t>
            </a:r>
            <a:r>
              <a:rPr lang="it-IT" sz="2000" dirty="0"/>
              <a:t>: che sono software dannosi </a:t>
            </a:r>
          </a:p>
          <a:p>
            <a:r>
              <a:rPr lang="it-IT" sz="2000" b="1" dirty="0"/>
              <a:t>Phishing</a:t>
            </a:r>
            <a:r>
              <a:rPr lang="it-IT" sz="2000" dirty="0"/>
              <a:t>: email o messaggi ingannevoli </a:t>
            </a:r>
          </a:p>
          <a:p>
            <a:pPr marL="0" indent="0">
              <a:buNone/>
            </a:pP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421306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ACD157-1AB7-803A-F517-25316BC7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it-IT" dirty="0"/>
              <a:t>Che cos’è  Social </a:t>
            </a:r>
            <a:r>
              <a:rPr lang="it-IT"/>
              <a:t>Engineering?	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2713FE-BB46-E2BE-0A22-2D05E5BC1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24" y="2061836"/>
            <a:ext cx="5792404" cy="4231013"/>
          </a:xfrm>
        </p:spPr>
        <p:txBody>
          <a:bodyPr>
            <a:normAutofit/>
          </a:bodyPr>
          <a:lstStyle/>
          <a:p>
            <a:r>
              <a:rPr lang="it-IT" sz="2000"/>
              <a:t>Social Engineering è una modalità di attacco informatico basata sull’inganno e la manipolazione delle persone per ottenere informazioni sensibili o avere accesso a sistemi molto privati. </a:t>
            </a:r>
          </a:p>
          <a:p>
            <a:r>
              <a:rPr lang="it-IT" sz="2000"/>
              <a:t>Come funziona?</a:t>
            </a:r>
          </a:p>
          <a:p>
            <a:r>
              <a:rPr lang="it-IT" sz="2000"/>
              <a:t>Invece di attaccare direttamente un sistema, gli hacker puntano su un errore dell’umano cioè sfruttano la paura il ricatto per convincere le persone a divulgare password o dati riservati, scaricare malware, effettuare pagamenti fraudolenti ecc. </a:t>
            </a:r>
          </a:p>
          <a:p>
            <a:endParaRPr lang="it-IT" sz="2000"/>
          </a:p>
        </p:txBody>
      </p:sp>
      <p:pic>
        <p:nvPicPr>
          <p:cNvPr id="3074" name="Picture 2" descr="Social engineering: cos'è e come proteggersi | IT Impresa">
            <a:extLst>
              <a:ext uri="{FF2B5EF4-FFF2-40B4-BE49-F238E27FC236}">
                <a16:creationId xmlns:a16="http://schemas.microsoft.com/office/drawing/2014/main" id="{2A810EAE-C02E-97E1-ED58-AE6D1BCBA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8157" y="2076784"/>
            <a:ext cx="5593294" cy="432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0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D3B234-4566-5529-E4FC-BE07E2EC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it-IT" sz="4600">
                <a:solidFill>
                  <a:srgbClr val="FFFFFF"/>
                </a:solidFill>
              </a:rPr>
              <a:t>Metodologie di Attacchi Avanzate	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C7A30FC-78DD-029A-71E8-FFBF4C19A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680621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78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AC3FDF-5945-FE92-403C-87F47A1F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Overview e Team 	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1FB24A2-B206-1945-8AF7-AEE1BCCAF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60236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662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EC21EF-C8C8-2220-B891-04D36427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800"/>
              <a:t>Analisi del Problema 	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6F2DFE-EE7D-6E06-FFF2-8E5662BD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it-IT" sz="2000"/>
              <a:t>A causa che questi attacchi usano le debolezze nei sistemi e negli utenti possono esserci alcuni problemi tipo:</a:t>
            </a:r>
          </a:p>
          <a:p>
            <a:r>
              <a:rPr lang="it-IT" sz="2000"/>
              <a:t>La mancanza di consapevolezza e formazione degli utenti nel riconoscere questi attacchi. </a:t>
            </a:r>
          </a:p>
          <a:p>
            <a:r>
              <a:rPr lang="it-IT" sz="2000"/>
              <a:t>Debolezze nei sistemi informatici.</a:t>
            </a:r>
          </a:p>
          <a:p>
            <a:r>
              <a:rPr lang="it-IT" sz="2000"/>
              <a:t>Uso di tecniche avanzate di manipolazione per ingannare gli utenti. </a:t>
            </a:r>
          </a:p>
        </p:txBody>
      </p:sp>
      <p:pic>
        <p:nvPicPr>
          <p:cNvPr id="5122" name="Picture 2" descr="Enpap. “Se è un problema, ha una soluzione” – Adepp">
            <a:extLst>
              <a:ext uri="{FF2B5EF4-FFF2-40B4-BE49-F238E27FC236}">
                <a16:creationId xmlns:a16="http://schemas.microsoft.com/office/drawing/2014/main" id="{9EBA8323-30A9-0B1B-1653-E40CCFF7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8822" y="2618169"/>
            <a:ext cx="5150277" cy="343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Rectangle 513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43683D-803A-8206-FDD7-98EBEFF3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Architettura delle minacce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DADAD8-89B6-7C3A-8675-6D642EB2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it-IT" sz="2000" dirty="0"/>
              <a:t>Architettura delle minacce analizza i principali vettori di attacco e modelli di minaccia diffusi:</a:t>
            </a:r>
          </a:p>
          <a:p>
            <a:pPr marL="0" indent="0">
              <a:buNone/>
            </a:pPr>
            <a:r>
              <a:rPr lang="it-IT" sz="2000" b="1" dirty="0"/>
              <a:t>Modello STRIDE (es.):</a:t>
            </a:r>
          </a:p>
          <a:p>
            <a:r>
              <a:rPr lang="it-IT" sz="2000" dirty="0"/>
              <a:t>Spoofing-&gt; falsificazione di identità </a:t>
            </a:r>
          </a:p>
          <a:p>
            <a:r>
              <a:rPr lang="it-IT" sz="2000" dirty="0"/>
              <a:t>Tampering -&gt; Manomissione dei dati</a:t>
            </a:r>
          </a:p>
          <a:p>
            <a:pPr marL="0" indent="0">
              <a:buNone/>
            </a:pPr>
            <a:r>
              <a:rPr lang="it-IT" sz="2400" b="1" dirty="0"/>
              <a:t>Cyber </a:t>
            </a:r>
            <a:r>
              <a:rPr lang="it-IT" sz="2400" b="1" dirty="0" err="1"/>
              <a:t>Kill</a:t>
            </a:r>
            <a:r>
              <a:rPr lang="it-IT" sz="2400" b="1" dirty="0"/>
              <a:t> Chain: </a:t>
            </a:r>
          </a:p>
          <a:p>
            <a:pPr marL="0" indent="0">
              <a:buNone/>
            </a:pPr>
            <a:r>
              <a:rPr lang="it-IT" sz="2000" u="sng" dirty="0"/>
              <a:t>Ci sono 7 fasi:</a:t>
            </a:r>
          </a:p>
          <a:p>
            <a:pPr>
              <a:buFontTx/>
              <a:buChar char="-"/>
            </a:pPr>
            <a:r>
              <a:rPr lang="it-IT" sz="2000" dirty="0"/>
              <a:t>Ricognizione</a:t>
            </a:r>
          </a:p>
          <a:p>
            <a:pPr>
              <a:buFontTx/>
              <a:buChar char="-"/>
            </a:pPr>
            <a:r>
              <a:rPr lang="it-IT" sz="2000" dirty="0" err="1"/>
              <a:t>Weaponization</a:t>
            </a:r>
            <a:r>
              <a:rPr lang="it-IT" sz="2000" dirty="0"/>
              <a:t> </a:t>
            </a:r>
          </a:p>
          <a:p>
            <a:pPr>
              <a:buFontTx/>
              <a:buChar char="-"/>
            </a:pPr>
            <a:r>
              <a:rPr lang="it-IT" sz="2000" dirty="0"/>
              <a:t>Delivery </a:t>
            </a:r>
          </a:p>
          <a:p>
            <a:pPr>
              <a:buFontTx/>
              <a:buChar char="-"/>
            </a:pPr>
            <a:r>
              <a:rPr lang="it-IT" sz="2000" dirty="0"/>
              <a:t>Exploitation </a:t>
            </a:r>
          </a:p>
          <a:p>
            <a:pPr>
              <a:buFontTx/>
              <a:buChar char="-"/>
            </a:pPr>
            <a:r>
              <a:rPr lang="it-IT" sz="2000" dirty="0"/>
              <a:t>Installation </a:t>
            </a:r>
          </a:p>
          <a:p>
            <a:pPr>
              <a:buFontTx/>
              <a:buChar char="-"/>
            </a:pPr>
            <a:r>
              <a:rPr lang="it-IT" sz="2000" dirty="0" err="1"/>
              <a:t>Command</a:t>
            </a:r>
            <a:r>
              <a:rPr lang="it-IT" sz="2000" dirty="0"/>
              <a:t> e Control </a:t>
            </a:r>
          </a:p>
          <a:p>
            <a:pPr>
              <a:buFontTx/>
              <a:buChar char="-"/>
            </a:pPr>
            <a:r>
              <a:rPr lang="it-IT" sz="2000" dirty="0"/>
              <a:t>Action on </a:t>
            </a:r>
            <a:r>
              <a:rPr lang="it-IT" sz="2000" dirty="0" err="1"/>
              <a:t>Objectives</a:t>
            </a:r>
            <a:r>
              <a:rPr lang="it-I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507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6" name="Rectangle 4125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8" name="Rectangle 4127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51B9C7-59C8-B7CE-39CD-9D3B35C7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it-IT"/>
              <a:t>Tecniche di Social Engineering </a:t>
            </a:r>
            <a:endParaRPr lang="it-IT" dirty="0"/>
          </a:p>
        </p:txBody>
      </p:sp>
      <p:pic>
        <p:nvPicPr>
          <p:cNvPr id="4100" name="Picture 4" descr="6 tipi di attacchi di social engineering">
            <a:extLst>
              <a:ext uri="{FF2B5EF4-FFF2-40B4-BE49-F238E27FC236}">
                <a16:creationId xmlns:a16="http://schemas.microsoft.com/office/drawing/2014/main" id="{0E68528D-27FB-B00D-31EA-261B78F5B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0" r="-1" b="-1"/>
          <a:stretch/>
        </p:blipFill>
        <p:spPr bwMode="auto"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262A85-78F4-40EB-9BEF-9325ADF88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/>
          </a:bodyPr>
          <a:lstStyle/>
          <a:p>
            <a:r>
              <a:rPr lang="it-IT" sz="1300"/>
              <a:t>Il social engineering sfrutta la manipolazione psicologica per indurre le vittime a rivelare informazioni sensibili o compiere azioni non sicure. Le principali tecniche includono:</a:t>
            </a:r>
          </a:p>
          <a:p>
            <a:r>
              <a:rPr lang="it-IT" sz="1300" b="1"/>
              <a:t>Phishing</a:t>
            </a:r>
            <a:r>
              <a:rPr lang="it-IT" sz="1300"/>
              <a:t>: e-mail fraudolente che inducono la vittima a cliccare su link malevoli o a fornire credenziali. Varianti: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300" b="1"/>
              <a:t>Spear Phishing</a:t>
            </a:r>
            <a:r>
              <a:rPr lang="it-IT" sz="1300"/>
              <a:t>: mirato a individui specifici.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300" b="1"/>
              <a:t>Whaling</a:t>
            </a:r>
            <a:r>
              <a:rPr lang="it-IT" sz="1300"/>
              <a:t>: attacco rivolto a dirigenti di alto livello.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300" b="1"/>
              <a:t>Vishing</a:t>
            </a:r>
            <a:r>
              <a:rPr lang="it-IT" sz="1300"/>
              <a:t> (voice phishing): chiamate telefoniche ingannevoli.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300" b="1"/>
              <a:t>Smishing</a:t>
            </a:r>
            <a:r>
              <a:rPr lang="it-IT" sz="1300"/>
              <a:t> (SMS phishing): truffe via messaggi di testo.</a:t>
            </a:r>
          </a:p>
          <a:p>
            <a:r>
              <a:rPr lang="it-IT" sz="1300" b="1"/>
              <a:t>Baiting</a:t>
            </a:r>
            <a:r>
              <a:rPr lang="it-IT" sz="1300"/>
              <a:t>: l’uso di incentivi falsi, come chiavette USB infette lasciate in luoghi pubblici, per indurre la vittima a eseguire malware.</a:t>
            </a:r>
          </a:p>
          <a:p>
            <a:r>
              <a:rPr lang="it-IT" sz="1300" b="1"/>
              <a:t>Pretexting</a:t>
            </a:r>
            <a:r>
              <a:rPr lang="it-IT" sz="1300"/>
              <a:t>: creazione di un falso pretesto per ottenere informazioni (es. un finto tecnico IT che chiede credenziali di accesso).</a:t>
            </a:r>
          </a:p>
          <a:p>
            <a:r>
              <a:rPr lang="it-IT" sz="1300" b="1"/>
              <a:t>Tailgating/Piggybacking</a:t>
            </a:r>
            <a:r>
              <a:rPr lang="it-IT" sz="1300"/>
              <a:t>: l’accesso non autorizzato a edifici aziendali sfruttando l'ingenuità di dipendenti che tengono aperta la porta.</a:t>
            </a:r>
          </a:p>
          <a:p>
            <a:r>
              <a:rPr lang="it-IT" sz="1300" b="1"/>
              <a:t>Deepfake Attacks</a:t>
            </a:r>
            <a:r>
              <a:rPr lang="it-IT" sz="1300"/>
              <a:t>: l'uso di video o audio generati dall’IA per impersonare dirigenti e ingannare dipendenti o fornitori.</a:t>
            </a:r>
          </a:p>
          <a:p>
            <a:endParaRPr lang="it-IT" sz="1300"/>
          </a:p>
        </p:txBody>
      </p:sp>
    </p:spTree>
    <p:extLst>
      <p:ext uri="{BB962C8B-B14F-4D97-AF65-F5344CB8AC3E}">
        <p14:creationId xmlns:p14="http://schemas.microsoft.com/office/powerpoint/2010/main" val="135130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AE2716-331C-3FEA-BA1F-0DF49E29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sz="4100">
                <a:solidFill>
                  <a:srgbClr val="FFFFFF"/>
                </a:solidFill>
              </a:rPr>
              <a:t>Impatto e Conseguenze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C0CD7-3B73-A3FB-C00D-069B4A37C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it-IT" dirty="0"/>
              <a:t>Le conseguenze degli attacchi informatici possono essere devastanti: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Danni economici</a:t>
            </a:r>
            <a:r>
              <a:rPr lang="it-IT" dirty="0"/>
              <a:t>: costi di ripristino, perdita di dati, pagamento di riscatti.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Danni reputazionali</a:t>
            </a:r>
            <a:r>
              <a:rPr lang="it-IT" dirty="0"/>
              <a:t>: perdita di fiducia da parte di clienti e partner.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Interruzioni operative</a:t>
            </a:r>
            <a:r>
              <a:rPr lang="it-IT" dirty="0"/>
              <a:t>: blocco dei servizi essenziali.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Violazioni della privacy</a:t>
            </a:r>
            <a:r>
              <a:rPr lang="it-IT" dirty="0"/>
              <a:t>: esposizione di dati sensibili.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6592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654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di Office</vt:lpstr>
      <vt:lpstr>Attacchi Informatici e Social Engineering  </vt:lpstr>
      <vt:lpstr>Cosa sono gli attacchi informatici?</vt:lpstr>
      <vt:lpstr>Che cos’è  Social Engineering? </vt:lpstr>
      <vt:lpstr>Metodologie di Attacchi Avanzate </vt:lpstr>
      <vt:lpstr>Overview e Team  </vt:lpstr>
      <vt:lpstr>Analisi del Problema  </vt:lpstr>
      <vt:lpstr>Architettura delle minacce</vt:lpstr>
      <vt:lpstr>Tecniche di Social Engineering </vt:lpstr>
      <vt:lpstr>Impatto e Conseguenze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Albertin</dc:creator>
  <cp:lastModifiedBy>Riccardo Albertin</cp:lastModifiedBy>
  <cp:revision>1</cp:revision>
  <dcterms:created xsi:type="dcterms:W3CDTF">2025-02-21T19:17:23Z</dcterms:created>
  <dcterms:modified xsi:type="dcterms:W3CDTF">2025-02-22T19:30:57Z</dcterms:modified>
</cp:coreProperties>
</file>