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3A0C3-E247-6967-B357-E3CC197AA18D}" v="1196" dt="2025-02-21T21:22:10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6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81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4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1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0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0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8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0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0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4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2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Sfondo tecnologia di rete">
            <a:extLst>
              <a:ext uri="{FF2B5EF4-FFF2-40B4-BE49-F238E27FC236}">
                <a16:creationId xmlns:a16="http://schemas.microsoft.com/office/drawing/2014/main" id="{50A1E4BC-FE00-2F9A-1FF4-4AD29ADE2F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  <a:latin typeface="Book Antiqua"/>
              </a:rPr>
              <a:t>SORVEGLIANZA DIGITALE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43B1B3E-EC1C-669E-27C5-126248B46539}"/>
              </a:ext>
            </a:extLst>
          </p:cNvPr>
          <p:cNvSpPr txBox="1"/>
          <p:nvPr/>
        </p:nvSpPr>
        <p:spPr>
          <a:xfrm>
            <a:off x="979" y="621109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Ideato da:</a:t>
            </a:r>
          </a:p>
          <a:p>
            <a:r>
              <a:rPr lang="it-IT" dirty="0">
                <a:solidFill>
                  <a:schemeClr val="bg1"/>
                </a:solidFill>
              </a:rPr>
              <a:t>Andrea Baldan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FAFCD7-10B9-0501-555D-18BF596C7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4F2795-4EE4-B45F-FEC3-9E12C0483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Conclusione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BABFA8-08AD-6C95-8F89-5EFF22059A6D}"/>
              </a:ext>
            </a:extLst>
          </p:cNvPr>
          <p:cNvSpPr txBox="1"/>
          <p:nvPr/>
        </p:nvSpPr>
        <p:spPr>
          <a:xfrm>
            <a:off x="130630" y="1915810"/>
            <a:ext cx="5140384" cy="453329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 </a:t>
            </a:r>
            <a:r>
              <a:rPr lang="en-US" sz="2000" err="1"/>
              <a:t>sorveglianza</a:t>
            </a:r>
            <a:r>
              <a:rPr lang="en-US" sz="2000" dirty="0"/>
              <a:t> </a:t>
            </a:r>
            <a:r>
              <a:rPr lang="en-US" sz="2000" err="1"/>
              <a:t>digitale</a:t>
            </a:r>
            <a:r>
              <a:rPr lang="en-US" sz="2000" dirty="0"/>
              <a:t> è </a:t>
            </a:r>
            <a:r>
              <a:rPr lang="en-US" sz="2000" err="1"/>
              <a:t>una</a:t>
            </a:r>
            <a:r>
              <a:rPr lang="en-US" sz="2000" dirty="0"/>
              <a:t> </a:t>
            </a:r>
            <a:r>
              <a:rPr lang="en-US" sz="2000" err="1"/>
              <a:t>realtà</a:t>
            </a:r>
            <a:r>
              <a:rPr lang="en-US" sz="2000" dirty="0"/>
              <a:t> sempre </a:t>
            </a:r>
            <a:r>
              <a:rPr lang="en-US" sz="2000" err="1"/>
              <a:t>più</a:t>
            </a:r>
            <a:r>
              <a:rPr lang="en-US" sz="2000" dirty="0"/>
              <a:t> </a:t>
            </a:r>
            <a:r>
              <a:rPr lang="en-US" sz="2000" err="1"/>
              <a:t>diffusa</a:t>
            </a:r>
            <a:r>
              <a:rPr lang="en-US" sz="2000" dirty="0"/>
              <a:t>, </a:t>
            </a:r>
            <a:r>
              <a:rPr lang="en-US" sz="2000" err="1"/>
              <a:t>attraverso</a:t>
            </a:r>
            <a:r>
              <a:rPr lang="en-US" sz="2000" dirty="0"/>
              <a:t> </a:t>
            </a:r>
            <a:r>
              <a:rPr lang="en-US" sz="2000" err="1"/>
              <a:t>strumenti</a:t>
            </a:r>
            <a:r>
              <a:rPr lang="en-US" sz="2000" dirty="0"/>
              <a:t> come </a:t>
            </a:r>
            <a:r>
              <a:rPr lang="en-US" sz="2000" err="1"/>
              <a:t>telecamere</a:t>
            </a:r>
            <a:r>
              <a:rPr lang="en-US" sz="2000" dirty="0"/>
              <a:t>, spyware e </a:t>
            </a:r>
            <a:r>
              <a:rPr lang="en-US" sz="2000" err="1"/>
              <a:t>profilazione</a:t>
            </a:r>
            <a:r>
              <a:rPr lang="en-US" sz="2000" dirty="0"/>
              <a:t> online, </a:t>
            </a:r>
            <a:r>
              <a:rPr lang="en-US" sz="2000" err="1"/>
              <a:t>governi</a:t>
            </a:r>
            <a:r>
              <a:rPr lang="en-US" sz="2000" dirty="0"/>
              <a:t> e </a:t>
            </a:r>
            <a:r>
              <a:rPr lang="en-US" sz="2000" err="1"/>
              <a:t>aziende</a:t>
            </a:r>
            <a:r>
              <a:rPr lang="en-US" sz="2000" dirty="0"/>
              <a:t> </a:t>
            </a:r>
            <a:r>
              <a:rPr lang="en-US" sz="2000" err="1"/>
              <a:t>raccolgono</a:t>
            </a:r>
            <a:r>
              <a:rPr lang="en-US" sz="2000" dirty="0"/>
              <a:t> </a:t>
            </a:r>
            <a:r>
              <a:rPr lang="en-US" sz="2000" err="1"/>
              <a:t>enormi</a:t>
            </a:r>
            <a:r>
              <a:rPr lang="en-US" sz="2000" dirty="0"/>
              <a:t> </a:t>
            </a:r>
            <a:r>
              <a:rPr lang="en-US" sz="2000" err="1"/>
              <a:t>quantità</a:t>
            </a:r>
            <a:r>
              <a:rPr lang="en-US" sz="2000" dirty="0"/>
              <a:t> di </a:t>
            </a:r>
            <a:r>
              <a:rPr lang="en-US" sz="2000" err="1"/>
              <a:t>dati</a:t>
            </a:r>
            <a:r>
              <a:rPr lang="en-US" sz="2000" dirty="0"/>
              <a:t> </a:t>
            </a:r>
            <a:r>
              <a:rPr lang="en-US" sz="2000" err="1"/>
              <a:t>personali</a:t>
            </a:r>
            <a:r>
              <a:rPr lang="en-US" sz="2000" dirty="0"/>
              <a:t>. </a:t>
            </a:r>
            <a:r>
              <a:rPr lang="en-US" sz="2000" err="1"/>
              <a:t>Questo</a:t>
            </a:r>
            <a:r>
              <a:rPr lang="en-US" sz="2000" dirty="0"/>
              <a:t> </a:t>
            </a:r>
            <a:r>
              <a:rPr lang="en-US" sz="2000" err="1"/>
              <a:t>controllo</a:t>
            </a:r>
            <a:r>
              <a:rPr lang="en-US" sz="2000" dirty="0"/>
              <a:t> </a:t>
            </a:r>
            <a:r>
              <a:rPr lang="en-US" sz="2000" err="1"/>
              <a:t>può</a:t>
            </a:r>
            <a:r>
              <a:rPr lang="en-US" sz="2000" dirty="0"/>
              <a:t> </a:t>
            </a:r>
            <a:r>
              <a:rPr lang="en-US" sz="2000" err="1"/>
              <a:t>portare</a:t>
            </a:r>
            <a:r>
              <a:rPr lang="en-US" sz="2000" dirty="0"/>
              <a:t> a </a:t>
            </a:r>
            <a:r>
              <a:rPr lang="en-US" sz="2000" err="1"/>
              <a:t>violazioni</a:t>
            </a:r>
            <a:r>
              <a:rPr lang="en-US" sz="2000" dirty="0"/>
              <a:t> </a:t>
            </a:r>
            <a:r>
              <a:rPr lang="en-US" sz="2000" err="1"/>
              <a:t>della</a:t>
            </a:r>
            <a:r>
              <a:rPr lang="en-US" sz="2000" dirty="0"/>
              <a:t> </a:t>
            </a:r>
            <a:r>
              <a:rPr lang="en-US" sz="2000" err="1"/>
              <a:t>libertà</a:t>
            </a:r>
            <a:r>
              <a:rPr lang="en-US" sz="2000" dirty="0"/>
              <a:t> </a:t>
            </a:r>
            <a:r>
              <a:rPr lang="en-US" sz="2000" err="1"/>
              <a:t>individuale</a:t>
            </a:r>
            <a:r>
              <a:rPr lang="en-US" sz="2000" dirty="0"/>
              <a:t>, </a:t>
            </a:r>
            <a:r>
              <a:rPr lang="en-US" sz="2000" err="1"/>
              <a:t>abuso</a:t>
            </a:r>
            <a:r>
              <a:rPr lang="en-US" sz="2000" dirty="0"/>
              <a:t> di </a:t>
            </a:r>
            <a:r>
              <a:rPr lang="en-US" sz="2000" err="1"/>
              <a:t>potere</a:t>
            </a:r>
            <a:r>
              <a:rPr lang="en-US" sz="2000" dirty="0"/>
              <a:t> e </a:t>
            </a:r>
            <a:r>
              <a:rPr lang="en-US" sz="2000" err="1"/>
              <a:t>rischi</a:t>
            </a:r>
            <a:r>
              <a:rPr lang="en-US" sz="2000" dirty="0"/>
              <a:t> per la </a:t>
            </a:r>
            <a:r>
              <a:rPr lang="en-US" sz="2000" err="1"/>
              <a:t>democrazia</a:t>
            </a:r>
            <a:r>
              <a:rPr lang="en-US" sz="2000" dirty="0"/>
              <a:t>. È </a:t>
            </a:r>
            <a:r>
              <a:rPr lang="en-US" sz="2000" err="1"/>
              <a:t>necessario</a:t>
            </a:r>
            <a:r>
              <a:rPr lang="en-US" sz="2000" dirty="0"/>
              <a:t> </a:t>
            </a:r>
            <a:r>
              <a:rPr lang="en-US" sz="2000" err="1"/>
              <a:t>bilanciare</a:t>
            </a:r>
            <a:r>
              <a:rPr lang="en-US" sz="2000" dirty="0"/>
              <a:t> </a:t>
            </a:r>
            <a:r>
              <a:rPr lang="en-US" sz="2000" err="1"/>
              <a:t>sicurezza</a:t>
            </a:r>
            <a:r>
              <a:rPr lang="en-US" sz="2000" dirty="0"/>
              <a:t> e tutela </a:t>
            </a:r>
            <a:r>
              <a:rPr lang="en-US" sz="2000" err="1"/>
              <a:t>dei</a:t>
            </a:r>
            <a:r>
              <a:rPr lang="en-US" sz="2000" dirty="0"/>
              <a:t> </a:t>
            </a:r>
            <a:r>
              <a:rPr lang="en-US" sz="2000" err="1"/>
              <a:t>diritti</a:t>
            </a:r>
            <a:r>
              <a:rPr lang="en-US" sz="2000" dirty="0"/>
              <a:t> con </a:t>
            </a:r>
            <a:r>
              <a:rPr lang="en-US" sz="2000" err="1"/>
              <a:t>regolamentazioni</a:t>
            </a:r>
            <a:r>
              <a:rPr lang="en-US" sz="2000" dirty="0"/>
              <a:t> </a:t>
            </a:r>
            <a:r>
              <a:rPr lang="en-US" sz="2000" err="1"/>
              <a:t>chiare</a:t>
            </a:r>
            <a:r>
              <a:rPr lang="en-US" sz="2000" dirty="0"/>
              <a:t>, </a:t>
            </a:r>
            <a:r>
              <a:rPr lang="en-US" sz="2000" err="1"/>
              <a:t>protezione</a:t>
            </a:r>
            <a:r>
              <a:rPr lang="en-US" sz="2000" dirty="0"/>
              <a:t> </a:t>
            </a:r>
            <a:r>
              <a:rPr lang="en-US" sz="2000" err="1"/>
              <a:t>della</a:t>
            </a:r>
            <a:r>
              <a:rPr lang="en-US" sz="2000" dirty="0"/>
              <a:t> privacy e </a:t>
            </a:r>
            <a:r>
              <a:rPr lang="en-US" sz="2000" err="1"/>
              <a:t>maggiore</a:t>
            </a:r>
            <a:r>
              <a:rPr lang="en-US" sz="2000" dirty="0"/>
              <a:t> </a:t>
            </a:r>
            <a:r>
              <a:rPr lang="en-US" sz="2000" err="1"/>
              <a:t>consapevolezza</a:t>
            </a:r>
            <a:r>
              <a:rPr lang="en-US" sz="2000" dirty="0"/>
              <a:t> </a:t>
            </a:r>
            <a:r>
              <a:rPr lang="en-US" sz="2000" err="1"/>
              <a:t>pubblica</a:t>
            </a:r>
            <a:r>
              <a:rPr lang="en-US" sz="2000" dirty="0"/>
              <a:t>.</a:t>
            </a:r>
          </a:p>
        </p:txBody>
      </p:sp>
      <p:pic>
        <p:nvPicPr>
          <p:cNvPr id="6" name="Immagine 5" descr="Immagine che contiene piccione, uccello, testo, bianco e n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899758C8-9758-3B6C-D1F6-1B3B12E30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646" y="1814863"/>
            <a:ext cx="4491887" cy="325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0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08F089-307E-0C68-CDBA-CC466489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58292B-4A63-471F-A4FA-B394C90B1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365125"/>
            <a:ext cx="3816095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Cosa è la sorveglianza digitale?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81FF2B8-4C0E-7C62-E30A-75B5AB98EF25}"/>
              </a:ext>
            </a:extLst>
          </p:cNvPr>
          <p:cNvSpPr txBox="1"/>
          <p:nvPr/>
        </p:nvSpPr>
        <p:spPr>
          <a:xfrm>
            <a:off x="838201" y="2333297"/>
            <a:ext cx="3816096" cy="38436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 </a:t>
            </a:r>
            <a:r>
              <a:rPr lang="en-US" sz="2000" err="1"/>
              <a:t>sorveglianza</a:t>
            </a:r>
            <a:r>
              <a:rPr lang="en-US" sz="2000" dirty="0"/>
              <a:t> </a:t>
            </a:r>
            <a:r>
              <a:rPr lang="en-US" sz="2000" err="1"/>
              <a:t>digitale</a:t>
            </a:r>
            <a:r>
              <a:rPr lang="en-US" sz="2000" dirty="0"/>
              <a:t> </a:t>
            </a:r>
            <a:r>
              <a:rPr lang="en-US" sz="2000" err="1"/>
              <a:t>riguarda</a:t>
            </a:r>
            <a:r>
              <a:rPr lang="en-US" sz="2000" dirty="0"/>
              <a:t> il modo in cui le </a:t>
            </a:r>
            <a:r>
              <a:rPr lang="en-US" sz="2000" err="1"/>
              <a:t>nostre</a:t>
            </a:r>
            <a:r>
              <a:rPr lang="en-US" sz="2000" dirty="0"/>
              <a:t> </a:t>
            </a:r>
            <a:r>
              <a:rPr lang="en-US" sz="2000" err="1"/>
              <a:t>attività</a:t>
            </a:r>
            <a:r>
              <a:rPr lang="en-US" sz="2000" dirty="0"/>
              <a:t> online </a:t>
            </a:r>
            <a:r>
              <a:rPr lang="en-US" sz="2000" err="1"/>
              <a:t>vengono</a:t>
            </a:r>
            <a:r>
              <a:rPr lang="en-US" sz="2000" dirty="0"/>
              <a:t> </a:t>
            </a:r>
            <a:r>
              <a:rPr lang="en-US" sz="2000" err="1"/>
              <a:t>osservate</a:t>
            </a:r>
            <a:r>
              <a:rPr lang="en-US" sz="2000" dirty="0"/>
              <a:t> e </a:t>
            </a:r>
            <a:r>
              <a:rPr lang="en-US" sz="2000" err="1"/>
              <a:t>registrate</a:t>
            </a:r>
            <a:r>
              <a:rPr lang="en-US" sz="2000" dirty="0"/>
              <a:t> da </a:t>
            </a:r>
            <a:r>
              <a:rPr lang="en-US" sz="2000" err="1"/>
              <a:t>governi</a:t>
            </a:r>
            <a:r>
              <a:rPr lang="en-US" sz="2000" dirty="0"/>
              <a:t>, </a:t>
            </a:r>
            <a:r>
              <a:rPr lang="en-US" sz="2000" err="1"/>
              <a:t>aziende</a:t>
            </a:r>
            <a:r>
              <a:rPr lang="en-US" sz="2000" dirty="0"/>
              <a:t> o </a:t>
            </a:r>
            <a:r>
              <a:rPr lang="en-US" sz="2000" err="1"/>
              <a:t>malintenzionati</a:t>
            </a:r>
            <a:r>
              <a:rPr lang="en-US" sz="2000" dirty="0"/>
              <a:t>. Con </a:t>
            </a:r>
            <a:r>
              <a:rPr lang="en-US" sz="2000" err="1"/>
              <a:t>l'uso</a:t>
            </a:r>
            <a:r>
              <a:rPr lang="en-US" sz="2000" dirty="0"/>
              <a:t> </a:t>
            </a:r>
            <a:r>
              <a:rPr lang="en-US" sz="2000" err="1"/>
              <a:t>crescente</a:t>
            </a:r>
            <a:r>
              <a:rPr lang="en-US" sz="2000" dirty="0"/>
              <a:t> di Internet e </a:t>
            </a:r>
            <a:r>
              <a:rPr lang="en-US" sz="2000" err="1"/>
              <a:t>dei</a:t>
            </a:r>
            <a:r>
              <a:rPr lang="en-US" sz="2000" dirty="0"/>
              <a:t> social media, la nostra privacy è </a:t>
            </a:r>
            <a:r>
              <a:rPr lang="en-US" sz="2000" err="1"/>
              <a:t>spesso</a:t>
            </a:r>
            <a:r>
              <a:rPr lang="en-US" sz="2000" dirty="0"/>
              <a:t> a </a:t>
            </a:r>
            <a:r>
              <a:rPr lang="en-US" sz="2000" err="1"/>
              <a:t>rischio</a:t>
            </a:r>
            <a:r>
              <a:rPr lang="en-US" sz="2000" dirty="0"/>
              <a:t>. </a:t>
            </a:r>
            <a:r>
              <a:rPr lang="en-US" sz="2000" err="1"/>
              <a:t>Questo</a:t>
            </a:r>
            <a:r>
              <a:rPr lang="en-US" sz="2000" dirty="0"/>
              <a:t> </a:t>
            </a:r>
            <a:r>
              <a:rPr lang="en-US" sz="2000" err="1"/>
              <a:t>tema</a:t>
            </a:r>
            <a:r>
              <a:rPr lang="en-US" sz="2000" dirty="0"/>
              <a:t> è </a:t>
            </a:r>
            <a:r>
              <a:rPr lang="en-US" sz="2000" err="1"/>
              <a:t>importante</a:t>
            </a:r>
            <a:r>
              <a:rPr lang="en-US" sz="2000" dirty="0"/>
              <a:t> </a:t>
            </a:r>
            <a:r>
              <a:rPr lang="en-US" sz="2000" err="1"/>
              <a:t>perché</a:t>
            </a:r>
            <a:r>
              <a:rPr lang="en-US" sz="2000" dirty="0"/>
              <a:t> ci fa </a:t>
            </a:r>
            <a:r>
              <a:rPr lang="en-US" sz="2000" err="1"/>
              <a:t>riflettere</a:t>
            </a:r>
            <a:r>
              <a:rPr lang="en-US" sz="2000" dirty="0"/>
              <a:t> </a:t>
            </a:r>
            <a:r>
              <a:rPr lang="en-US" sz="2000" err="1"/>
              <a:t>su</a:t>
            </a:r>
            <a:r>
              <a:rPr lang="en-US" sz="2000" dirty="0"/>
              <a:t> </a:t>
            </a:r>
            <a:r>
              <a:rPr lang="en-US" sz="2000" err="1"/>
              <a:t>quanto</a:t>
            </a:r>
            <a:r>
              <a:rPr lang="en-US" sz="2000" dirty="0"/>
              <a:t> </a:t>
            </a:r>
            <a:r>
              <a:rPr lang="en-US" sz="2000" err="1"/>
              <a:t>sia</a:t>
            </a:r>
            <a:r>
              <a:rPr lang="en-US" sz="2000" dirty="0"/>
              <a:t> giusto </a:t>
            </a:r>
            <a:r>
              <a:rPr lang="en-US" sz="2000" err="1"/>
              <a:t>che</a:t>
            </a:r>
            <a:r>
              <a:rPr lang="en-US" sz="2000" dirty="0"/>
              <a:t> </a:t>
            </a:r>
            <a:r>
              <a:rPr lang="en-US" sz="2000" err="1"/>
              <a:t>qualcuno</a:t>
            </a:r>
            <a:r>
              <a:rPr lang="en-US" sz="2000" dirty="0"/>
              <a:t> </a:t>
            </a:r>
            <a:r>
              <a:rPr lang="en-US" sz="2000" err="1"/>
              <a:t>segua</a:t>
            </a:r>
            <a:r>
              <a:rPr lang="en-US" sz="2000" dirty="0"/>
              <a:t> le </a:t>
            </a:r>
            <a:r>
              <a:rPr lang="en-US" sz="2000" err="1"/>
              <a:t>nostre</a:t>
            </a:r>
            <a:r>
              <a:rPr lang="en-US" sz="2000" dirty="0"/>
              <a:t> </a:t>
            </a:r>
            <a:r>
              <a:rPr lang="en-US" sz="2000" err="1"/>
              <a:t>tracce</a:t>
            </a:r>
            <a:r>
              <a:rPr lang="en-US" sz="2000" dirty="0"/>
              <a:t> </a:t>
            </a:r>
            <a:r>
              <a:rPr lang="en-US" sz="2000" err="1"/>
              <a:t>digitali</a:t>
            </a:r>
            <a:r>
              <a:rPr lang="en-US" sz="1700" dirty="0"/>
              <a:t>. </a:t>
            </a:r>
          </a:p>
        </p:txBody>
      </p:sp>
      <p:pic>
        <p:nvPicPr>
          <p:cNvPr id="14" name="Picture 3" descr="Sfondo tecnologia di rete">
            <a:extLst>
              <a:ext uri="{FF2B5EF4-FFF2-40B4-BE49-F238E27FC236}">
                <a16:creationId xmlns:a16="http://schemas.microsoft.com/office/drawing/2014/main" id="{A7010BAF-7B5B-34CA-0B1F-049019E4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66" r="18265" b="-1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848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1EC2C1-910E-2C0F-2200-827129600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Sfondo tecnologia di rete">
            <a:extLst>
              <a:ext uri="{FF2B5EF4-FFF2-40B4-BE49-F238E27FC236}">
                <a16:creationId xmlns:a16="http://schemas.microsoft.com/office/drawing/2014/main" id="{DC52B77F-3C6D-AA05-7EF2-62CD85B300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3"/>
          <a:stretch/>
        </p:blipFill>
        <p:spPr>
          <a:xfrm>
            <a:off x="3" y="-65336"/>
            <a:ext cx="12191997" cy="685802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E0FEB5C-074B-597D-BA49-14BF46C57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4E26AB-F451-5354-A625-5505D791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54F3D32-7BD7-291C-E509-1FEEA523F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6" y="643467"/>
            <a:ext cx="5452529" cy="3569242"/>
          </a:xfrm>
        </p:spPr>
        <p:txBody>
          <a:bodyPr anchor="t">
            <a:normAutofit/>
          </a:bodyPr>
          <a:lstStyle/>
          <a:p>
            <a:pPr algn="r"/>
            <a:r>
              <a:rPr lang="de-DE" sz="6000">
                <a:solidFill>
                  <a:schemeClr val="bg1"/>
                </a:solidFill>
                <a:latin typeface="Book Antiqua"/>
              </a:rPr>
              <a:t>Quali problemi comporta?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B93A7D-B16F-0B2E-B0AC-2541BB79B1E6}"/>
              </a:ext>
            </a:extLst>
          </p:cNvPr>
          <p:cNvSpPr txBox="1"/>
          <p:nvPr/>
        </p:nvSpPr>
        <p:spPr>
          <a:xfrm>
            <a:off x="5110" y="-1366"/>
            <a:ext cx="6226628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1. </a:t>
            </a:r>
            <a:r>
              <a:rPr lang="it-IT" sz="2400" u="sng" dirty="0">
                <a:solidFill>
                  <a:schemeClr val="bg1"/>
                </a:solidFill>
              </a:rPr>
              <a:t>Violazione della Privacy</a:t>
            </a: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Raccolta di dati personali.</a:t>
            </a:r>
          </a:p>
          <a:p>
            <a:pPr marL="285750" indent="-285750">
              <a:buFont typeface="Arial"/>
              <a:buChar char="•"/>
            </a:pPr>
            <a:endParaRPr lang="it-IT" sz="24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2</a:t>
            </a:r>
            <a:r>
              <a:rPr lang="it-IT" sz="2400" dirty="0">
                <a:solidFill>
                  <a:schemeClr val="bg1"/>
                </a:solidFill>
              </a:rPr>
              <a:t>. </a:t>
            </a:r>
            <a:r>
              <a:rPr lang="it-IT" sz="2400" u="sng" dirty="0">
                <a:solidFill>
                  <a:schemeClr val="bg1"/>
                </a:solidFill>
              </a:rPr>
              <a:t>Abusi di Potere</a:t>
            </a: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Strumenti di sorveglianza usati in modo improprio da governi e aziende.</a:t>
            </a: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dirty="0">
                <a:solidFill>
                  <a:schemeClr val="bg1"/>
                </a:solidFill>
              </a:rPr>
              <a:t>3. </a:t>
            </a:r>
            <a:r>
              <a:rPr lang="it-IT" sz="2400" u="sng" dirty="0">
                <a:solidFill>
                  <a:schemeClr val="bg1"/>
                </a:solidFill>
              </a:rPr>
              <a:t>Minaccia ai Diritti Umani</a:t>
            </a: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Compromissione della libertà di espressione e pensiero.</a:t>
            </a: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dirty="0">
                <a:solidFill>
                  <a:schemeClr val="bg1"/>
                </a:solidFill>
              </a:rPr>
              <a:t>4.</a:t>
            </a:r>
            <a:r>
              <a:rPr lang="it-IT" sz="2400" u="sng" dirty="0">
                <a:solidFill>
                  <a:schemeClr val="bg1"/>
                </a:solidFill>
              </a:rPr>
              <a:t>Mancanza di Regolamentazione</a:t>
            </a: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Normative come il GDPR non sempre applicate in modo efficace.</a:t>
            </a: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dirty="0">
                <a:solidFill>
                  <a:schemeClr val="bg1"/>
                </a:solidFill>
              </a:rPr>
              <a:t>5. </a:t>
            </a:r>
            <a:r>
              <a:rPr lang="it-IT" sz="2400" u="sng" dirty="0">
                <a:solidFill>
                  <a:schemeClr val="bg1"/>
                </a:solidFill>
              </a:rPr>
              <a:t>Effetti Sociali e Psicologici</a:t>
            </a: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Auto-censura per paura di ripercussioni.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45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87D78-AA0F-1527-C45E-54158F6F5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ED33A4B-9D94-842D-3D6B-7AD4FA54C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3788" y="103869"/>
            <a:ext cx="5678209" cy="18508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Problema</a:t>
            </a:r>
            <a:r>
              <a:rPr lang="en-US" sz="4000" dirty="0"/>
              <a:t> </a:t>
            </a:r>
            <a:r>
              <a:rPr lang="en-US" sz="4000" dirty="0" err="1"/>
              <a:t>critico</a:t>
            </a:r>
            <a:r>
              <a:rPr lang="en-US" sz="4000" dirty="0"/>
              <a:t> </a:t>
            </a:r>
            <a:r>
              <a:rPr lang="en-US" sz="4000" dirty="0" err="1"/>
              <a:t>della</a:t>
            </a:r>
            <a:r>
              <a:rPr lang="en-US" sz="4000" dirty="0"/>
              <a:t> Privacy in </a:t>
            </a:r>
            <a:r>
              <a:rPr lang="en-US" sz="4000" dirty="0" err="1"/>
              <a:t>cina</a:t>
            </a:r>
            <a:endParaRPr lang="en-US" sz="4000" dirty="0"/>
          </a:p>
        </p:txBody>
      </p:sp>
      <p:pic>
        <p:nvPicPr>
          <p:cNvPr id="14" name="Picture 3" descr="Sfondo tecnologia di rete">
            <a:extLst>
              <a:ext uri="{FF2B5EF4-FFF2-40B4-BE49-F238E27FC236}">
                <a16:creationId xmlns:a16="http://schemas.microsoft.com/office/drawing/2014/main" id="{8A2E64A9-2919-60D6-3D09-6CFE4C40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109" r="6937" b="-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3A68FAA-F656-7B33-F670-7CB6FF411C57}"/>
              </a:ext>
            </a:extLst>
          </p:cNvPr>
          <p:cNvSpPr txBox="1"/>
          <p:nvPr/>
        </p:nvSpPr>
        <p:spPr>
          <a:xfrm>
            <a:off x="5871531" y="1756354"/>
            <a:ext cx="6189838" cy="499755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-</a:t>
            </a:r>
            <a:r>
              <a:rPr lang="en-US" sz="2000" b="1" err="1"/>
              <a:t>Cos'è</a:t>
            </a:r>
            <a:r>
              <a:rPr lang="en-US" sz="2000" b="1" dirty="0"/>
              <a:t> Skynet?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Skynet è un </a:t>
            </a:r>
            <a:r>
              <a:rPr lang="en-US" sz="2000" dirty="0" err="1"/>
              <a:t>sistema</a:t>
            </a:r>
            <a:r>
              <a:rPr lang="en-US" sz="2000" dirty="0"/>
              <a:t> di </a:t>
            </a:r>
            <a:r>
              <a:rPr lang="en-US" sz="2000" dirty="0" err="1"/>
              <a:t>sorveglianza</a:t>
            </a:r>
            <a:r>
              <a:rPr lang="en-US" sz="2000" dirty="0"/>
              <a:t> </a:t>
            </a:r>
            <a:r>
              <a:rPr lang="en-US" sz="2000" dirty="0" err="1"/>
              <a:t>digitale</a:t>
            </a:r>
            <a:r>
              <a:rPr lang="en-US" sz="2000" dirty="0"/>
              <a:t>  con </a:t>
            </a:r>
            <a:r>
              <a:rPr lang="en-US" sz="2000" dirty="0" err="1"/>
              <a:t>una</a:t>
            </a:r>
            <a:r>
              <a:rPr lang="en-US" sz="2000" dirty="0"/>
              <a:t> rete di </a:t>
            </a:r>
            <a:r>
              <a:rPr lang="en-US" sz="2000" dirty="0" err="1"/>
              <a:t>milioni</a:t>
            </a:r>
            <a:r>
              <a:rPr lang="en-US" sz="2000" dirty="0"/>
              <a:t> di </a:t>
            </a:r>
            <a:r>
              <a:rPr lang="en-US" sz="2000" dirty="0" err="1"/>
              <a:t>telecamere</a:t>
            </a:r>
            <a:r>
              <a:rPr lang="en-US" sz="2000" dirty="0"/>
              <a:t> </a:t>
            </a:r>
            <a:r>
              <a:rPr lang="en-US" sz="2000" dirty="0" err="1"/>
              <a:t>dotate</a:t>
            </a:r>
            <a:r>
              <a:rPr lang="en-US" sz="2000" dirty="0"/>
              <a:t> di </a:t>
            </a:r>
            <a:r>
              <a:rPr lang="en-US" sz="2000" dirty="0" err="1"/>
              <a:t>riconoscimento</a:t>
            </a:r>
            <a:r>
              <a:rPr lang="en-US" sz="2000" dirty="0"/>
              <a:t> </a:t>
            </a:r>
            <a:r>
              <a:rPr lang="en-US" sz="2000" dirty="0" err="1"/>
              <a:t>facciale</a:t>
            </a:r>
            <a:r>
              <a:rPr lang="en-US" sz="2000" dirty="0"/>
              <a:t>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-Come </a:t>
            </a:r>
            <a:r>
              <a:rPr lang="en-US" sz="2000" b="1" dirty="0" err="1"/>
              <a:t>Funziona</a:t>
            </a:r>
            <a:r>
              <a:rPr lang="en-US" sz="2000" b="1" dirty="0"/>
              <a:t>?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Monitora</a:t>
            </a:r>
            <a:r>
              <a:rPr lang="en-US" sz="2000" dirty="0"/>
              <a:t> in tempo </a:t>
            </a:r>
            <a:r>
              <a:rPr lang="en-US" sz="2000" dirty="0" err="1"/>
              <a:t>reale</a:t>
            </a:r>
            <a:r>
              <a:rPr lang="en-US" sz="2000" dirty="0"/>
              <a:t> I </a:t>
            </a:r>
            <a:r>
              <a:rPr lang="en-US" sz="2000" dirty="0" err="1"/>
              <a:t>cittadini</a:t>
            </a:r>
            <a:r>
              <a:rPr lang="en-US" sz="2000" dirty="0"/>
              <a:t> e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utilizzato</a:t>
            </a:r>
            <a:r>
              <a:rPr lang="en-US" sz="2000" dirty="0"/>
              <a:t> per </a:t>
            </a:r>
            <a:r>
              <a:rPr lang="en-US" sz="2000" dirty="0" err="1"/>
              <a:t>identificare</a:t>
            </a:r>
            <a:r>
              <a:rPr lang="en-US" sz="2000" dirty="0"/>
              <a:t> e </a:t>
            </a:r>
            <a:r>
              <a:rPr lang="en-US" sz="2000" dirty="0" err="1"/>
              <a:t>tracciare</a:t>
            </a:r>
            <a:r>
              <a:rPr lang="en-US" sz="2000" dirty="0"/>
              <a:t> </a:t>
            </a:r>
            <a:r>
              <a:rPr lang="en-US" sz="2000" dirty="0" err="1"/>
              <a:t>individui</a:t>
            </a:r>
            <a:r>
              <a:rPr lang="en-US" sz="2000" dirty="0"/>
              <a:t>.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Inoltre</a:t>
            </a:r>
            <a:r>
              <a:rPr lang="en-US" sz="2000" dirty="0"/>
              <a:t> è </a:t>
            </a:r>
            <a:r>
              <a:rPr lang="en-US" sz="2000" dirty="0" err="1"/>
              <a:t>collegato</a:t>
            </a:r>
            <a:r>
              <a:rPr lang="en-US" sz="2000" dirty="0"/>
              <a:t> al </a:t>
            </a:r>
            <a:r>
              <a:rPr lang="en-US" sz="2000" dirty="0" err="1"/>
              <a:t>sistema</a:t>
            </a:r>
            <a:r>
              <a:rPr lang="en-US" sz="2000" dirty="0"/>
              <a:t> di </a:t>
            </a:r>
            <a:r>
              <a:rPr lang="en-US" sz="2000" dirty="0" err="1"/>
              <a:t>Crediti</a:t>
            </a:r>
            <a:r>
              <a:rPr lang="en-US" sz="2000" dirty="0"/>
              <a:t> </a:t>
            </a:r>
            <a:r>
              <a:rPr lang="en-US" sz="2000" dirty="0" err="1"/>
              <a:t>Sociali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valutano</a:t>
            </a:r>
            <a:r>
              <a:rPr lang="en-US" sz="2000" dirty="0"/>
              <a:t> Il </a:t>
            </a:r>
            <a:r>
              <a:rPr lang="en-US" sz="2000" dirty="0" err="1"/>
              <a:t>comportamento</a:t>
            </a:r>
            <a:r>
              <a:rPr lang="en-US" sz="2000" dirty="0"/>
              <a:t> del </a:t>
            </a:r>
            <a:r>
              <a:rPr lang="en-US" sz="2000" dirty="0" err="1"/>
              <a:t>singolo</a:t>
            </a:r>
            <a:r>
              <a:rPr lang="en-US" sz="2000" dirty="0"/>
              <a:t> </a:t>
            </a:r>
            <a:r>
              <a:rPr lang="en-US" sz="2000" dirty="0" err="1"/>
              <a:t>cittadino</a:t>
            </a:r>
            <a:r>
              <a:rPr lang="en-US" sz="2000" dirty="0"/>
              <a:t>. I </a:t>
            </a:r>
            <a:r>
              <a:rPr lang="en-US" sz="2000" dirty="0" err="1"/>
              <a:t>punteggi</a:t>
            </a:r>
            <a:r>
              <a:rPr lang="en-US" sz="2000" dirty="0"/>
              <a:t> </a:t>
            </a:r>
            <a:r>
              <a:rPr lang="en-US" sz="2000" dirty="0" err="1"/>
              <a:t>influenzano</a:t>
            </a:r>
            <a:r>
              <a:rPr lang="en-US" sz="2000" dirty="0"/>
              <a:t> </a:t>
            </a:r>
            <a:r>
              <a:rPr lang="en-US" sz="2000" dirty="0" err="1"/>
              <a:t>l'accesso</a:t>
            </a:r>
            <a:r>
              <a:rPr lang="en-US" sz="2000" dirty="0"/>
              <a:t> a </a:t>
            </a:r>
            <a:r>
              <a:rPr lang="en-US" sz="2000" dirty="0" err="1"/>
              <a:t>servizi</a:t>
            </a:r>
            <a:r>
              <a:rPr lang="en-US" sz="2000" dirty="0"/>
              <a:t> (es. </a:t>
            </a:r>
            <a:r>
              <a:rPr lang="en-US" sz="2000" dirty="0" err="1"/>
              <a:t>trasporti</a:t>
            </a:r>
            <a:r>
              <a:rPr lang="en-US" sz="2000" dirty="0"/>
              <a:t>, </a:t>
            </a:r>
            <a:r>
              <a:rPr lang="en-US" sz="2000" dirty="0" err="1"/>
              <a:t>prestiti</a:t>
            </a:r>
            <a:r>
              <a:rPr lang="en-US" sz="2000" dirty="0"/>
              <a:t>) e se non </a:t>
            </a:r>
            <a:r>
              <a:rPr lang="en-US" sz="2000" dirty="0" err="1"/>
              <a:t>all'altezza</a:t>
            </a:r>
            <a:r>
              <a:rPr lang="en-US" sz="2000" dirty="0"/>
              <a:t> </a:t>
            </a:r>
            <a:r>
              <a:rPr lang="en-US" sz="2000" dirty="0" err="1"/>
              <a:t>penalizzano</a:t>
            </a:r>
            <a:r>
              <a:rPr lang="en-US" sz="2000" dirty="0"/>
              <a:t> il </a:t>
            </a:r>
            <a:r>
              <a:rPr lang="en-US" sz="2000" dirty="0" err="1"/>
              <a:t>cittadino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-</a:t>
            </a:r>
            <a:r>
              <a:rPr lang="en-US" sz="2000" b="1" err="1"/>
              <a:t>Criticità</a:t>
            </a:r>
            <a:r>
              <a:rPr lang="en-US" sz="2000" b="1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Viola </a:t>
            </a:r>
            <a:r>
              <a:rPr lang="en-US" sz="2000" dirty="0" err="1"/>
              <a:t>enormemente</a:t>
            </a:r>
            <a:r>
              <a:rPr lang="en-US" sz="2000" dirty="0"/>
              <a:t> il </a:t>
            </a:r>
            <a:r>
              <a:rPr lang="en-US" sz="2000" dirty="0" err="1"/>
              <a:t>diritto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Privacy e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usato</a:t>
            </a:r>
            <a:r>
              <a:rPr lang="en-US" sz="2000" dirty="0"/>
              <a:t> come </a:t>
            </a:r>
            <a:r>
              <a:rPr lang="en-US" sz="2000" dirty="0" err="1"/>
              <a:t>strumento</a:t>
            </a:r>
            <a:r>
              <a:rPr lang="en-US" sz="2000" dirty="0"/>
              <a:t> per </a:t>
            </a:r>
            <a:r>
              <a:rPr lang="en-US" sz="2000" dirty="0" err="1"/>
              <a:t>reprimere</a:t>
            </a:r>
            <a:r>
              <a:rPr lang="en-US" sz="2000" dirty="0"/>
              <a:t> la </a:t>
            </a:r>
            <a:r>
              <a:rPr lang="en-US" sz="2000" dirty="0" err="1"/>
              <a:t>libertà</a:t>
            </a:r>
            <a:r>
              <a:rPr lang="en-US" sz="2000" dirty="0"/>
              <a:t> </a:t>
            </a:r>
            <a:r>
              <a:rPr lang="en-US" sz="2000" dirty="0" err="1"/>
              <a:t>sociale</a:t>
            </a:r>
            <a:r>
              <a:rPr lang="en-US" sz="2000" dirty="0"/>
              <a:t> e di </a:t>
            </a:r>
            <a:r>
              <a:rPr lang="en-US" sz="2000" dirty="0" err="1"/>
              <a:t>pensiero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503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78C3B6-85F6-587F-1C77-B58C56D85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488F6DB-AE81-4C8D-B1F2-045AB0C89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Sfondo tecnologia di rete">
            <a:extLst>
              <a:ext uri="{FF2B5EF4-FFF2-40B4-BE49-F238E27FC236}">
                <a16:creationId xmlns:a16="http://schemas.microsoft.com/office/drawing/2014/main" id="{4AF992E6-45DB-1C8C-C980-9660EA8D51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7" name="Graphic 1">
            <a:extLst>
              <a:ext uri="{FF2B5EF4-FFF2-40B4-BE49-F238E27FC236}">
                <a16:creationId xmlns:a16="http://schemas.microsoft.com/office/drawing/2014/main" id="{721F817A-BF7E-440D-B296-66D86EDB0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551755-054B-B8A5-5456-EE8C3C040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0833" y="1535021"/>
            <a:ext cx="5861106" cy="7099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Cosa sono i metadati?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58F49C-0C74-86C4-A558-66AD8390773A}"/>
              </a:ext>
            </a:extLst>
          </p:cNvPr>
          <p:cNvSpPr txBox="1"/>
          <p:nvPr/>
        </p:nvSpPr>
        <p:spPr>
          <a:xfrm>
            <a:off x="3160831" y="2462819"/>
            <a:ext cx="5861107" cy="28302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I </a:t>
            </a:r>
            <a:r>
              <a:rPr lang="en-US" sz="2000" dirty="0" err="1"/>
              <a:t>metadati</a:t>
            </a:r>
            <a:r>
              <a:rPr lang="en-US" sz="2000" dirty="0"/>
              <a:t>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informazioni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descrivono</a:t>
            </a:r>
            <a:r>
              <a:rPr lang="en-US" sz="2000" dirty="0"/>
              <a:t> e </a:t>
            </a:r>
            <a:r>
              <a:rPr lang="en-US" sz="2000" dirty="0" err="1"/>
              <a:t>contestualizzano</a:t>
            </a:r>
            <a:r>
              <a:rPr lang="en-US" sz="2000" dirty="0"/>
              <a:t> </a:t>
            </a:r>
            <a:r>
              <a:rPr lang="en-US" sz="2000" dirty="0" err="1"/>
              <a:t>altri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, </a:t>
            </a:r>
            <a:r>
              <a:rPr lang="en-US" sz="2000" dirty="0" err="1"/>
              <a:t>rivestono</a:t>
            </a:r>
            <a:r>
              <a:rPr lang="en-US" sz="2000" dirty="0"/>
              <a:t> un </a:t>
            </a:r>
            <a:r>
              <a:rPr lang="en-US" sz="2000" dirty="0" err="1"/>
              <a:t>ruolo</a:t>
            </a:r>
            <a:r>
              <a:rPr lang="en-US" sz="2000" dirty="0"/>
              <a:t> </a:t>
            </a:r>
            <a:r>
              <a:rPr lang="en-US" sz="2000" dirty="0" err="1"/>
              <a:t>cruciale</a:t>
            </a:r>
            <a:r>
              <a:rPr lang="en-US" sz="2000" dirty="0"/>
              <a:t> </a:t>
            </a:r>
            <a:r>
              <a:rPr lang="en-US" sz="2000" dirty="0" err="1"/>
              <a:t>nel</a:t>
            </a:r>
            <a:r>
              <a:rPr lang="en-US" sz="2000" dirty="0"/>
              <a:t> </a:t>
            </a:r>
            <a:r>
              <a:rPr lang="en-US" sz="2000" dirty="0" err="1"/>
              <a:t>dibattito</a:t>
            </a:r>
            <a:r>
              <a:rPr lang="en-US" sz="2000" dirty="0"/>
              <a:t> </a:t>
            </a:r>
            <a:r>
              <a:rPr lang="en-US" sz="2000" dirty="0" err="1"/>
              <a:t>sulla</a:t>
            </a:r>
            <a:r>
              <a:rPr lang="en-US" sz="2000" dirty="0"/>
              <a:t> </a:t>
            </a:r>
            <a:r>
              <a:rPr lang="en-US" sz="2000" dirty="0" err="1"/>
              <a:t>sorveglianza</a:t>
            </a:r>
            <a:r>
              <a:rPr lang="en-US" sz="2000" dirty="0"/>
              <a:t> </a:t>
            </a:r>
            <a:r>
              <a:rPr lang="en-US" sz="2000" dirty="0" err="1"/>
              <a:t>digitale</a:t>
            </a:r>
            <a:r>
              <a:rPr lang="en-US" sz="2000" dirty="0"/>
              <a:t> e </a:t>
            </a:r>
            <a:r>
              <a:rPr lang="en-US" sz="2000" dirty="0" err="1"/>
              <a:t>sulla</a:t>
            </a:r>
            <a:r>
              <a:rPr lang="en-US" sz="2000" dirty="0"/>
              <a:t> privacy. </a:t>
            </a:r>
            <a:r>
              <a:rPr lang="en-US" sz="2000" dirty="0" err="1"/>
              <a:t>Sebbene</a:t>
            </a:r>
            <a:r>
              <a:rPr lang="en-US" sz="2000" dirty="0"/>
              <a:t> non </a:t>
            </a:r>
            <a:r>
              <a:rPr lang="en-US" sz="2000" dirty="0" err="1"/>
              <a:t>contengano</a:t>
            </a:r>
            <a:r>
              <a:rPr lang="en-US" sz="2000" dirty="0"/>
              <a:t> il </a:t>
            </a:r>
            <a:r>
              <a:rPr lang="en-US" sz="2000" dirty="0" err="1"/>
              <a:t>contenuto</a:t>
            </a:r>
            <a:r>
              <a:rPr lang="en-US" sz="2000" dirty="0"/>
              <a:t> </a:t>
            </a:r>
            <a:r>
              <a:rPr lang="en-US" sz="2000" dirty="0" err="1"/>
              <a:t>effettivo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comunicazioni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metadati</a:t>
            </a:r>
            <a:r>
              <a:rPr lang="en-US" sz="2000" dirty="0"/>
              <a:t> </a:t>
            </a:r>
            <a:r>
              <a:rPr lang="en-US" sz="2000" dirty="0" err="1"/>
              <a:t>possono</a:t>
            </a:r>
            <a:r>
              <a:rPr lang="en-US" sz="2000" dirty="0"/>
              <a:t> </a:t>
            </a:r>
            <a:r>
              <a:rPr lang="en-US" sz="2000" dirty="0" err="1"/>
              <a:t>rivelare</a:t>
            </a:r>
            <a:r>
              <a:rPr lang="en-US" sz="2000" dirty="0"/>
              <a:t> </a:t>
            </a:r>
            <a:r>
              <a:rPr lang="en-US" sz="2000" dirty="0" err="1"/>
              <a:t>dettagli</a:t>
            </a:r>
            <a:r>
              <a:rPr lang="en-US" sz="2000" dirty="0"/>
              <a:t> </a:t>
            </a:r>
            <a:r>
              <a:rPr lang="en-US" sz="2000" dirty="0" err="1"/>
              <a:t>significativi</a:t>
            </a:r>
            <a:r>
              <a:rPr lang="en-US" sz="2000" dirty="0"/>
              <a:t> </a:t>
            </a:r>
            <a:r>
              <a:rPr lang="en-US" sz="2000" dirty="0" err="1"/>
              <a:t>riguardo</a:t>
            </a:r>
            <a:r>
              <a:rPr lang="en-US" sz="2000" dirty="0"/>
              <a:t> alle </a:t>
            </a:r>
            <a:r>
              <a:rPr lang="en-US" sz="2000" dirty="0" err="1"/>
              <a:t>attività</a:t>
            </a:r>
            <a:r>
              <a:rPr lang="en-US" sz="2000" dirty="0"/>
              <a:t> e alle </a:t>
            </a:r>
            <a:r>
              <a:rPr lang="en-US" sz="2000" dirty="0" err="1"/>
              <a:t>interazioni</a:t>
            </a:r>
            <a:r>
              <a:rPr lang="en-US" sz="2000" dirty="0"/>
              <a:t> </a:t>
            </a:r>
            <a:r>
              <a:rPr lang="en-US" sz="2000" dirty="0" err="1"/>
              <a:t>degli</a:t>
            </a:r>
            <a:r>
              <a:rPr lang="en-US" sz="2000" dirty="0"/>
              <a:t> </a:t>
            </a:r>
            <a:r>
              <a:rPr lang="en-US" sz="2000" dirty="0" err="1"/>
              <a:t>individui</a:t>
            </a:r>
            <a:r>
              <a:rPr lang="en-US" sz="2000" dirty="0"/>
              <a:t>. </a:t>
            </a:r>
            <a:r>
              <a:rPr lang="en-US" sz="2000" dirty="0" err="1"/>
              <a:t>Inoltre</a:t>
            </a:r>
            <a:r>
              <a:rPr lang="en-US" sz="2000" dirty="0"/>
              <a:t> </a:t>
            </a:r>
            <a:r>
              <a:rPr lang="en-US" sz="2000" dirty="0" err="1"/>
              <a:t>rappresentano</a:t>
            </a:r>
            <a:r>
              <a:rPr lang="en-US" sz="2000" dirty="0"/>
              <a:t> un </a:t>
            </a:r>
            <a:r>
              <a:rPr lang="en-US" sz="2000" dirty="0" err="1"/>
              <a:t>elemento</a:t>
            </a:r>
            <a:r>
              <a:rPr lang="en-US" sz="2000" dirty="0"/>
              <a:t> </a:t>
            </a:r>
            <a:r>
              <a:rPr lang="en-US" sz="2000" dirty="0" err="1"/>
              <a:t>chiave</a:t>
            </a:r>
            <a:r>
              <a:rPr lang="en-US" sz="2000" dirty="0"/>
              <a:t> </a:t>
            </a:r>
            <a:r>
              <a:rPr lang="en-US" sz="2000" dirty="0" err="1"/>
              <a:t>nella</a:t>
            </a:r>
            <a:r>
              <a:rPr lang="en-US" sz="2000" dirty="0"/>
              <a:t> </a:t>
            </a:r>
            <a:r>
              <a:rPr lang="en-US" sz="2000" dirty="0" err="1"/>
              <a:t>sorveglianza</a:t>
            </a:r>
            <a:r>
              <a:rPr lang="en-US" sz="2000" dirty="0"/>
              <a:t> </a:t>
            </a:r>
            <a:r>
              <a:rPr lang="en-US" sz="2000" dirty="0" err="1"/>
              <a:t>digitale</a:t>
            </a:r>
            <a:r>
              <a:rPr lang="en-US" sz="2000" dirty="0"/>
              <a:t>, </a:t>
            </a:r>
            <a:r>
              <a:rPr lang="en-US" sz="2000" dirty="0" err="1"/>
              <a:t>sollevando</a:t>
            </a:r>
            <a:r>
              <a:rPr lang="en-US" sz="2000" dirty="0"/>
              <a:t> </a:t>
            </a:r>
            <a:r>
              <a:rPr lang="en-US" sz="2000" dirty="0" err="1"/>
              <a:t>importanti</a:t>
            </a:r>
            <a:r>
              <a:rPr lang="en-US" sz="2000" dirty="0"/>
              <a:t> </a:t>
            </a:r>
            <a:r>
              <a:rPr lang="en-US" sz="2000" dirty="0" err="1"/>
              <a:t>questioni</a:t>
            </a:r>
            <a:r>
              <a:rPr lang="en-US" sz="2000" dirty="0"/>
              <a:t> </a:t>
            </a:r>
            <a:r>
              <a:rPr lang="en-US" sz="2000" dirty="0" err="1"/>
              <a:t>etiche</a:t>
            </a:r>
            <a:r>
              <a:rPr lang="en-US" sz="2000" dirty="0"/>
              <a:t> e </a:t>
            </a:r>
            <a:r>
              <a:rPr lang="en-US" sz="2000" dirty="0" err="1"/>
              <a:t>legali</a:t>
            </a:r>
            <a:r>
              <a:rPr lang="en-US" sz="2000" dirty="0"/>
              <a:t> </a:t>
            </a:r>
            <a:r>
              <a:rPr lang="en-US" sz="2000" dirty="0" err="1"/>
              <a:t>riguardo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privacy e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protezione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</a:t>
            </a:r>
            <a:r>
              <a:rPr lang="en-US" sz="2000" dirty="0" err="1"/>
              <a:t>personali</a:t>
            </a:r>
            <a:r>
              <a:rPr lang="en-US" sz="2000" dirty="0"/>
              <a:t>.</a:t>
            </a:r>
            <a:r>
              <a:rPr lang="en-US" sz="1400" dirty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780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2945F2-1869-8416-0312-798CF2D3A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42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41" name="Rectangle 44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C77DEB-EB9C-FA47-5D4C-98EF5F40A965}"/>
              </a:ext>
            </a:extLst>
          </p:cNvPr>
          <p:cNvSpPr txBox="1"/>
          <p:nvPr/>
        </p:nvSpPr>
        <p:spPr>
          <a:xfrm>
            <a:off x="1" y="-328"/>
            <a:ext cx="4873371" cy="61582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en-US" b="1" u="sng" dirty="0"/>
              <a:t>Raccolta di </a:t>
            </a:r>
            <a:r>
              <a:rPr lang="en-US" b="1" u="sng" err="1"/>
              <a:t>Informazioni</a:t>
            </a:r>
            <a:r>
              <a:rPr lang="en-US" b="1" u="sng" dirty="0"/>
              <a:t> </a:t>
            </a:r>
            <a:r>
              <a:rPr lang="en-US" b="1" u="sng" err="1"/>
              <a:t>Sensibili</a:t>
            </a:r>
            <a:endParaRPr lang="en-US" b="1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 </a:t>
            </a:r>
            <a:r>
              <a:rPr lang="en-US" err="1"/>
              <a:t>metadati</a:t>
            </a:r>
            <a:r>
              <a:rPr lang="en-US" dirty="0"/>
              <a:t> </a:t>
            </a:r>
            <a:r>
              <a:rPr lang="en-US" err="1"/>
              <a:t>possono</a:t>
            </a:r>
            <a:r>
              <a:rPr lang="en-US" dirty="0"/>
              <a:t> </a:t>
            </a:r>
            <a:r>
              <a:rPr lang="en-US" err="1"/>
              <a:t>includere</a:t>
            </a:r>
            <a:r>
              <a:rPr lang="en-US" dirty="0"/>
              <a:t> </a:t>
            </a:r>
            <a:r>
              <a:rPr lang="en-US" err="1"/>
              <a:t>informazioni</a:t>
            </a:r>
            <a:r>
              <a:rPr lang="en-US" dirty="0"/>
              <a:t> come </a:t>
            </a:r>
            <a:r>
              <a:rPr lang="en-US" err="1"/>
              <a:t>l'ora</a:t>
            </a:r>
            <a:r>
              <a:rPr lang="en-US" dirty="0"/>
              <a:t>, la </a:t>
            </a:r>
            <a:r>
              <a:rPr lang="en-US" err="1"/>
              <a:t>durata</a:t>
            </a:r>
            <a:r>
              <a:rPr lang="en-US" dirty="0"/>
              <a:t>, il </a:t>
            </a:r>
            <a:r>
              <a:rPr lang="en-US" err="1"/>
              <a:t>luogo</a:t>
            </a:r>
            <a:r>
              <a:rPr lang="en-US" dirty="0"/>
              <a:t> di </a:t>
            </a:r>
            <a:r>
              <a:rPr lang="en-US" err="1"/>
              <a:t>una</a:t>
            </a:r>
            <a:r>
              <a:rPr lang="en-US" dirty="0"/>
              <a:t> </a:t>
            </a:r>
            <a:r>
              <a:rPr lang="en-US" err="1"/>
              <a:t>comunicazione</a:t>
            </a:r>
            <a:r>
              <a:rPr lang="en-US" dirty="0"/>
              <a:t> e le </a:t>
            </a:r>
            <a:r>
              <a:rPr lang="en-US" err="1"/>
              <a:t>identità</a:t>
            </a:r>
            <a:r>
              <a:rPr lang="en-US" dirty="0"/>
              <a:t> </a:t>
            </a:r>
            <a:r>
              <a:rPr lang="en-US" err="1"/>
              <a:t>dei</a:t>
            </a:r>
            <a:r>
              <a:rPr lang="en-US" dirty="0"/>
              <a:t> </a:t>
            </a:r>
            <a:r>
              <a:rPr lang="en-US" err="1"/>
              <a:t>partecipanti</a:t>
            </a:r>
            <a:r>
              <a:rPr lang="en-US" dirty="0"/>
              <a:t>. </a:t>
            </a:r>
            <a:endParaRPr lang="en-US" b="1"/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en-US" b="1" u="sng" err="1"/>
              <a:t>Sorveglianza</a:t>
            </a:r>
            <a:r>
              <a:rPr lang="en-US" b="1" u="sng" dirty="0"/>
              <a:t> </a:t>
            </a:r>
            <a:r>
              <a:rPr lang="en-US" b="1" u="sng" err="1"/>
              <a:t>Indiscriminata</a:t>
            </a:r>
            <a:endParaRPr lang="en-US" b="1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Le </a:t>
            </a:r>
            <a:r>
              <a:rPr lang="en-US" err="1"/>
              <a:t>forze</a:t>
            </a:r>
            <a:r>
              <a:rPr lang="en-US" dirty="0"/>
              <a:t> </a:t>
            </a:r>
            <a:r>
              <a:rPr lang="en-US" err="1"/>
              <a:t>dell'ordine</a:t>
            </a:r>
            <a:r>
              <a:rPr lang="en-US" dirty="0"/>
              <a:t> e le </a:t>
            </a:r>
            <a:r>
              <a:rPr lang="en-US" err="1"/>
              <a:t>agenzie</a:t>
            </a:r>
            <a:r>
              <a:rPr lang="en-US" dirty="0"/>
              <a:t> </a:t>
            </a:r>
            <a:r>
              <a:rPr lang="en-US" err="1"/>
              <a:t>governative</a:t>
            </a:r>
            <a:r>
              <a:rPr lang="en-US" dirty="0"/>
              <a:t> </a:t>
            </a:r>
            <a:r>
              <a:rPr lang="en-US" err="1"/>
              <a:t>possono</a:t>
            </a:r>
            <a:r>
              <a:rPr lang="en-US" dirty="0"/>
              <a:t> </a:t>
            </a:r>
            <a:r>
              <a:rPr lang="en-US" err="1"/>
              <a:t>raccogliere</a:t>
            </a:r>
            <a:r>
              <a:rPr lang="en-US" dirty="0"/>
              <a:t> </a:t>
            </a:r>
            <a:r>
              <a:rPr lang="en-US" err="1"/>
              <a:t>metadati</a:t>
            </a:r>
            <a:r>
              <a:rPr lang="en-US" dirty="0"/>
              <a:t> per </a:t>
            </a:r>
            <a:r>
              <a:rPr lang="en-US" err="1"/>
              <a:t>monitorare</a:t>
            </a:r>
            <a:r>
              <a:rPr lang="en-US" dirty="0"/>
              <a:t> il </a:t>
            </a:r>
            <a:r>
              <a:rPr lang="en-US" err="1"/>
              <a:t>traffico</a:t>
            </a:r>
            <a:r>
              <a:rPr lang="en-US" dirty="0"/>
              <a:t> </a:t>
            </a:r>
            <a:r>
              <a:rPr lang="en-US" err="1"/>
              <a:t>cellulare</a:t>
            </a:r>
            <a:r>
              <a:rPr lang="en-US" dirty="0"/>
              <a:t> in determinate </a:t>
            </a:r>
            <a:r>
              <a:rPr lang="en-US" err="1"/>
              <a:t>aree</a:t>
            </a:r>
            <a:r>
              <a:rPr lang="en-US" dirty="0"/>
              <a:t>.</a:t>
            </a:r>
            <a:endParaRPr lang="en-US" b="1" dirty="0"/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en-US" b="1" u="sng" err="1"/>
              <a:t>Regolamentazione</a:t>
            </a:r>
            <a:r>
              <a:rPr lang="en-US" b="1" u="sng" dirty="0"/>
              <a:t> e Privacy</a:t>
            </a:r>
            <a:endParaRPr lang="en-US" b="1"/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La </a:t>
            </a:r>
            <a:r>
              <a:rPr lang="en-US" err="1"/>
              <a:t>gestione</a:t>
            </a:r>
            <a:r>
              <a:rPr lang="en-US" dirty="0"/>
              <a:t> </a:t>
            </a:r>
            <a:r>
              <a:rPr lang="en-US" err="1"/>
              <a:t>dei</a:t>
            </a:r>
            <a:r>
              <a:rPr lang="en-US" dirty="0"/>
              <a:t> </a:t>
            </a:r>
            <a:r>
              <a:rPr lang="en-US" err="1"/>
              <a:t>metadati</a:t>
            </a:r>
            <a:r>
              <a:rPr lang="en-US" dirty="0"/>
              <a:t> è </a:t>
            </a:r>
            <a:r>
              <a:rPr lang="en-US" err="1"/>
              <a:t>soggetta</a:t>
            </a:r>
            <a:r>
              <a:rPr lang="en-US" dirty="0"/>
              <a:t> a normative come il GDPR, </a:t>
            </a:r>
            <a:r>
              <a:rPr lang="en-US" err="1"/>
              <a:t>che</a:t>
            </a:r>
            <a:r>
              <a:rPr lang="en-US" dirty="0"/>
              <a:t> </a:t>
            </a:r>
            <a:r>
              <a:rPr lang="en-US" err="1"/>
              <a:t>stabilisce</a:t>
            </a:r>
            <a:r>
              <a:rPr lang="en-US" dirty="0"/>
              <a:t> </a:t>
            </a:r>
            <a:r>
              <a:rPr lang="en-US" err="1"/>
              <a:t>principi</a:t>
            </a:r>
            <a:r>
              <a:rPr lang="en-US" dirty="0"/>
              <a:t> di </a:t>
            </a:r>
            <a:r>
              <a:rPr lang="en-US" err="1"/>
              <a:t>minimizzazione</a:t>
            </a:r>
            <a:r>
              <a:rPr lang="en-US" dirty="0"/>
              <a:t> </a:t>
            </a:r>
            <a:r>
              <a:rPr lang="en-US" err="1"/>
              <a:t>dei</a:t>
            </a:r>
            <a:r>
              <a:rPr lang="en-US" dirty="0"/>
              <a:t> </a:t>
            </a:r>
            <a:r>
              <a:rPr lang="en-US" err="1"/>
              <a:t>dati</a:t>
            </a:r>
            <a:r>
              <a:rPr lang="en-US" dirty="0"/>
              <a:t> e </a:t>
            </a:r>
            <a:r>
              <a:rPr lang="en-US" err="1"/>
              <a:t>protezione</a:t>
            </a:r>
            <a:r>
              <a:rPr lang="en-US" dirty="0"/>
              <a:t> </a:t>
            </a:r>
            <a:r>
              <a:rPr lang="en-US" err="1"/>
              <a:t>della</a:t>
            </a:r>
            <a:r>
              <a:rPr lang="en-US" dirty="0"/>
              <a:t> privacy. </a:t>
            </a:r>
            <a:r>
              <a:rPr lang="en-US" err="1"/>
              <a:t>Tuttavia</a:t>
            </a:r>
            <a:r>
              <a:rPr lang="en-US" dirty="0"/>
              <a:t>, </a:t>
            </a:r>
            <a:r>
              <a:rPr lang="en-US" err="1"/>
              <a:t>l'uso</a:t>
            </a:r>
            <a:r>
              <a:rPr lang="en-US" dirty="0"/>
              <a:t> </a:t>
            </a:r>
            <a:r>
              <a:rPr lang="en-US" err="1"/>
              <a:t>improprio</a:t>
            </a:r>
            <a:r>
              <a:rPr lang="en-US" dirty="0"/>
              <a:t> </a:t>
            </a:r>
            <a:r>
              <a:rPr lang="en-US" err="1"/>
              <a:t>dei</a:t>
            </a:r>
            <a:r>
              <a:rPr lang="en-US" dirty="0"/>
              <a:t> </a:t>
            </a:r>
            <a:r>
              <a:rPr lang="en-US" err="1"/>
              <a:t>metadati</a:t>
            </a:r>
            <a:r>
              <a:rPr lang="en-US" dirty="0"/>
              <a:t> </a:t>
            </a:r>
            <a:r>
              <a:rPr lang="en-US" err="1"/>
              <a:t>può</a:t>
            </a:r>
            <a:r>
              <a:rPr lang="en-US" dirty="0"/>
              <a:t> </a:t>
            </a:r>
            <a:r>
              <a:rPr lang="en-US" err="1"/>
              <a:t>portare</a:t>
            </a:r>
            <a:r>
              <a:rPr lang="en-US" dirty="0"/>
              <a:t> a </a:t>
            </a:r>
            <a:r>
              <a:rPr lang="en-US" err="1"/>
              <a:t>violazioni</a:t>
            </a:r>
            <a:r>
              <a:rPr lang="en-US" dirty="0"/>
              <a:t> </a:t>
            </a:r>
            <a:r>
              <a:rPr lang="en-US" err="1"/>
              <a:t>dei</a:t>
            </a:r>
            <a:r>
              <a:rPr lang="en-US" dirty="0"/>
              <a:t> </a:t>
            </a:r>
            <a:r>
              <a:rPr lang="en-US" err="1"/>
              <a:t>diritti</a:t>
            </a:r>
            <a:r>
              <a:rPr lang="en-US" dirty="0"/>
              <a:t> </a:t>
            </a:r>
            <a:r>
              <a:rPr lang="en-US" err="1"/>
              <a:t>fondamentali</a:t>
            </a:r>
            <a:r>
              <a:rPr lang="en-US" dirty="0"/>
              <a:t>, </a:t>
            </a:r>
            <a:r>
              <a:rPr lang="en-US" err="1"/>
              <a:t>rendendo</a:t>
            </a:r>
            <a:r>
              <a:rPr lang="en-US" dirty="0"/>
              <a:t> necessaria </a:t>
            </a:r>
            <a:r>
              <a:rPr lang="en-US" err="1"/>
              <a:t>una</a:t>
            </a:r>
            <a:r>
              <a:rPr lang="en-US" dirty="0"/>
              <a:t> </a:t>
            </a:r>
            <a:r>
              <a:rPr lang="en-US" err="1"/>
              <a:t>vigilanza</a:t>
            </a:r>
            <a:r>
              <a:rPr lang="en-US" dirty="0"/>
              <a:t> </a:t>
            </a:r>
            <a:r>
              <a:rPr lang="en-US" err="1"/>
              <a:t>costante</a:t>
            </a:r>
            <a:r>
              <a:rPr lang="en-US" dirty="0"/>
              <a:t> da </a:t>
            </a:r>
            <a:r>
              <a:rPr lang="en-US" err="1"/>
              <a:t>parte</a:t>
            </a:r>
            <a:r>
              <a:rPr lang="en-US" dirty="0"/>
              <a:t> </a:t>
            </a:r>
            <a:r>
              <a:rPr lang="en-US" err="1"/>
              <a:t>delle</a:t>
            </a:r>
            <a:r>
              <a:rPr lang="en-US" dirty="0"/>
              <a:t> </a:t>
            </a:r>
            <a:r>
              <a:rPr lang="en-US" err="1"/>
              <a:t>autorità</a:t>
            </a:r>
            <a:r>
              <a:rPr lang="en-US" dirty="0"/>
              <a:t> </a:t>
            </a:r>
            <a:r>
              <a:rPr lang="en-US" err="1"/>
              <a:t>competenti</a:t>
            </a:r>
            <a:r>
              <a:rPr lang="en-US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endParaRPr lang="en-US" sz="500"/>
          </a:p>
        </p:txBody>
      </p:sp>
      <p:pic>
        <p:nvPicPr>
          <p:cNvPr id="14" name="Picture 3" descr="Sfondo tecnologia di rete">
            <a:extLst>
              <a:ext uri="{FF2B5EF4-FFF2-40B4-BE49-F238E27FC236}">
                <a16:creationId xmlns:a16="http://schemas.microsoft.com/office/drawing/2014/main" id="{41C4811A-E98A-3878-B5E8-CD33D59E56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66" r="18265" b="-1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0E30069-4BB2-5AD2-3906-09B12E179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7726" y="4708525"/>
            <a:ext cx="4158995" cy="22549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E a </a:t>
            </a:r>
            <a:r>
              <a:rPr lang="en-US" sz="6000" err="1">
                <a:solidFill>
                  <a:schemeClr val="bg1"/>
                </a:solidFill>
              </a:rPr>
              <a:t>cosa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err="1">
                <a:solidFill>
                  <a:schemeClr val="bg1"/>
                </a:solidFill>
              </a:rPr>
              <a:t>servono</a:t>
            </a:r>
            <a:r>
              <a:rPr lang="en-US" sz="60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911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F07E0A-54B5-2B5F-5980-A97F7A462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97CA188-69D2-4F10-B136-082F87FD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35B501-D6DB-E20E-93A8-ACE0C4627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Implicazioni tecnologiche e sociali della sorveglianza digitale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4D254B2-E8C0-1933-3DB2-C986473EB1AD}"/>
              </a:ext>
            </a:extLst>
          </p:cNvPr>
          <p:cNvSpPr txBox="1"/>
          <p:nvPr/>
        </p:nvSpPr>
        <p:spPr>
          <a:xfrm>
            <a:off x="838201" y="2013625"/>
            <a:ext cx="4614759" cy="41633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 dirty="0"/>
              <a:t>1. </a:t>
            </a:r>
            <a:r>
              <a:rPr lang="en-US" sz="1900" b="1" dirty="0" err="1"/>
              <a:t>Erosione</a:t>
            </a:r>
            <a:r>
              <a:rPr lang="en-US" sz="1900" b="1" dirty="0"/>
              <a:t> </a:t>
            </a:r>
            <a:r>
              <a:rPr lang="en-US" sz="1900" b="1" dirty="0" err="1"/>
              <a:t>dei</a:t>
            </a:r>
            <a:r>
              <a:rPr lang="en-US" sz="1900" b="1" dirty="0"/>
              <a:t> </a:t>
            </a:r>
            <a:r>
              <a:rPr lang="en-US" sz="1900" b="1" dirty="0" err="1"/>
              <a:t>Diritti</a:t>
            </a:r>
            <a:r>
              <a:rPr lang="en-US" sz="1900" b="1" dirty="0"/>
              <a:t> Umani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 err="1"/>
              <a:t>Monitoraggio</a:t>
            </a:r>
            <a:r>
              <a:rPr lang="en-US" sz="1900" dirty="0"/>
              <a:t> </a:t>
            </a:r>
            <a:r>
              <a:rPr lang="en-US" sz="1900" dirty="0" err="1"/>
              <a:t>eccessivo</a:t>
            </a:r>
            <a:r>
              <a:rPr lang="en-US" sz="1900" dirty="0"/>
              <a:t> </a:t>
            </a:r>
            <a:r>
              <a:rPr lang="en-US" sz="1900" dirty="0" err="1"/>
              <a:t>nei</a:t>
            </a:r>
            <a:r>
              <a:rPr lang="en-US" sz="1900" dirty="0"/>
              <a:t> </a:t>
            </a:r>
            <a:r>
              <a:rPr lang="en-US" sz="1900" dirty="0" err="1"/>
              <a:t>luoghi</a:t>
            </a:r>
            <a:r>
              <a:rPr lang="en-US" sz="1900" dirty="0"/>
              <a:t> di </a:t>
            </a:r>
            <a:r>
              <a:rPr lang="en-US" sz="1900" dirty="0" err="1"/>
              <a:t>lavoro</a:t>
            </a:r>
            <a:r>
              <a:rPr lang="en-US" sz="1900" dirty="0"/>
              <a:t> (es. process mining).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 err="1"/>
              <a:t>Riduzione</a:t>
            </a:r>
            <a:r>
              <a:rPr lang="en-US" sz="1900" dirty="0"/>
              <a:t> </a:t>
            </a:r>
            <a:r>
              <a:rPr lang="en-US" sz="1900" dirty="0" err="1"/>
              <a:t>dell’autonomia</a:t>
            </a:r>
            <a:r>
              <a:rPr lang="en-US" sz="1900" dirty="0"/>
              <a:t> e </a:t>
            </a:r>
            <a:r>
              <a:rPr lang="en-US" sz="1900" dirty="0" err="1"/>
              <a:t>squilibrio</a:t>
            </a:r>
            <a:r>
              <a:rPr lang="en-US" sz="1900" dirty="0"/>
              <a:t> di </a:t>
            </a:r>
            <a:r>
              <a:rPr lang="en-US" sz="1900" dirty="0" err="1"/>
              <a:t>potere</a:t>
            </a:r>
            <a:r>
              <a:rPr lang="en-US" sz="1900" dirty="0"/>
              <a:t> </a:t>
            </a:r>
            <a:r>
              <a:rPr lang="en-US" sz="1900" dirty="0" err="1"/>
              <a:t>tra</a:t>
            </a:r>
            <a:r>
              <a:rPr lang="en-US" sz="1900" dirty="0"/>
              <a:t> </a:t>
            </a:r>
            <a:r>
              <a:rPr lang="en-US" sz="1900" dirty="0" err="1"/>
              <a:t>aziende</a:t>
            </a:r>
            <a:r>
              <a:rPr lang="en-US" sz="1900" dirty="0"/>
              <a:t> e </a:t>
            </a:r>
            <a:r>
              <a:rPr lang="en-US" sz="1900" dirty="0" err="1"/>
              <a:t>individui</a:t>
            </a:r>
            <a:r>
              <a:rPr lang="en-US" sz="1900" dirty="0"/>
              <a:t>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/>
              <a:t>2. Capitalismo della Sorveglianza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 err="1"/>
              <a:t>Accumulo</a:t>
            </a:r>
            <a:r>
              <a:rPr lang="en-US" sz="1900" dirty="0"/>
              <a:t> di </a:t>
            </a:r>
            <a:r>
              <a:rPr lang="en-US" sz="1900" dirty="0" err="1"/>
              <a:t>dati</a:t>
            </a:r>
            <a:r>
              <a:rPr lang="en-US" sz="1900" dirty="0"/>
              <a:t> </a:t>
            </a:r>
            <a:r>
              <a:rPr lang="en-US" sz="1900" dirty="0" err="1"/>
              <a:t>personali</a:t>
            </a:r>
            <a:r>
              <a:rPr lang="en-US" sz="1900" dirty="0"/>
              <a:t> da </a:t>
            </a:r>
            <a:r>
              <a:rPr lang="en-US" sz="1900" dirty="0" err="1"/>
              <a:t>parte</a:t>
            </a:r>
            <a:r>
              <a:rPr lang="en-US" sz="1900" dirty="0"/>
              <a:t> </a:t>
            </a:r>
            <a:r>
              <a:rPr lang="en-US" sz="1900" dirty="0" err="1"/>
              <a:t>delle</a:t>
            </a:r>
            <a:r>
              <a:rPr lang="en-US" sz="1900" dirty="0"/>
              <a:t> </a:t>
            </a:r>
            <a:r>
              <a:rPr lang="en-US" sz="1900" dirty="0" err="1"/>
              <a:t>aziende</a:t>
            </a:r>
            <a:r>
              <a:rPr lang="en-US" sz="1900" dirty="0"/>
              <a:t>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 err="1"/>
              <a:t>Sfruttamento</a:t>
            </a:r>
            <a:r>
              <a:rPr lang="en-US" sz="1900" dirty="0"/>
              <a:t> </a:t>
            </a:r>
            <a:r>
              <a:rPr lang="en-US" sz="1900" dirty="0" err="1"/>
              <a:t>economico</a:t>
            </a:r>
            <a:r>
              <a:rPr lang="en-US" sz="1900" dirty="0"/>
              <a:t> e </a:t>
            </a:r>
            <a:r>
              <a:rPr lang="en-US" sz="1900" dirty="0" err="1"/>
              <a:t>culturale</a:t>
            </a:r>
            <a:r>
              <a:rPr lang="en-US" sz="1900" dirty="0"/>
              <a:t> </a:t>
            </a:r>
            <a:r>
              <a:rPr lang="en-US" sz="1900" dirty="0" err="1"/>
              <a:t>delle</a:t>
            </a:r>
            <a:r>
              <a:rPr lang="en-US" sz="1900" dirty="0"/>
              <a:t> </a:t>
            </a:r>
            <a:r>
              <a:rPr lang="en-US" sz="1900" dirty="0" err="1"/>
              <a:t>informazioni</a:t>
            </a:r>
            <a:r>
              <a:rPr lang="en-US" sz="1900" dirty="0"/>
              <a:t> </a:t>
            </a:r>
            <a:r>
              <a:rPr lang="en-US" sz="1900" dirty="0" err="1"/>
              <a:t>degli</a:t>
            </a:r>
            <a:r>
              <a:rPr lang="en-US" sz="1900" dirty="0"/>
              <a:t> </a:t>
            </a:r>
            <a:r>
              <a:rPr lang="en-US" sz="1900" dirty="0" err="1"/>
              <a:t>utenti</a:t>
            </a:r>
            <a:r>
              <a:rPr lang="en-US" sz="1900" dirty="0"/>
              <a:t>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 dirty="0"/>
              <a:t>3. </a:t>
            </a:r>
            <a:r>
              <a:rPr lang="en-US" sz="1900" b="1" dirty="0" err="1"/>
              <a:t>Minaccia</a:t>
            </a:r>
            <a:r>
              <a:rPr lang="en-US" sz="1900" b="1" dirty="0"/>
              <a:t> </a:t>
            </a:r>
            <a:r>
              <a:rPr lang="en-US" sz="1900" b="1" dirty="0" err="1"/>
              <a:t>alla</a:t>
            </a:r>
            <a:r>
              <a:rPr lang="en-US" sz="1900" b="1" dirty="0"/>
              <a:t> </a:t>
            </a:r>
            <a:r>
              <a:rPr lang="en-US" sz="1900" b="1" dirty="0" err="1"/>
              <a:t>Democrazia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Rischi per la </a:t>
            </a:r>
            <a:r>
              <a:rPr lang="en-US" sz="1900" dirty="0" err="1"/>
              <a:t>libertà</a:t>
            </a:r>
            <a:r>
              <a:rPr lang="en-US" sz="1900" dirty="0"/>
              <a:t> di </a:t>
            </a:r>
            <a:r>
              <a:rPr lang="en-US" sz="1900" dirty="0" err="1"/>
              <a:t>espressione</a:t>
            </a:r>
            <a:r>
              <a:rPr lang="en-US" sz="1900" dirty="0"/>
              <a:t> e la </a:t>
            </a:r>
            <a:r>
              <a:rPr lang="en-US" sz="1900" dirty="0" err="1"/>
              <a:t>stabilità</a:t>
            </a:r>
            <a:r>
              <a:rPr lang="en-US" sz="1900" dirty="0"/>
              <a:t> </a:t>
            </a:r>
            <a:r>
              <a:rPr lang="en-US" sz="1900" dirty="0" err="1"/>
              <a:t>sociale</a:t>
            </a:r>
            <a:r>
              <a:rPr lang="en-US" sz="19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1" u="sng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</p:txBody>
      </p:sp>
      <p:pic>
        <p:nvPicPr>
          <p:cNvPr id="14" name="Picture 3" descr="Sfondo tecnologia di rete">
            <a:extLst>
              <a:ext uri="{FF2B5EF4-FFF2-40B4-BE49-F238E27FC236}">
                <a16:creationId xmlns:a16="http://schemas.microsoft.com/office/drawing/2014/main" id="{721C708A-BCC2-3314-EFEC-33A8AACC7F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535" r="-1" b="-1"/>
          <a:stretch/>
        </p:blipFill>
        <p:spPr>
          <a:xfrm>
            <a:off x="6045247" y="1844619"/>
            <a:ext cx="5004044" cy="4257439"/>
          </a:xfrm>
          <a:custGeom>
            <a:avLst/>
            <a:gdLst/>
            <a:ahLst/>
            <a:cxnLst/>
            <a:rect l="l" t="t" r="r" b="b"/>
            <a:pathLst>
              <a:path w="5004044" h="4257439">
                <a:moveTo>
                  <a:pt x="4996703" y="1884419"/>
                </a:moveTo>
                <a:lnTo>
                  <a:pt x="4999558" y="1895448"/>
                </a:lnTo>
                <a:cubicBezTo>
                  <a:pt x="5005407" y="1925309"/>
                  <a:pt x="5005885" y="1948588"/>
                  <a:pt x="4998919" y="1955002"/>
                </a:cubicBezTo>
                <a:lnTo>
                  <a:pt x="4997257" y="1954563"/>
                </a:lnTo>
                <a:lnTo>
                  <a:pt x="4997288" y="1935420"/>
                </a:lnTo>
                <a:cubicBezTo>
                  <a:pt x="4997241" y="1921584"/>
                  <a:pt x="4997129" y="1908567"/>
                  <a:pt x="4996971" y="1897199"/>
                </a:cubicBezTo>
                <a:close/>
                <a:moveTo>
                  <a:pt x="4995619" y="1855413"/>
                </a:moveTo>
                <a:cubicBezTo>
                  <a:pt x="4995887" y="1856868"/>
                  <a:pt x="4996145" y="1861630"/>
                  <a:pt x="4996377" y="1868871"/>
                </a:cubicBezTo>
                <a:lnTo>
                  <a:pt x="4996703" y="1884419"/>
                </a:lnTo>
                <a:lnTo>
                  <a:pt x="4993479" y="1871969"/>
                </a:lnTo>
                <a:lnTo>
                  <a:pt x="4994448" y="1857988"/>
                </a:lnTo>
                <a:cubicBezTo>
                  <a:pt x="4994836" y="1854434"/>
                  <a:pt x="4995221" y="1853309"/>
                  <a:pt x="4995619" y="1855413"/>
                </a:cubicBezTo>
                <a:close/>
                <a:moveTo>
                  <a:pt x="561880" y="1402651"/>
                </a:moveTo>
                <a:cubicBezTo>
                  <a:pt x="561124" y="1404050"/>
                  <a:pt x="560098" y="1405494"/>
                  <a:pt x="559343" y="1406893"/>
                </a:cubicBezTo>
                <a:cubicBezTo>
                  <a:pt x="564992" y="1411590"/>
                  <a:pt x="570885" y="1415610"/>
                  <a:pt x="576521" y="1419992"/>
                </a:cubicBezTo>
                <a:cubicBezTo>
                  <a:pt x="583100" y="1421044"/>
                  <a:pt x="589950" y="1422050"/>
                  <a:pt x="596259" y="1423150"/>
                </a:cubicBezTo>
                <a:cubicBezTo>
                  <a:pt x="584800" y="1416317"/>
                  <a:pt x="573340" y="1409483"/>
                  <a:pt x="561880" y="1402651"/>
                </a:cubicBezTo>
                <a:close/>
                <a:moveTo>
                  <a:pt x="741490" y="927208"/>
                </a:moveTo>
                <a:cubicBezTo>
                  <a:pt x="799034" y="985684"/>
                  <a:pt x="870087" y="1023113"/>
                  <a:pt x="944973" y="1054807"/>
                </a:cubicBezTo>
                <a:cubicBezTo>
                  <a:pt x="945998" y="1053361"/>
                  <a:pt x="946754" y="1051963"/>
                  <a:pt x="947781" y="1050516"/>
                </a:cubicBezTo>
                <a:cubicBezTo>
                  <a:pt x="879021" y="1009518"/>
                  <a:pt x="810249" y="968207"/>
                  <a:pt x="741490" y="927208"/>
                </a:cubicBezTo>
                <a:close/>
                <a:moveTo>
                  <a:pt x="4437179" y="969"/>
                </a:moveTo>
                <a:cubicBezTo>
                  <a:pt x="4443841" y="3904"/>
                  <a:pt x="4445992" y="9534"/>
                  <a:pt x="4444201" y="18389"/>
                </a:cubicBezTo>
                <a:cubicBezTo>
                  <a:pt x="4441695" y="29585"/>
                  <a:pt x="4436433" y="40002"/>
                  <a:pt x="4430319" y="49621"/>
                </a:cubicBezTo>
                <a:cubicBezTo>
                  <a:pt x="4401802" y="94822"/>
                  <a:pt x="4415372" y="106342"/>
                  <a:pt x="4455614" y="105249"/>
                </a:cubicBezTo>
                <a:cubicBezTo>
                  <a:pt x="4491507" y="104290"/>
                  <a:pt x="4527369" y="96378"/>
                  <a:pt x="4563529" y="89046"/>
                </a:cubicBezTo>
                <a:cubicBezTo>
                  <a:pt x="4581331" y="85271"/>
                  <a:pt x="4582237" y="87326"/>
                  <a:pt x="4575967" y="105828"/>
                </a:cubicBezTo>
                <a:cubicBezTo>
                  <a:pt x="4565867" y="136392"/>
                  <a:pt x="4565181" y="164346"/>
                  <a:pt x="4581177" y="187773"/>
                </a:cubicBezTo>
                <a:cubicBezTo>
                  <a:pt x="4584949" y="193117"/>
                  <a:pt x="4587668" y="199279"/>
                  <a:pt x="4586660" y="207364"/>
                </a:cubicBezTo>
                <a:cubicBezTo>
                  <a:pt x="4582114" y="240426"/>
                  <a:pt x="4591735" y="267509"/>
                  <a:pt x="4601641" y="294858"/>
                </a:cubicBezTo>
                <a:cubicBezTo>
                  <a:pt x="4618339" y="340618"/>
                  <a:pt x="4639505" y="382741"/>
                  <a:pt x="4662523" y="423590"/>
                </a:cubicBezTo>
                <a:cubicBezTo>
                  <a:pt x="4678751" y="452354"/>
                  <a:pt x="4689013" y="487863"/>
                  <a:pt x="4724560" y="497719"/>
                </a:cubicBezTo>
                <a:cubicBezTo>
                  <a:pt x="4733099" y="500006"/>
                  <a:pt x="4735915" y="508366"/>
                  <a:pt x="4732841" y="519029"/>
                </a:cubicBezTo>
                <a:cubicBezTo>
                  <a:pt x="4722677" y="554348"/>
                  <a:pt x="4730947" y="581670"/>
                  <a:pt x="4749643" y="604622"/>
                </a:cubicBezTo>
                <a:cubicBezTo>
                  <a:pt x="4756255" y="612626"/>
                  <a:pt x="4753773" y="618125"/>
                  <a:pt x="4744753" y="623512"/>
                </a:cubicBezTo>
                <a:cubicBezTo>
                  <a:pt x="4734394" y="629453"/>
                  <a:pt x="4726335" y="638149"/>
                  <a:pt x="4720006" y="649070"/>
                </a:cubicBezTo>
                <a:cubicBezTo>
                  <a:pt x="4709614" y="666719"/>
                  <a:pt x="4704721" y="685611"/>
                  <a:pt x="4700653" y="704672"/>
                </a:cubicBezTo>
                <a:cubicBezTo>
                  <a:pt x="4694336" y="734569"/>
                  <a:pt x="4686883" y="763401"/>
                  <a:pt x="4662297" y="786401"/>
                </a:cubicBezTo>
                <a:cubicBezTo>
                  <a:pt x="4654979" y="793386"/>
                  <a:pt x="4649109" y="802330"/>
                  <a:pt x="4642954" y="811006"/>
                </a:cubicBezTo>
                <a:cubicBezTo>
                  <a:pt x="4644917" y="818566"/>
                  <a:pt x="4649771" y="823719"/>
                  <a:pt x="4658781" y="824342"/>
                </a:cubicBezTo>
                <a:cubicBezTo>
                  <a:pt x="4716129" y="828453"/>
                  <a:pt x="4713587" y="870017"/>
                  <a:pt x="4713981" y="916441"/>
                </a:cubicBezTo>
                <a:cubicBezTo>
                  <a:pt x="4714583" y="973897"/>
                  <a:pt x="4682235" y="1006173"/>
                  <a:pt x="4642145" y="1035706"/>
                </a:cubicBezTo>
                <a:cubicBezTo>
                  <a:pt x="4628425" y="1045718"/>
                  <a:pt x="4608421" y="1048933"/>
                  <a:pt x="4604059" y="1073741"/>
                </a:cubicBezTo>
                <a:cubicBezTo>
                  <a:pt x="4628007" y="1092285"/>
                  <a:pt x="4655309" y="1069123"/>
                  <a:pt x="4680437" y="1071013"/>
                </a:cubicBezTo>
                <a:cubicBezTo>
                  <a:pt x="4701201" y="1072723"/>
                  <a:pt x="4734847" y="1063938"/>
                  <a:pt x="4708843" y="1110593"/>
                </a:cubicBezTo>
                <a:cubicBezTo>
                  <a:pt x="4701273" y="1124265"/>
                  <a:pt x="4711111" y="1131384"/>
                  <a:pt x="4721433" y="1130828"/>
                </a:cubicBezTo>
                <a:cubicBezTo>
                  <a:pt x="4805036" y="1125241"/>
                  <a:pt x="4770374" y="1216755"/>
                  <a:pt x="4799050" y="1256288"/>
                </a:cubicBezTo>
                <a:cubicBezTo>
                  <a:pt x="4807135" y="1266880"/>
                  <a:pt x="4800233" y="1289605"/>
                  <a:pt x="4788849" y="1296992"/>
                </a:cubicBezTo>
                <a:cubicBezTo>
                  <a:pt x="4716605" y="1344534"/>
                  <a:pt x="4710171" y="1427902"/>
                  <a:pt x="4677593" y="1504814"/>
                </a:cubicBezTo>
                <a:cubicBezTo>
                  <a:pt x="4717444" y="1525929"/>
                  <a:pt x="4764171" y="1523690"/>
                  <a:pt x="4806838" y="1534504"/>
                </a:cubicBezTo>
                <a:cubicBezTo>
                  <a:pt x="4851155" y="1545658"/>
                  <a:pt x="4851771" y="1559782"/>
                  <a:pt x="4818253" y="1621364"/>
                </a:cubicBezTo>
                <a:cubicBezTo>
                  <a:pt x="4912245" y="1616790"/>
                  <a:pt x="4912245" y="1616790"/>
                  <a:pt x="4887405" y="1708784"/>
                </a:cubicBezTo>
                <a:cubicBezTo>
                  <a:pt x="4926883" y="1705769"/>
                  <a:pt x="4965617" y="1779266"/>
                  <a:pt x="4987017" y="1847008"/>
                </a:cubicBezTo>
                <a:lnTo>
                  <a:pt x="4993479" y="1871969"/>
                </a:lnTo>
                <a:lnTo>
                  <a:pt x="4993260" y="1875137"/>
                </a:lnTo>
                <a:cubicBezTo>
                  <a:pt x="4992440" y="1890359"/>
                  <a:pt x="4991543" y="1912093"/>
                  <a:pt x="4990437" y="1933934"/>
                </a:cubicBezTo>
                <a:lnTo>
                  <a:pt x="4989378" y="1952477"/>
                </a:lnTo>
                <a:lnTo>
                  <a:pt x="4982628" y="1950690"/>
                </a:lnTo>
                <a:cubicBezTo>
                  <a:pt x="4977177" y="1945881"/>
                  <a:pt x="4973287" y="1944057"/>
                  <a:pt x="4970479" y="1944168"/>
                </a:cubicBezTo>
                <a:cubicBezTo>
                  <a:pt x="4962059" y="1944498"/>
                  <a:pt x="4963394" y="1962230"/>
                  <a:pt x="4961645" y="1968944"/>
                </a:cubicBezTo>
                <a:cubicBezTo>
                  <a:pt x="4955769" y="1990222"/>
                  <a:pt x="4970405" y="2001239"/>
                  <a:pt x="4980262" y="2014997"/>
                </a:cubicBezTo>
                <a:cubicBezTo>
                  <a:pt x="4983953" y="2020039"/>
                  <a:pt x="4986587" y="1996490"/>
                  <a:pt x="4988607" y="1965973"/>
                </a:cubicBezTo>
                <a:lnTo>
                  <a:pt x="4989378" y="1952477"/>
                </a:lnTo>
                <a:lnTo>
                  <a:pt x="4997257" y="1954563"/>
                </a:lnTo>
                <a:lnTo>
                  <a:pt x="4997217" y="1978557"/>
                </a:lnTo>
                <a:cubicBezTo>
                  <a:pt x="4996813" y="2037141"/>
                  <a:pt x="4995076" y="2095563"/>
                  <a:pt x="4990810" y="2100744"/>
                </a:cubicBezTo>
                <a:cubicBezTo>
                  <a:pt x="4945575" y="2155854"/>
                  <a:pt x="4978545" y="2256304"/>
                  <a:pt x="4889713" y="2285583"/>
                </a:cubicBezTo>
                <a:cubicBezTo>
                  <a:pt x="4849735" y="2298967"/>
                  <a:pt x="4831955" y="2340690"/>
                  <a:pt x="4803440" y="2367231"/>
                </a:cubicBezTo>
                <a:cubicBezTo>
                  <a:pt x="4704002" y="2459108"/>
                  <a:pt x="4639535" y="2566320"/>
                  <a:pt x="4613356" y="2702512"/>
                </a:cubicBezTo>
                <a:cubicBezTo>
                  <a:pt x="4606017" y="2740180"/>
                  <a:pt x="4573792" y="2775282"/>
                  <a:pt x="4553563" y="2810797"/>
                </a:cubicBezTo>
                <a:cubicBezTo>
                  <a:pt x="4565127" y="2832476"/>
                  <a:pt x="4619667" y="2772245"/>
                  <a:pt x="4602347" y="2836976"/>
                </a:cubicBezTo>
                <a:cubicBezTo>
                  <a:pt x="4589232" y="2885784"/>
                  <a:pt x="4551577" y="2921212"/>
                  <a:pt x="4516285" y="2954642"/>
                </a:cubicBezTo>
                <a:cubicBezTo>
                  <a:pt x="4475753" y="2992790"/>
                  <a:pt x="4430641" y="3025740"/>
                  <a:pt x="4414507" y="3086467"/>
                </a:cubicBezTo>
                <a:cubicBezTo>
                  <a:pt x="4410989" y="3099423"/>
                  <a:pt x="3564181" y="4149656"/>
                  <a:pt x="2327617" y="4253752"/>
                </a:cubicBezTo>
                <a:cubicBezTo>
                  <a:pt x="2125545" y="4270760"/>
                  <a:pt x="1322624" y="4224619"/>
                  <a:pt x="1214971" y="4203137"/>
                </a:cubicBezTo>
                <a:cubicBezTo>
                  <a:pt x="1104292" y="4180925"/>
                  <a:pt x="1007789" y="4121736"/>
                  <a:pt x="894535" y="4109150"/>
                </a:cubicBezTo>
                <a:cubicBezTo>
                  <a:pt x="834632" y="4102646"/>
                  <a:pt x="776274" y="4081635"/>
                  <a:pt x="781596" y="3991505"/>
                </a:cubicBezTo>
                <a:cubicBezTo>
                  <a:pt x="783201" y="3965920"/>
                  <a:pt x="766642" y="3948284"/>
                  <a:pt x="742373" y="3959843"/>
                </a:cubicBezTo>
                <a:cubicBezTo>
                  <a:pt x="696510" y="3981854"/>
                  <a:pt x="673849" y="3949166"/>
                  <a:pt x="646723" y="3926438"/>
                </a:cubicBezTo>
                <a:cubicBezTo>
                  <a:pt x="598687" y="3886210"/>
                  <a:pt x="552406" y="3842509"/>
                  <a:pt x="478839" y="3847272"/>
                </a:cubicBezTo>
                <a:cubicBezTo>
                  <a:pt x="491215" y="3806501"/>
                  <a:pt x="515519" y="3808222"/>
                  <a:pt x="537744" y="3812205"/>
                </a:cubicBezTo>
                <a:cubicBezTo>
                  <a:pt x="596474" y="3823029"/>
                  <a:pt x="654233" y="3836554"/>
                  <a:pt x="712950" y="3847065"/>
                </a:cubicBezTo>
                <a:cubicBezTo>
                  <a:pt x="751090" y="3853931"/>
                  <a:pt x="789463" y="3866135"/>
                  <a:pt x="839053" y="3842201"/>
                </a:cubicBezTo>
                <a:cubicBezTo>
                  <a:pt x="792472" y="3772935"/>
                  <a:pt x="718132" y="3772458"/>
                  <a:pt x="657388" y="3759142"/>
                </a:cubicBezTo>
                <a:cubicBezTo>
                  <a:pt x="581525" y="3742486"/>
                  <a:pt x="535038" y="3694078"/>
                  <a:pt x="479902" y="3640872"/>
                </a:cubicBezTo>
                <a:cubicBezTo>
                  <a:pt x="534356" y="3616078"/>
                  <a:pt x="570138" y="3656255"/>
                  <a:pt x="612982" y="3646162"/>
                </a:cubicBezTo>
                <a:cubicBezTo>
                  <a:pt x="615057" y="3637572"/>
                  <a:pt x="618333" y="3625291"/>
                  <a:pt x="617779" y="3625073"/>
                </a:cubicBezTo>
                <a:cubicBezTo>
                  <a:pt x="545776" y="3603308"/>
                  <a:pt x="510266" y="3544423"/>
                  <a:pt x="495792" y="3468542"/>
                </a:cubicBezTo>
                <a:cubicBezTo>
                  <a:pt x="488366" y="3429369"/>
                  <a:pt x="462153" y="3421345"/>
                  <a:pt x="436221" y="3407261"/>
                </a:cubicBezTo>
                <a:cubicBezTo>
                  <a:pt x="345019" y="3357258"/>
                  <a:pt x="249255" y="3315018"/>
                  <a:pt x="172652" y="3237768"/>
                </a:cubicBezTo>
                <a:cubicBezTo>
                  <a:pt x="256919" y="3234912"/>
                  <a:pt x="326749" y="3281731"/>
                  <a:pt x="417805" y="3290959"/>
                </a:cubicBezTo>
                <a:cubicBezTo>
                  <a:pt x="341913" y="3205043"/>
                  <a:pt x="246803" y="3171544"/>
                  <a:pt x="159629" y="3126522"/>
                </a:cubicBezTo>
                <a:cubicBezTo>
                  <a:pt x="119806" y="3106035"/>
                  <a:pt x="82625" y="3077492"/>
                  <a:pt x="35515" y="3070942"/>
                </a:cubicBezTo>
                <a:cubicBezTo>
                  <a:pt x="18803" y="3068516"/>
                  <a:pt x="-9231" y="3062395"/>
                  <a:pt x="3001" y="3030820"/>
                </a:cubicBezTo>
                <a:cubicBezTo>
                  <a:pt x="13293" y="3004651"/>
                  <a:pt x="35761" y="3007959"/>
                  <a:pt x="56337" y="3011602"/>
                </a:cubicBezTo>
                <a:cubicBezTo>
                  <a:pt x="105732" y="3020594"/>
                  <a:pt x="155993" y="3012038"/>
                  <a:pt x="221626" y="3000137"/>
                </a:cubicBezTo>
                <a:cubicBezTo>
                  <a:pt x="163022" y="2929831"/>
                  <a:pt x="63027" y="2971519"/>
                  <a:pt x="12079" y="2895750"/>
                </a:cubicBezTo>
                <a:cubicBezTo>
                  <a:pt x="70612" y="2870868"/>
                  <a:pt x="117312" y="2892988"/>
                  <a:pt x="165389" y="2890511"/>
                </a:cubicBezTo>
                <a:cubicBezTo>
                  <a:pt x="208846" y="2888217"/>
                  <a:pt x="219022" y="2871872"/>
                  <a:pt x="206743" y="2827546"/>
                </a:cubicBezTo>
                <a:cubicBezTo>
                  <a:pt x="187666" y="2758486"/>
                  <a:pt x="209823" y="2717255"/>
                  <a:pt x="273631" y="2725917"/>
                </a:cubicBezTo>
                <a:cubicBezTo>
                  <a:pt x="332792" y="2734135"/>
                  <a:pt x="337558" y="2706094"/>
                  <a:pt x="320364" y="2667696"/>
                </a:cubicBezTo>
                <a:cubicBezTo>
                  <a:pt x="295325" y="2611707"/>
                  <a:pt x="318706" y="2561087"/>
                  <a:pt x="334074" y="2507770"/>
                </a:cubicBezTo>
                <a:cubicBezTo>
                  <a:pt x="357219" y="2426828"/>
                  <a:pt x="344229" y="2391168"/>
                  <a:pt x="284207" y="2344516"/>
                </a:cubicBezTo>
                <a:cubicBezTo>
                  <a:pt x="250406" y="2318539"/>
                  <a:pt x="214378" y="2297698"/>
                  <a:pt x="166166" y="2278376"/>
                </a:cubicBezTo>
                <a:cubicBezTo>
                  <a:pt x="273852" y="2244503"/>
                  <a:pt x="158170" y="2213685"/>
                  <a:pt x="194891" y="2175576"/>
                </a:cubicBezTo>
                <a:cubicBezTo>
                  <a:pt x="270782" y="2149213"/>
                  <a:pt x="337571" y="2238633"/>
                  <a:pt x="440332" y="2191712"/>
                </a:cubicBezTo>
                <a:cubicBezTo>
                  <a:pt x="307946" y="2127472"/>
                  <a:pt x="161307" y="2042341"/>
                  <a:pt x="63051" y="1942979"/>
                </a:cubicBezTo>
                <a:cubicBezTo>
                  <a:pt x="83512" y="1912799"/>
                  <a:pt x="105922" y="1933513"/>
                  <a:pt x="123612" y="1920903"/>
                </a:cubicBezTo>
                <a:cubicBezTo>
                  <a:pt x="122527" y="1914768"/>
                  <a:pt x="123751" y="1905381"/>
                  <a:pt x="120386" y="1903128"/>
                </a:cubicBezTo>
                <a:cubicBezTo>
                  <a:pt x="47933" y="1852346"/>
                  <a:pt x="47054" y="1850919"/>
                  <a:pt x="119318" y="1791355"/>
                </a:cubicBezTo>
                <a:cubicBezTo>
                  <a:pt x="144540" y="1770456"/>
                  <a:pt x="141749" y="1756399"/>
                  <a:pt x="127081" y="1738431"/>
                </a:cubicBezTo>
                <a:cubicBezTo>
                  <a:pt x="116725" y="1725710"/>
                  <a:pt x="104020" y="1715301"/>
                  <a:pt x="108310" y="1682600"/>
                </a:cubicBezTo>
                <a:cubicBezTo>
                  <a:pt x="150870" y="1715887"/>
                  <a:pt x="350796" y="1749545"/>
                  <a:pt x="385468" y="1739315"/>
                </a:cubicBezTo>
                <a:cubicBezTo>
                  <a:pt x="424434" y="1727691"/>
                  <a:pt x="558776" y="1718211"/>
                  <a:pt x="599777" y="1722044"/>
                </a:cubicBezTo>
                <a:cubicBezTo>
                  <a:pt x="597521" y="1720227"/>
                  <a:pt x="595263" y="1718413"/>
                  <a:pt x="593006" y="1716597"/>
                </a:cubicBezTo>
                <a:cubicBezTo>
                  <a:pt x="552484" y="1680103"/>
                  <a:pt x="511421" y="1643705"/>
                  <a:pt x="485736" y="1591625"/>
                </a:cubicBezTo>
                <a:cubicBezTo>
                  <a:pt x="484560" y="1589619"/>
                  <a:pt x="483937" y="1587831"/>
                  <a:pt x="481534" y="1588888"/>
                </a:cubicBezTo>
                <a:cubicBezTo>
                  <a:pt x="460479" y="1599246"/>
                  <a:pt x="462468" y="1582449"/>
                  <a:pt x="461623" y="1569314"/>
                </a:cubicBezTo>
                <a:cubicBezTo>
                  <a:pt x="460764" y="1555866"/>
                  <a:pt x="456786" y="1545815"/>
                  <a:pt x="441172" y="1549836"/>
                </a:cubicBezTo>
                <a:cubicBezTo>
                  <a:pt x="440361" y="1549980"/>
                  <a:pt x="439267" y="1549855"/>
                  <a:pt x="438173" y="1549732"/>
                </a:cubicBezTo>
                <a:cubicBezTo>
                  <a:pt x="430782" y="1548823"/>
                  <a:pt x="406258" y="1517097"/>
                  <a:pt x="409482" y="1509886"/>
                </a:cubicBezTo>
                <a:cubicBezTo>
                  <a:pt x="416686" y="1494065"/>
                  <a:pt x="408267" y="1488277"/>
                  <a:pt x="401143" y="1480995"/>
                </a:cubicBezTo>
                <a:cubicBezTo>
                  <a:pt x="391181" y="1471051"/>
                  <a:pt x="381247" y="1461736"/>
                  <a:pt x="370772" y="1452514"/>
                </a:cubicBezTo>
                <a:cubicBezTo>
                  <a:pt x="360580" y="1443560"/>
                  <a:pt x="350146" y="1435280"/>
                  <a:pt x="339699" y="1426688"/>
                </a:cubicBezTo>
                <a:cubicBezTo>
                  <a:pt x="315473" y="1420526"/>
                  <a:pt x="291032" y="1415669"/>
                  <a:pt x="265593" y="1412885"/>
                </a:cubicBezTo>
                <a:cubicBezTo>
                  <a:pt x="246706" y="1410526"/>
                  <a:pt x="225589" y="1406978"/>
                  <a:pt x="215085" y="1372144"/>
                </a:cubicBezTo>
                <a:cubicBezTo>
                  <a:pt x="234985" y="1372744"/>
                  <a:pt x="254925" y="1374284"/>
                  <a:pt x="274865" y="1375825"/>
                </a:cubicBezTo>
                <a:cubicBezTo>
                  <a:pt x="255700" y="1360864"/>
                  <a:pt x="237075" y="1345807"/>
                  <a:pt x="219220" y="1329666"/>
                </a:cubicBezTo>
                <a:cubicBezTo>
                  <a:pt x="204474" y="1316138"/>
                  <a:pt x="192346" y="1300252"/>
                  <a:pt x="187322" y="1278682"/>
                </a:cubicBezTo>
                <a:cubicBezTo>
                  <a:pt x="185994" y="1273224"/>
                  <a:pt x="184924" y="1267404"/>
                  <a:pt x="189878" y="1262417"/>
                </a:cubicBezTo>
                <a:cubicBezTo>
                  <a:pt x="195346" y="1256708"/>
                  <a:pt x="199833" y="1259711"/>
                  <a:pt x="204036" y="1262449"/>
                </a:cubicBezTo>
                <a:cubicBezTo>
                  <a:pt x="221402" y="1273615"/>
                  <a:pt x="239024" y="1284422"/>
                  <a:pt x="256133" y="1295950"/>
                </a:cubicBezTo>
                <a:cubicBezTo>
                  <a:pt x="278851" y="1311233"/>
                  <a:pt x="301313" y="1326878"/>
                  <a:pt x="323760" y="1342208"/>
                </a:cubicBezTo>
                <a:cubicBezTo>
                  <a:pt x="292061" y="1308268"/>
                  <a:pt x="257298" y="1278982"/>
                  <a:pt x="219957" y="1252997"/>
                </a:cubicBezTo>
                <a:cubicBezTo>
                  <a:pt x="192995" y="1234035"/>
                  <a:pt x="166033" y="1215073"/>
                  <a:pt x="145267" y="1188376"/>
                </a:cubicBezTo>
                <a:cubicBezTo>
                  <a:pt x="134614" y="1175075"/>
                  <a:pt x="129282" y="1158938"/>
                  <a:pt x="127649" y="1140248"/>
                </a:cubicBezTo>
                <a:cubicBezTo>
                  <a:pt x="127430" y="1135227"/>
                  <a:pt x="127724" y="1129482"/>
                  <a:pt x="133301" y="1126283"/>
                </a:cubicBezTo>
                <a:cubicBezTo>
                  <a:pt x="138892" y="1123399"/>
                  <a:pt x="142312" y="1126907"/>
                  <a:pt x="144665" y="1130919"/>
                </a:cubicBezTo>
                <a:cubicBezTo>
                  <a:pt x="147316" y="1135513"/>
                  <a:pt x="150466" y="1139068"/>
                  <a:pt x="154924" y="1141443"/>
                </a:cubicBezTo>
                <a:cubicBezTo>
                  <a:pt x="194007" y="1163643"/>
                  <a:pt x="228472" y="1192350"/>
                  <a:pt x="263706" y="1219972"/>
                </a:cubicBezTo>
                <a:cubicBezTo>
                  <a:pt x="314160" y="1259456"/>
                  <a:pt x="363843" y="1300026"/>
                  <a:pt x="423231" y="1325916"/>
                </a:cubicBezTo>
                <a:cubicBezTo>
                  <a:pt x="445702" y="1335549"/>
                  <a:pt x="468901" y="1343155"/>
                  <a:pt x="486543" y="1341940"/>
                </a:cubicBezTo>
                <a:cubicBezTo>
                  <a:pt x="421673" y="1296460"/>
                  <a:pt x="360475" y="1247802"/>
                  <a:pt x="305459" y="1191095"/>
                </a:cubicBezTo>
                <a:cubicBezTo>
                  <a:pt x="249875" y="1133856"/>
                  <a:pt x="201123" y="1070982"/>
                  <a:pt x="165967" y="995271"/>
                </a:cubicBezTo>
                <a:cubicBezTo>
                  <a:pt x="162356" y="987370"/>
                  <a:pt x="160109" y="979543"/>
                  <a:pt x="148803" y="982487"/>
                </a:cubicBezTo>
                <a:cubicBezTo>
                  <a:pt x="143684" y="983707"/>
                  <a:pt x="141844" y="978971"/>
                  <a:pt x="142975" y="973711"/>
                </a:cubicBezTo>
                <a:cubicBezTo>
                  <a:pt x="150059" y="936405"/>
                  <a:pt x="133120" y="916307"/>
                  <a:pt x="107228" y="903165"/>
                </a:cubicBezTo>
                <a:cubicBezTo>
                  <a:pt x="99148" y="898899"/>
                  <a:pt x="98374" y="893659"/>
                  <a:pt x="103961" y="884449"/>
                </a:cubicBezTo>
                <a:cubicBezTo>
                  <a:pt x="111573" y="871720"/>
                  <a:pt x="110228" y="859623"/>
                  <a:pt x="105398" y="848773"/>
                </a:cubicBezTo>
                <a:cubicBezTo>
                  <a:pt x="102652" y="841984"/>
                  <a:pt x="99109" y="835651"/>
                  <a:pt x="96106" y="829222"/>
                </a:cubicBezTo>
                <a:cubicBezTo>
                  <a:pt x="94023" y="825161"/>
                  <a:pt x="90576" y="821026"/>
                  <a:pt x="95233" y="815459"/>
                </a:cubicBezTo>
                <a:cubicBezTo>
                  <a:pt x="99648" y="810569"/>
                  <a:pt x="104350" y="812269"/>
                  <a:pt x="108754" y="813390"/>
                </a:cubicBezTo>
                <a:cubicBezTo>
                  <a:pt x="129926" y="818192"/>
                  <a:pt x="142781" y="832053"/>
                  <a:pt x="149184" y="854012"/>
                </a:cubicBezTo>
                <a:cubicBezTo>
                  <a:pt x="153977" y="870244"/>
                  <a:pt x="158340" y="870424"/>
                  <a:pt x="169922" y="855094"/>
                </a:cubicBezTo>
                <a:cubicBezTo>
                  <a:pt x="178668" y="843430"/>
                  <a:pt x="186813" y="842941"/>
                  <a:pt x="194734" y="849766"/>
                </a:cubicBezTo>
                <a:cubicBezTo>
                  <a:pt x="198964" y="853131"/>
                  <a:pt x="201642" y="858351"/>
                  <a:pt x="204833" y="862849"/>
                </a:cubicBezTo>
                <a:cubicBezTo>
                  <a:pt x="220829" y="886276"/>
                  <a:pt x="237607" y="908933"/>
                  <a:pt x="262674" y="921903"/>
                </a:cubicBezTo>
                <a:cubicBezTo>
                  <a:pt x="273823" y="927843"/>
                  <a:pt x="285713" y="932069"/>
                  <a:pt x="302202" y="923150"/>
                </a:cubicBezTo>
                <a:cubicBezTo>
                  <a:pt x="291351" y="917791"/>
                  <a:pt x="280774" y="918709"/>
                  <a:pt x="270912" y="917286"/>
                </a:cubicBezTo>
                <a:cubicBezTo>
                  <a:pt x="261049" y="915865"/>
                  <a:pt x="255697" y="911748"/>
                  <a:pt x="262498" y="899162"/>
                </a:cubicBezTo>
                <a:cubicBezTo>
                  <a:pt x="266276" y="892170"/>
                  <a:pt x="265774" y="886883"/>
                  <a:pt x="261759" y="882214"/>
                </a:cubicBezTo>
                <a:cubicBezTo>
                  <a:pt x="248848" y="867099"/>
                  <a:pt x="241864" y="844294"/>
                  <a:pt x="216117" y="846941"/>
                </a:cubicBezTo>
                <a:cubicBezTo>
                  <a:pt x="214767" y="847179"/>
                  <a:pt x="213361" y="846162"/>
                  <a:pt x="211969" y="845458"/>
                </a:cubicBezTo>
                <a:cubicBezTo>
                  <a:pt x="206685" y="842913"/>
                  <a:pt x="200848" y="840147"/>
                  <a:pt x="202383" y="831653"/>
                </a:cubicBezTo>
                <a:cubicBezTo>
                  <a:pt x="204188" y="823111"/>
                  <a:pt x="211130" y="819988"/>
                  <a:pt x="217302" y="817950"/>
                </a:cubicBezTo>
                <a:cubicBezTo>
                  <a:pt x="233145" y="812939"/>
                  <a:pt x="245914" y="818592"/>
                  <a:pt x="258185" y="825283"/>
                </a:cubicBezTo>
                <a:cubicBezTo>
                  <a:pt x="288036" y="841837"/>
                  <a:pt x="313015" y="865260"/>
                  <a:pt x="339019" y="887237"/>
                </a:cubicBezTo>
                <a:cubicBezTo>
                  <a:pt x="378027" y="920202"/>
                  <a:pt x="412674" y="959314"/>
                  <a:pt x="455541" y="987171"/>
                </a:cubicBezTo>
                <a:cubicBezTo>
                  <a:pt x="583008" y="1069675"/>
                  <a:pt x="708694" y="1155025"/>
                  <a:pt x="839737" y="1232154"/>
                </a:cubicBezTo>
                <a:cubicBezTo>
                  <a:pt x="888076" y="1260626"/>
                  <a:pt x="937413" y="1287025"/>
                  <a:pt x="987251" y="1312386"/>
                </a:cubicBezTo>
                <a:cubicBezTo>
                  <a:pt x="987438" y="1310454"/>
                  <a:pt x="987654" y="1309151"/>
                  <a:pt x="987828" y="1306906"/>
                </a:cubicBezTo>
                <a:cubicBezTo>
                  <a:pt x="987759" y="1305338"/>
                  <a:pt x="987677" y="1303454"/>
                  <a:pt x="987609" y="1301885"/>
                </a:cubicBezTo>
                <a:cubicBezTo>
                  <a:pt x="952341" y="1285971"/>
                  <a:pt x="917544" y="1268392"/>
                  <a:pt x="883773" y="1249366"/>
                </a:cubicBezTo>
                <a:cubicBezTo>
                  <a:pt x="800867" y="1202326"/>
                  <a:pt x="724387" y="1146562"/>
                  <a:pt x="658689" y="1075926"/>
                </a:cubicBezTo>
                <a:cubicBezTo>
                  <a:pt x="653269" y="1070242"/>
                  <a:pt x="647527" y="1069673"/>
                  <a:pt x="639221" y="1072721"/>
                </a:cubicBezTo>
                <a:cubicBezTo>
                  <a:pt x="612439" y="1082826"/>
                  <a:pt x="603654" y="1074888"/>
                  <a:pt x="607837" y="1046001"/>
                </a:cubicBezTo>
                <a:cubicBezTo>
                  <a:pt x="608886" y="1038856"/>
                  <a:pt x="608910" y="1033160"/>
                  <a:pt x="604057" y="1028006"/>
                </a:cubicBezTo>
                <a:cubicBezTo>
                  <a:pt x="582361" y="1004953"/>
                  <a:pt x="559626" y="983032"/>
                  <a:pt x="535068" y="963012"/>
                </a:cubicBezTo>
                <a:cubicBezTo>
                  <a:pt x="489628" y="926121"/>
                  <a:pt x="441097" y="893257"/>
                  <a:pt x="398492" y="852702"/>
                </a:cubicBezTo>
                <a:cubicBezTo>
                  <a:pt x="385976" y="840363"/>
                  <a:pt x="376348" y="825616"/>
                  <a:pt x="370407" y="808003"/>
                </a:cubicBezTo>
                <a:cubicBezTo>
                  <a:pt x="368512" y="802013"/>
                  <a:pt x="367360" y="794309"/>
                  <a:pt x="373637" y="788457"/>
                </a:cubicBezTo>
                <a:cubicBezTo>
                  <a:pt x="379645" y="782652"/>
                  <a:pt x="384471" y="787178"/>
                  <a:pt x="388957" y="790181"/>
                </a:cubicBezTo>
                <a:cubicBezTo>
                  <a:pt x="407729" y="802365"/>
                  <a:pt x="426784" y="814815"/>
                  <a:pt x="445569" y="827313"/>
                </a:cubicBezTo>
                <a:cubicBezTo>
                  <a:pt x="464624" y="839764"/>
                  <a:pt x="483437" y="852889"/>
                  <a:pt x="503344" y="866138"/>
                </a:cubicBezTo>
                <a:cubicBezTo>
                  <a:pt x="504379" y="858682"/>
                  <a:pt x="500259" y="857827"/>
                  <a:pt x="497988" y="855698"/>
                </a:cubicBezTo>
                <a:cubicBezTo>
                  <a:pt x="465913" y="825620"/>
                  <a:pt x="431003" y="799206"/>
                  <a:pt x="395068" y="774238"/>
                </a:cubicBezTo>
                <a:cubicBezTo>
                  <a:pt x="367267" y="754791"/>
                  <a:pt x="340223" y="733946"/>
                  <a:pt x="321225" y="704090"/>
                </a:cubicBezTo>
                <a:cubicBezTo>
                  <a:pt x="313910" y="692415"/>
                  <a:pt x="309809" y="679538"/>
                  <a:pt x="310772" y="664187"/>
                </a:cubicBezTo>
                <a:cubicBezTo>
                  <a:pt x="311107" y="659384"/>
                  <a:pt x="311442" y="654580"/>
                  <a:pt x="316776" y="652057"/>
                </a:cubicBezTo>
                <a:cubicBezTo>
                  <a:pt x="321044" y="650039"/>
                  <a:pt x="323869" y="652386"/>
                  <a:pt x="326167" y="655144"/>
                </a:cubicBezTo>
                <a:cubicBezTo>
                  <a:pt x="330196" y="660125"/>
                  <a:pt x="334224" y="665107"/>
                  <a:pt x="339819" y="668549"/>
                </a:cubicBezTo>
                <a:cubicBezTo>
                  <a:pt x="373388" y="689190"/>
                  <a:pt x="404905" y="712724"/>
                  <a:pt x="435653" y="737342"/>
                </a:cubicBezTo>
                <a:cubicBezTo>
                  <a:pt x="486133" y="777455"/>
                  <a:pt x="536115" y="818606"/>
                  <a:pt x="594518" y="846882"/>
                </a:cubicBezTo>
                <a:cubicBezTo>
                  <a:pt x="616490" y="857553"/>
                  <a:pt x="639205" y="866511"/>
                  <a:pt x="665142" y="868257"/>
                </a:cubicBezTo>
                <a:cubicBezTo>
                  <a:pt x="664195" y="865262"/>
                  <a:pt x="662491" y="863665"/>
                  <a:pt x="660802" y="862382"/>
                </a:cubicBezTo>
                <a:cubicBezTo>
                  <a:pt x="604283" y="821121"/>
                  <a:pt x="549586" y="777958"/>
                  <a:pt x="499505" y="728286"/>
                </a:cubicBezTo>
                <a:cubicBezTo>
                  <a:pt x="437758" y="667074"/>
                  <a:pt x="384382" y="598058"/>
                  <a:pt x="345927" y="515339"/>
                </a:cubicBezTo>
                <a:cubicBezTo>
                  <a:pt x="344141" y="511860"/>
                  <a:pt x="342910" y="508598"/>
                  <a:pt x="338588" y="509361"/>
                </a:cubicBezTo>
                <a:cubicBezTo>
                  <a:pt x="327525" y="511630"/>
                  <a:pt x="326170" y="505543"/>
                  <a:pt x="327339" y="494900"/>
                </a:cubicBezTo>
                <a:cubicBezTo>
                  <a:pt x="330552" y="468714"/>
                  <a:pt x="322326" y="448660"/>
                  <a:pt x="303055" y="437512"/>
                </a:cubicBezTo>
                <a:cubicBezTo>
                  <a:pt x="289083" y="429226"/>
                  <a:pt x="277325" y="421812"/>
                  <a:pt x="292117" y="398959"/>
                </a:cubicBezTo>
                <a:cubicBezTo>
                  <a:pt x="295694" y="393584"/>
                  <a:pt x="294041" y="386918"/>
                  <a:pt x="292417" y="380879"/>
                </a:cubicBezTo>
                <a:cubicBezTo>
                  <a:pt x="290115" y="371796"/>
                  <a:pt x="285463" y="365027"/>
                  <a:pt x="280259" y="358039"/>
                </a:cubicBezTo>
                <a:cubicBezTo>
                  <a:pt x="277365" y="354122"/>
                  <a:pt x="273863" y="348731"/>
                  <a:pt x="277426" y="343041"/>
                </a:cubicBezTo>
                <a:cubicBezTo>
                  <a:pt x="281488" y="336315"/>
                  <a:pt x="287339" y="339394"/>
                  <a:pt x="292014" y="340466"/>
                </a:cubicBezTo>
                <a:cubicBezTo>
                  <a:pt x="313455" y="345221"/>
                  <a:pt x="326609" y="359662"/>
                  <a:pt x="333039" y="382248"/>
                </a:cubicBezTo>
                <a:cubicBezTo>
                  <a:pt x="337209" y="396693"/>
                  <a:pt x="342383" y="396728"/>
                  <a:pt x="352439" y="383884"/>
                </a:cubicBezTo>
                <a:cubicBezTo>
                  <a:pt x="363791" y="369545"/>
                  <a:pt x="373274" y="368504"/>
                  <a:pt x="381981" y="380883"/>
                </a:cubicBezTo>
                <a:cubicBezTo>
                  <a:pt x="388959" y="391037"/>
                  <a:pt x="394611" y="402058"/>
                  <a:pt x="402615" y="410767"/>
                </a:cubicBezTo>
                <a:cubicBezTo>
                  <a:pt x="424081" y="434810"/>
                  <a:pt x="444293" y="461289"/>
                  <a:pt x="488827" y="452479"/>
                </a:cubicBezTo>
                <a:cubicBezTo>
                  <a:pt x="476447" y="443279"/>
                  <a:pt x="464047" y="446100"/>
                  <a:pt x="453360" y="444507"/>
                </a:cubicBezTo>
                <a:cubicBezTo>
                  <a:pt x="445687" y="443331"/>
                  <a:pt x="437918" y="439958"/>
                  <a:pt x="444814" y="429568"/>
                </a:cubicBezTo>
                <a:cubicBezTo>
                  <a:pt x="452737" y="417733"/>
                  <a:pt x="447628" y="412942"/>
                  <a:pt x="442720" y="406534"/>
                </a:cubicBezTo>
                <a:cubicBezTo>
                  <a:pt x="431444" y="391445"/>
                  <a:pt x="422234" y="373778"/>
                  <a:pt x="399647" y="373970"/>
                </a:cubicBezTo>
                <a:cubicBezTo>
                  <a:pt x="396107" y="373962"/>
                  <a:pt x="393255" y="370986"/>
                  <a:pt x="390458" y="369266"/>
                </a:cubicBezTo>
                <a:cubicBezTo>
                  <a:pt x="386539" y="366795"/>
                  <a:pt x="383146" y="363915"/>
                  <a:pt x="384776" y="357618"/>
                </a:cubicBezTo>
                <a:cubicBezTo>
                  <a:pt x="386436" y="351948"/>
                  <a:pt x="390351" y="348094"/>
                  <a:pt x="395456" y="346561"/>
                </a:cubicBezTo>
                <a:cubicBezTo>
                  <a:pt x="400022" y="345122"/>
                  <a:pt x="404870" y="343950"/>
                  <a:pt x="409490" y="343767"/>
                </a:cubicBezTo>
                <a:cubicBezTo>
                  <a:pt x="430118" y="342340"/>
                  <a:pt x="444782" y="353984"/>
                  <a:pt x="459406" y="364686"/>
                </a:cubicBezTo>
                <a:cubicBezTo>
                  <a:pt x="510573" y="401831"/>
                  <a:pt x="556044" y="445675"/>
                  <a:pt x="603593" y="487253"/>
                </a:cubicBezTo>
                <a:cubicBezTo>
                  <a:pt x="651129" y="528518"/>
                  <a:pt x="706332" y="558308"/>
                  <a:pt x="758457" y="592438"/>
                </a:cubicBezTo>
                <a:cubicBezTo>
                  <a:pt x="878695" y="671475"/>
                  <a:pt x="999459" y="750102"/>
                  <a:pt x="1126835" y="818073"/>
                </a:cubicBezTo>
                <a:cubicBezTo>
                  <a:pt x="1251416" y="884324"/>
                  <a:pt x="1667647" y="915225"/>
                  <a:pt x="1748686" y="913256"/>
                </a:cubicBezTo>
                <a:cubicBezTo>
                  <a:pt x="1852285" y="910467"/>
                  <a:pt x="2096505" y="873683"/>
                  <a:pt x="2345605" y="842682"/>
                </a:cubicBezTo>
                <a:cubicBezTo>
                  <a:pt x="2373756" y="838977"/>
                  <a:pt x="2401379" y="835684"/>
                  <a:pt x="2430665" y="833044"/>
                </a:cubicBezTo>
                <a:cubicBezTo>
                  <a:pt x="3260397" y="757430"/>
                  <a:pt x="3845073" y="368944"/>
                  <a:pt x="3874549" y="345713"/>
                </a:cubicBezTo>
                <a:cubicBezTo>
                  <a:pt x="3921930" y="308568"/>
                  <a:pt x="4079617" y="235190"/>
                  <a:pt x="4079914" y="235770"/>
                </a:cubicBezTo>
                <a:cubicBezTo>
                  <a:pt x="4083430" y="241475"/>
                  <a:pt x="4101322" y="245987"/>
                  <a:pt x="4115814" y="249002"/>
                </a:cubicBezTo>
                <a:lnTo>
                  <a:pt x="4129591" y="251735"/>
                </a:lnTo>
                <a:lnTo>
                  <a:pt x="4131313" y="253264"/>
                </a:lnTo>
                <a:cubicBezTo>
                  <a:pt x="4136355" y="253402"/>
                  <a:pt x="4136103" y="253090"/>
                  <a:pt x="4132779" y="252368"/>
                </a:cubicBezTo>
                <a:lnTo>
                  <a:pt x="4129591" y="251735"/>
                </a:lnTo>
                <a:lnTo>
                  <a:pt x="4126781" y="249241"/>
                </a:lnTo>
                <a:cubicBezTo>
                  <a:pt x="4126067" y="246916"/>
                  <a:pt x="4126005" y="243923"/>
                  <a:pt x="4126159" y="241207"/>
                </a:cubicBezTo>
                <a:cubicBezTo>
                  <a:pt x="4126893" y="226844"/>
                  <a:pt x="4132343" y="214496"/>
                  <a:pt x="4145347" y="206824"/>
                </a:cubicBezTo>
                <a:cubicBezTo>
                  <a:pt x="4157825" y="199562"/>
                  <a:pt x="4170601" y="192878"/>
                  <a:pt x="4183377" y="186195"/>
                </a:cubicBezTo>
                <a:cubicBezTo>
                  <a:pt x="4194019" y="180522"/>
                  <a:pt x="4201312" y="179234"/>
                  <a:pt x="4203065" y="194422"/>
                </a:cubicBezTo>
                <a:cubicBezTo>
                  <a:pt x="4204816" y="209612"/>
                  <a:pt x="4219976" y="213894"/>
                  <a:pt x="4228763" y="203170"/>
                </a:cubicBezTo>
                <a:cubicBezTo>
                  <a:pt x="4263132" y="161048"/>
                  <a:pt x="4304408" y="127512"/>
                  <a:pt x="4343373" y="90903"/>
                </a:cubicBezTo>
                <a:cubicBezTo>
                  <a:pt x="4370579" y="65543"/>
                  <a:pt x="4399217" y="41828"/>
                  <a:pt x="4421541" y="10686"/>
                </a:cubicBezTo>
                <a:cubicBezTo>
                  <a:pt x="4425645" y="4902"/>
                  <a:pt x="4429395" y="-2718"/>
                  <a:pt x="4437179" y="96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412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A526D1-CEAC-D269-BF42-0A5903562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E30ED77-E4E9-C19A-B603-D9369A47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193FBED-968B-9E14-DDA0-5B868985D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2D9DB2C-7548-32FA-96A5-46F51DF1A2D4}"/>
              </a:ext>
            </a:extLst>
          </p:cNvPr>
          <p:cNvSpPr txBox="1"/>
          <p:nvPr/>
        </p:nvSpPr>
        <p:spPr>
          <a:xfrm>
            <a:off x="511630" y="1349596"/>
            <a:ext cx="5235244" cy="41633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/>
              <a:t>4. Process Mining</a:t>
            </a:r>
            <a:endParaRPr lang="it-IT" sz="1900"/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900" err="1"/>
              <a:t>Analisi</a:t>
            </a:r>
            <a:r>
              <a:rPr lang="en-US" sz="1900"/>
              <a:t> </a:t>
            </a:r>
            <a:r>
              <a:rPr lang="en-US" sz="1900" err="1"/>
              <a:t>dei</a:t>
            </a:r>
            <a:r>
              <a:rPr lang="en-US" sz="1900"/>
              <a:t> </a:t>
            </a:r>
            <a:r>
              <a:rPr lang="en-US" sz="1900" err="1"/>
              <a:t>dati</a:t>
            </a:r>
            <a:r>
              <a:rPr lang="en-US" sz="1900"/>
              <a:t> </a:t>
            </a:r>
            <a:r>
              <a:rPr lang="en-US" sz="1900" err="1"/>
              <a:t>operativi</a:t>
            </a:r>
            <a:r>
              <a:rPr lang="en-US" sz="1900"/>
              <a:t> per </a:t>
            </a:r>
            <a:r>
              <a:rPr lang="en-US" sz="1900" err="1"/>
              <a:t>ottimizzare</a:t>
            </a:r>
            <a:r>
              <a:rPr lang="en-US" sz="1900"/>
              <a:t> il </a:t>
            </a:r>
            <a:r>
              <a:rPr lang="en-US" sz="1900" err="1"/>
              <a:t>lavoro</a:t>
            </a:r>
            <a:r>
              <a:rPr lang="en-US" sz="1900"/>
              <a:t>.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900" dirty="0" err="1"/>
              <a:t>Rischio</a:t>
            </a:r>
            <a:r>
              <a:rPr lang="en-US" sz="1900" dirty="0"/>
              <a:t> di </a:t>
            </a:r>
            <a:r>
              <a:rPr lang="en-US" sz="1900" dirty="0" err="1"/>
              <a:t>monitoraggio</a:t>
            </a:r>
            <a:r>
              <a:rPr lang="en-US" sz="1900" dirty="0"/>
              <a:t> </a:t>
            </a:r>
            <a:r>
              <a:rPr lang="en-US" sz="1900" dirty="0" err="1"/>
              <a:t>invasivo</a:t>
            </a:r>
            <a:r>
              <a:rPr lang="en-US" sz="1900" dirty="0"/>
              <a:t> </a:t>
            </a:r>
            <a:r>
              <a:rPr lang="en-US" sz="1900" dirty="0" err="1"/>
              <a:t>dei</a:t>
            </a:r>
            <a:r>
              <a:rPr lang="en-US" sz="1900" dirty="0"/>
              <a:t> </a:t>
            </a:r>
            <a:r>
              <a:rPr lang="en-US" sz="1900" dirty="0" err="1"/>
              <a:t>dipendenti</a:t>
            </a:r>
            <a:r>
              <a:rPr lang="en-US" sz="19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/>
              <a:t>5. Industria </a:t>
            </a:r>
            <a:r>
              <a:rPr lang="en-US" sz="1900" b="1" dirty="0" err="1"/>
              <a:t>della</a:t>
            </a:r>
            <a:r>
              <a:rPr lang="en-US" sz="1900" b="1" dirty="0"/>
              <a:t> </a:t>
            </a:r>
            <a:r>
              <a:rPr lang="en-US" sz="1900" b="1" dirty="0" err="1"/>
              <a:t>Sorveglianza</a:t>
            </a:r>
            <a:endParaRPr lang="en-US" sz="1900" dirty="0" err="1"/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900" dirty="0" err="1"/>
              <a:t>Monitoraggio</a:t>
            </a:r>
            <a:r>
              <a:rPr lang="en-US" sz="1900" dirty="0"/>
              <a:t> "</a:t>
            </a:r>
            <a:r>
              <a:rPr lang="en-US" sz="1900" dirty="0" err="1"/>
              <a:t>su</a:t>
            </a:r>
            <a:r>
              <a:rPr lang="en-US" sz="1900" dirty="0"/>
              <a:t> </a:t>
            </a:r>
            <a:r>
              <a:rPr lang="en-US" sz="1900" dirty="0" err="1"/>
              <a:t>commissione</a:t>
            </a:r>
            <a:r>
              <a:rPr lang="en-US" sz="1900" dirty="0"/>
              <a:t>" di </a:t>
            </a:r>
            <a:r>
              <a:rPr lang="en-US" sz="1900" dirty="0" err="1"/>
              <a:t>giornalisti</a:t>
            </a:r>
            <a:r>
              <a:rPr lang="en-US" sz="1900" dirty="0"/>
              <a:t> e </a:t>
            </a:r>
            <a:r>
              <a:rPr lang="en-US" sz="1900" dirty="0" err="1"/>
              <a:t>attivisti</a:t>
            </a:r>
            <a:r>
              <a:rPr lang="en-US" sz="1900" dirty="0"/>
              <a:t>.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900" dirty="0" err="1"/>
              <a:t>Preoccupazioni</a:t>
            </a:r>
            <a:r>
              <a:rPr lang="en-US" sz="1900" dirty="0"/>
              <a:t> </a:t>
            </a:r>
            <a:r>
              <a:rPr lang="en-US" sz="1900" dirty="0" err="1"/>
              <a:t>etiche</a:t>
            </a:r>
            <a:r>
              <a:rPr lang="en-US" sz="1900" dirty="0"/>
              <a:t> </a:t>
            </a:r>
            <a:r>
              <a:rPr lang="en-US" sz="1900" dirty="0" err="1"/>
              <a:t>su</a:t>
            </a:r>
            <a:r>
              <a:rPr lang="en-US" sz="1900" dirty="0"/>
              <a:t> privacy e </a:t>
            </a:r>
            <a:r>
              <a:rPr lang="en-US" sz="1900" dirty="0" err="1"/>
              <a:t>libertà</a:t>
            </a:r>
            <a:r>
              <a:rPr lang="en-US" sz="1900" dirty="0"/>
              <a:t> </a:t>
            </a:r>
            <a:r>
              <a:rPr lang="en-US" sz="1900" dirty="0" err="1"/>
              <a:t>individuale</a:t>
            </a:r>
            <a:r>
              <a:rPr lang="en-US" sz="19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/>
              <a:t>6. </a:t>
            </a:r>
            <a:r>
              <a:rPr lang="en-US" sz="1900" b="1" dirty="0" err="1"/>
              <a:t>Dispositivi</a:t>
            </a:r>
            <a:r>
              <a:rPr lang="en-US" sz="1900" b="1" dirty="0"/>
              <a:t> </a:t>
            </a:r>
            <a:r>
              <a:rPr lang="en-US" sz="1900" b="1" dirty="0" err="1"/>
              <a:t>Connessi</a:t>
            </a:r>
            <a:r>
              <a:rPr lang="en-US" sz="1900" b="1" dirty="0"/>
              <a:t> (IoT)</a:t>
            </a:r>
            <a:endParaRPr lang="en-US" sz="1900" dirty="0"/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900" dirty="0"/>
              <a:t>Raccolta continua di </a:t>
            </a:r>
            <a:r>
              <a:rPr lang="en-US" sz="1900" dirty="0" err="1"/>
              <a:t>dati</a:t>
            </a:r>
            <a:r>
              <a:rPr lang="en-US" sz="1900" dirty="0"/>
              <a:t> da smart home, auto, wearable.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1" u="sng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</p:txBody>
      </p:sp>
      <p:pic>
        <p:nvPicPr>
          <p:cNvPr id="14" name="Picture 3" descr="Sfondo tecnologia di rete">
            <a:extLst>
              <a:ext uri="{FF2B5EF4-FFF2-40B4-BE49-F238E27FC236}">
                <a16:creationId xmlns:a16="http://schemas.microsoft.com/office/drawing/2014/main" id="{9C5DDE29-6B40-C3A1-E447-11C5EECD43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535" r="-1" b="-1"/>
          <a:stretch/>
        </p:blipFill>
        <p:spPr>
          <a:xfrm>
            <a:off x="6045247" y="1844619"/>
            <a:ext cx="5004044" cy="4257439"/>
          </a:xfrm>
          <a:custGeom>
            <a:avLst/>
            <a:gdLst/>
            <a:ahLst/>
            <a:cxnLst/>
            <a:rect l="l" t="t" r="r" b="b"/>
            <a:pathLst>
              <a:path w="5004044" h="4257439">
                <a:moveTo>
                  <a:pt x="4996703" y="1884419"/>
                </a:moveTo>
                <a:lnTo>
                  <a:pt x="4999558" y="1895448"/>
                </a:lnTo>
                <a:cubicBezTo>
                  <a:pt x="5005407" y="1925309"/>
                  <a:pt x="5005885" y="1948588"/>
                  <a:pt x="4998919" y="1955002"/>
                </a:cubicBezTo>
                <a:lnTo>
                  <a:pt x="4997257" y="1954563"/>
                </a:lnTo>
                <a:lnTo>
                  <a:pt x="4997288" y="1935420"/>
                </a:lnTo>
                <a:cubicBezTo>
                  <a:pt x="4997241" y="1921584"/>
                  <a:pt x="4997129" y="1908567"/>
                  <a:pt x="4996971" y="1897199"/>
                </a:cubicBezTo>
                <a:close/>
                <a:moveTo>
                  <a:pt x="4995619" y="1855413"/>
                </a:moveTo>
                <a:cubicBezTo>
                  <a:pt x="4995887" y="1856868"/>
                  <a:pt x="4996145" y="1861630"/>
                  <a:pt x="4996377" y="1868871"/>
                </a:cubicBezTo>
                <a:lnTo>
                  <a:pt x="4996703" y="1884419"/>
                </a:lnTo>
                <a:lnTo>
                  <a:pt x="4993479" y="1871969"/>
                </a:lnTo>
                <a:lnTo>
                  <a:pt x="4994448" y="1857988"/>
                </a:lnTo>
                <a:cubicBezTo>
                  <a:pt x="4994836" y="1854434"/>
                  <a:pt x="4995221" y="1853309"/>
                  <a:pt x="4995619" y="1855413"/>
                </a:cubicBezTo>
                <a:close/>
                <a:moveTo>
                  <a:pt x="561880" y="1402651"/>
                </a:moveTo>
                <a:cubicBezTo>
                  <a:pt x="561124" y="1404050"/>
                  <a:pt x="560098" y="1405494"/>
                  <a:pt x="559343" y="1406893"/>
                </a:cubicBezTo>
                <a:cubicBezTo>
                  <a:pt x="564992" y="1411590"/>
                  <a:pt x="570885" y="1415610"/>
                  <a:pt x="576521" y="1419992"/>
                </a:cubicBezTo>
                <a:cubicBezTo>
                  <a:pt x="583100" y="1421044"/>
                  <a:pt x="589950" y="1422050"/>
                  <a:pt x="596259" y="1423150"/>
                </a:cubicBezTo>
                <a:cubicBezTo>
                  <a:pt x="584800" y="1416317"/>
                  <a:pt x="573340" y="1409483"/>
                  <a:pt x="561880" y="1402651"/>
                </a:cubicBezTo>
                <a:close/>
                <a:moveTo>
                  <a:pt x="741490" y="927208"/>
                </a:moveTo>
                <a:cubicBezTo>
                  <a:pt x="799034" y="985684"/>
                  <a:pt x="870087" y="1023113"/>
                  <a:pt x="944973" y="1054807"/>
                </a:cubicBezTo>
                <a:cubicBezTo>
                  <a:pt x="945998" y="1053361"/>
                  <a:pt x="946754" y="1051963"/>
                  <a:pt x="947781" y="1050516"/>
                </a:cubicBezTo>
                <a:cubicBezTo>
                  <a:pt x="879021" y="1009518"/>
                  <a:pt x="810249" y="968207"/>
                  <a:pt x="741490" y="927208"/>
                </a:cubicBezTo>
                <a:close/>
                <a:moveTo>
                  <a:pt x="4437179" y="969"/>
                </a:moveTo>
                <a:cubicBezTo>
                  <a:pt x="4443841" y="3904"/>
                  <a:pt x="4445992" y="9534"/>
                  <a:pt x="4444201" y="18389"/>
                </a:cubicBezTo>
                <a:cubicBezTo>
                  <a:pt x="4441695" y="29585"/>
                  <a:pt x="4436433" y="40002"/>
                  <a:pt x="4430319" y="49621"/>
                </a:cubicBezTo>
                <a:cubicBezTo>
                  <a:pt x="4401802" y="94822"/>
                  <a:pt x="4415372" y="106342"/>
                  <a:pt x="4455614" y="105249"/>
                </a:cubicBezTo>
                <a:cubicBezTo>
                  <a:pt x="4491507" y="104290"/>
                  <a:pt x="4527369" y="96378"/>
                  <a:pt x="4563529" y="89046"/>
                </a:cubicBezTo>
                <a:cubicBezTo>
                  <a:pt x="4581331" y="85271"/>
                  <a:pt x="4582237" y="87326"/>
                  <a:pt x="4575967" y="105828"/>
                </a:cubicBezTo>
                <a:cubicBezTo>
                  <a:pt x="4565867" y="136392"/>
                  <a:pt x="4565181" y="164346"/>
                  <a:pt x="4581177" y="187773"/>
                </a:cubicBezTo>
                <a:cubicBezTo>
                  <a:pt x="4584949" y="193117"/>
                  <a:pt x="4587668" y="199279"/>
                  <a:pt x="4586660" y="207364"/>
                </a:cubicBezTo>
                <a:cubicBezTo>
                  <a:pt x="4582114" y="240426"/>
                  <a:pt x="4591735" y="267509"/>
                  <a:pt x="4601641" y="294858"/>
                </a:cubicBezTo>
                <a:cubicBezTo>
                  <a:pt x="4618339" y="340618"/>
                  <a:pt x="4639505" y="382741"/>
                  <a:pt x="4662523" y="423590"/>
                </a:cubicBezTo>
                <a:cubicBezTo>
                  <a:pt x="4678751" y="452354"/>
                  <a:pt x="4689013" y="487863"/>
                  <a:pt x="4724560" y="497719"/>
                </a:cubicBezTo>
                <a:cubicBezTo>
                  <a:pt x="4733099" y="500006"/>
                  <a:pt x="4735915" y="508366"/>
                  <a:pt x="4732841" y="519029"/>
                </a:cubicBezTo>
                <a:cubicBezTo>
                  <a:pt x="4722677" y="554348"/>
                  <a:pt x="4730947" y="581670"/>
                  <a:pt x="4749643" y="604622"/>
                </a:cubicBezTo>
                <a:cubicBezTo>
                  <a:pt x="4756255" y="612626"/>
                  <a:pt x="4753773" y="618125"/>
                  <a:pt x="4744753" y="623512"/>
                </a:cubicBezTo>
                <a:cubicBezTo>
                  <a:pt x="4734394" y="629453"/>
                  <a:pt x="4726335" y="638149"/>
                  <a:pt x="4720006" y="649070"/>
                </a:cubicBezTo>
                <a:cubicBezTo>
                  <a:pt x="4709614" y="666719"/>
                  <a:pt x="4704721" y="685611"/>
                  <a:pt x="4700653" y="704672"/>
                </a:cubicBezTo>
                <a:cubicBezTo>
                  <a:pt x="4694336" y="734569"/>
                  <a:pt x="4686883" y="763401"/>
                  <a:pt x="4662297" y="786401"/>
                </a:cubicBezTo>
                <a:cubicBezTo>
                  <a:pt x="4654979" y="793386"/>
                  <a:pt x="4649109" y="802330"/>
                  <a:pt x="4642954" y="811006"/>
                </a:cubicBezTo>
                <a:cubicBezTo>
                  <a:pt x="4644917" y="818566"/>
                  <a:pt x="4649771" y="823719"/>
                  <a:pt x="4658781" y="824342"/>
                </a:cubicBezTo>
                <a:cubicBezTo>
                  <a:pt x="4716129" y="828453"/>
                  <a:pt x="4713587" y="870017"/>
                  <a:pt x="4713981" y="916441"/>
                </a:cubicBezTo>
                <a:cubicBezTo>
                  <a:pt x="4714583" y="973897"/>
                  <a:pt x="4682235" y="1006173"/>
                  <a:pt x="4642145" y="1035706"/>
                </a:cubicBezTo>
                <a:cubicBezTo>
                  <a:pt x="4628425" y="1045718"/>
                  <a:pt x="4608421" y="1048933"/>
                  <a:pt x="4604059" y="1073741"/>
                </a:cubicBezTo>
                <a:cubicBezTo>
                  <a:pt x="4628007" y="1092285"/>
                  <a:pt x="4655309" y="1069123"/>
                  <a:pt x="4680437" y="1071013"/>
                </a:cubicBezTo>
                <a:cubicBezTo>
                  <a:pt x="4701201" y="1072723"/>
                  <a:pt x="4734847" y="1063938"/>
                  <a:pt x="4708843" y="1110593"/>
                </a:cubicBezTo>
                <a:cubicBezTo>
                  <a:pt x="4701273" y="1124265"/>
                  <a:pt x="4711111" y="1131384"/>
                  <a:pt x="4721433" y="1130828"/>
                </a:cubicBezTo>
                <a:cubicBezTo>
                  <a:pt x="4805036" y="1125241"/>
                  <a:pt x="4770374" y="1216755"/>
                  <a:pt x="4799050" y="1256288"/>
                </a:cubicBezTo>
                <a:cubicBezTo>
                  <a:pt x="4807135" y="1266880"/>
                  <a:pt x="4800233" y="1289605"/>
                  <a:pt x="4788849" y="1296992"/>
                </a:cubicBezTo>
                <a:cubicBezTo>
                  <a:pt x="4716605" y="1344534"/>
                  <a:pt x="4710171" y="1427902"/>
                  <a:pt x="4677593" y="1504814"/>
                </a:cubicBezTo>
                <a:cubicBezTo>
                  <a:pt x="4717444" y="1525929"/>
                  <a:pt x="4764171" y="1523690"/>
                  <a:pt x="4806838" y="1534504"/>
                </a:cubicBezTo>
                <a:cubicBezTo>
                  <a:pt x="4851155" y="1545658"/>
                  <a:pt x="4851771" y="1559782"/>
                  <a:pt x="4818253" y="1621364"/>
                </a:cubicBezTo>
                <a:cubicBezTo>
                  <a:pt x="4912245" y="1616790"/>
                  <a:pt x="4912245" y="1616790"/>
                  <a:pt x="4887405" y="1708784"/>
                </a:cubicBezTo>
                <a:cubicBezTo>
                  <a:pt x="4926883" y="1705769"/>
                  <a:pt x="4965617" y="1779266"/>
                  <a:pt x="4987017" y="1847008"/>
                </a:cubicBezTo>
                <a:lnTo>
                  <a:pt x="4993479" y="1871969"/>
                </a:lnTo>
                <a:lnTo>
                  <a:pt x="4993260" y="1875137"/>
                </a:lnTo>
                <a:cubicBezTo>
                  <a:pt x="4992440" y="1890359"/>
                  <a:pt x="4991543" y="1912093"/>
                  <a:pt x="4990437" y="1933934"/>
                </a:cubicBezTo>
                <a:lnTo>
                  <a:pt x="4989378" y="1952477"/>
                </a:lnTo>
                <a:lnTo>
                  <a:pt x="4982628" y="1950690"/>
                </a:lnTo>
                <a:cubicBezTo>
                  <a:pt x="4977177" y="1945881"/>
                  <a:pt x="4973287" y="1944057"/>
                  <a:pt x="4970479" y="1944168"/>
                </a:cubicBezTo>
                <a:cubicBezTo>
                  <a:pt x="4962059" y="1944498"/>
                  <a:pt x="4963394" y="1962230"/>
                  <a:pt x="4961645" y="1968944"/>
                </a:cubicBezTo>
                <a:cubicBezTo>
                  <a:pt x="4955769" y="1990222"/>
                  <a:pt x="4970405" y="2001239"/>
                  <a:pt x="4980262" y="2014997"/>
                </a:cubicBezTo>
                <a:cubicBezTo>
                  <a:pt x="4983953" y="2020039"/>
                  <a:pt x="4986587" y="1996490"/>
                  <a:pt x="4988607" y="1965973"/>
                </a:cubicBezTo>
                <a:lnTo>
                  <a:pt x="4989378" y="1952477"/>
                </a:lnTo>
                <a:lnTo>
                  <a:pt x="4997257" y="1954563"/>
                </a:lnTo>
                <a:lnTo>
                  <a:pt x="4997217" y="1978557"/>
                </a:lnTo>
                <a:cubicBezTo>
                  <a:pt x="4996813" y="2037141"/>
                  <a:pt x="4995076" y="2095563"/>
                  <a:pt x="4990810" y="2100744"/>
                </a:cubicBezTo>
                <a:cubicBezTo>
                  <a:pt x="4945575" y="2155854"/>
                  <a:pt x="4978545" y="2256304"/>
                  <a:pt x="4889713" y="2285583"/>
                </a:cubicBezTo>
                <a:cubicBezTo>
                  <a:pt x="4849735" y="2298967"/>
                  <a:pt x="4831955" y="2340690"/>
                  <a:pt x="4803440" y="2367231"/>
                </a:cubicBezTo>
                <a:cubicBezTo>
                  <a:pt x="4704002" y="2459108"/>
                  <a:pt x="4639535" y="2566320"/>
                  <a:pt x="4613356" y="2702512"/>
                </a:cubicBezTo>
                <a:cubicBezTo>
                  <a:pt x="4606017" y="2740180"/>
                  <a:pt x="4573792" y="2775282"/>
                  <a:pt x="4553563" y="2810797"/>
                </a:cubicBezTo>
                <a:cubicBezTo>
                  <a:pt x="4565127" y="2832476"/>
                  <a:pt x="4619667" y="2772245"/>
                  <a:pt x="4602347" y="2836976"/>
                </a:cubicBezTo>
                <a:cubicBezTo>
                  <a:pt x="4589232" y="2885784"/>
                  <a:pt x="4551577" y="2921212"/>
                  <a:pt x="4516285" y="2954642"/>
                </a:cubicBezTo>
                <a:cubicBezTo>
                  <a:pt x="4475753" y="2992790"/>
                  <a:pt x="4430641" y="3025740"/>
                  <a:pt x="4414507" y="3086467"/>
                </a:cubicBezTo>
                <a:cubicBezTo>
                  <a:pt x="4410989" y="3099423"/>
                  <a:pt x="3564181" y="4149656"/>
                  <a:pt x="2327617" y="4253752"/>
                </a:cubicBezTo>
                <a:cubicBezTo>
                  <a:pt x="2125545" y="4270760"/>
                  <a:pt x="1322624" y="4224619"/>
                  <a:pt x="1214971" y="4203137"/>
                </a:cubicBezTo>
                <a:cubicBezTo>
                  <a:pt x="1104292" y="4180925"/>
                  <a:pt x="1007789" y="4121736"/>
                  <a:pt x="894535" y="4109150"/>
                </a:cubicBezTo>
                <a:cubicBezTo>
                  <a:pt x="834632" y="4102646"/>
                  <a:pt x="776274" y="4081635"/>
                  <a:pt x="781596" y="3991505"/>
                </a:cubicBezTo>
                <a:cubicBezTo>
                  <a:pt x="783201" y="3965920"/>
                  <a:pt x="766642" y="3948284"/>
                  <a:pt x="742373" y="3959843"/>
                </a:cubicBezTo>
                <a:cubicBezTo>
                  <a:pt x="696510" y="3981854"/>
                  <a:pt x="673849" y="3949166"/>
                  <a:pt x="646723" y="3926438"/>
                </a:cubicBezTo>
                <a:cubicBezTo>
                  <a:pt x="598687" y="3886210"/>
                  <a:pt x="552406" y="3842509"/>
                  <a:pt x="478839" y="3847272"/>
                </a:cubicBezTo>
                <a:cubicBezTo>
                  <a:pt x="491215" y="3806501"/>
                  <a:pt x="515519" y="3808222"/>
                  <a:pt x="537744" y="3812205"/>
                </a:cubicBezTo>
                <a:cubicBezTo>
                  <a:pt x="596474" y="3823029"/>
                  <a:pt x="654233" y="3836554"/>
                  <a:pt x="712950" y="3847065"/>
                </a:cubicBezTo>
                <a:cubicBezTo>
                  <a:pt x="751090" y="3853931"/>
                  <a:pt x="789463" y="3866135"/>
                  <a:pt x="839053" y="3842201"/>
                </a:cubicBezTo>
                <a:cubicBezTo>
                  <a:pt x="792472" y="3772935"/>
                  <a:pt x="718132" y="3772458"/>
                  <a:pt x="657388" y="3759142"/>
                </a:cubicBezTo>
                <a:cubicBezTo>
                  <a:pt x="581525" y="3742486"/>
                  <a:pt x="535038" y="3694078"/>
                  <a:pt x="479902" y="3640872"/>
                </a:cubicBezTo>
                <a:cubicBezTo>
                  <a:pt x="534356" y="3616078"/>
                  <a:pt x="570138" y="3656255"/>
                  <a:pt x="612982" y="3646162"/>
                </a:cubicBezTo>
                <a:cubicBezTo>
                  <a:pt x="615057" y="3637572"/>
                  <a:pt x="618333" y="3625291"/>
                  <a:pt x="617779" y="3625073"/>
                </a:cubicBezTo>
                <a:cubicBezTo>
                  <a:pt x="545776" y="3603308"/>
                  <a:pt x="510266" y="3544423"/>
                  <a:pt x="495792" y="3468542"/>
                </a:cubicBezTo>
                <a:cubicBezTo>
                  <a:pt x="488366" y="3429369"/>
                  <a:pt x="462153" y="3421345"/>
                  <a:pt x="436221" y="3407261"/>
                </a:cubicBezTo>
                <a:cubicBezTo>
                  <a:pt x="345019" y="3357258"/>
                  <a:pt x="249255" y="3315018"/>
                  <a:pt x="172652" y="3237768"/>
                </a:cubicBezTo>
                <a:cubicBezTo>
                  <a:pt x="256919" y="3234912"/>
                  <a:pt x="326749" y="3281731"/>
                  <a:pt x="417805" y="3290959"/>
                </a:cubicBezTo>
                <a:cubicBezTo>
                  <a:pt x="341913" y="3205043"/>
                  <a:pt x="246803" y="3171544"/>
                  <a:pt x="159629" y="3126522"/>
                </a:cubicBezTo>
                <a:cubicBezTo>
                  <a:pt x="119806" y="3106035"/>
                  <a:pt x="82625" y="3077492"/>
                  <a:pt x="35515" y="3070942"/>
                </a:cubicBezTo>
                <a:cubicBezTo>
                  <a:pt x="18803" y="3068516"/>
                  <a:pt x="-9231" y="3062395"/>
                  <a:pt x="3001" y="3030820"/>
                </a:cubicBezTo>
                <a:cubicBezTo>
                  <a:pt x="13293" y="3004651"/>
                  <a:pt x="35761" y="3007959"/>
                  <a:pt x="56337" y="3011602"/>
                </a:cubicBezTo>
                <a:cubicBezTo>
                  <a:pt x="105732" y="3020594"/>
                  <a:pt x="155993" y="3012038"/>
                  <a:pt x="221626" y="3000137"/>
                </a:cubicBezTo>
                <a:cubicBezTo>
                  <a:pt x="163022" y="2929831"/>
                  <a:pt x="63027" y="2971519"/>
                  <a:pt x="12079" y="2895750"/>
                </a:cubicBezTo>
                <a:cubicBezTo>
                  <a:pt x="70612" y="2870868"/>
                  <a:pt x="117312" y="2892988"/>
                  <a:pt x="165389" y="2890511"/>
                </a:cubicBezTo>
                <a:cubicBezTo>
                  <a:pt x="208846" y="2888217"/>
                  <a:pt x="219022" y="2871872"/>
                  <a:pt x="206743" y="2827546"/>
                </a:cubicBezTo>
                <a:cubicBezTo>
                  <a:pt x="187666" y="2758486"/>
                  <a:pt x="209823" y="2717255"/>
                  <a:pt x="273631" y="2725917"/>
                </a:cubicBezTo>
                <a:cubicBezTo>
                  <a:pt x="332792" y="2734135"/>
                  <a:pt x="337558" y="2706094"/>
                  <a:pt x="320364" y="2667696"/>
                </a:cubicBezTo>
                <a:cubicBezTo>
                  <a:pt x="295325" y="2611707"/>
                  <a:pt x="318706" y="2561087"/>
                  <a:pt x="334074" y="2507770"/>
                </a:cubicBezTo>
                <a:cubicBezTo>
                  <a:pt x="357219" y="2426828"/>
                  <a:pt x="344229" y="2391168"/>
                  <a:pt x="284207" y="2344516"/>
                </a:cubicBezTo>
                <a:cubicBezTo>
                  <a:pt x="250406" y="2318539"/>
                  <a:pt x="214378" y="2297698"/>
                  <a:pt x="166166" y="2278376"/>
                </a:cubicBezTo>
                <a:cubicBezTo>
                  <a:pt x="273852" y="2244503"/>
                  <a:pt x="158170" y="2213685"/>
                  <a:pt x="194891" y="2175576"/>
                </a:cubicBezTo>
                <a:cubicBezTo>
                  <a:pt x="270782" y="2149213"/>
                  <a:pt x="337571" y="2238633"/>
                  <a:pt x="440332" y="2191712"/>
                </a:cubicBezTo>
                <a:cubicBezTo>
                  <a:pt x="307946" y="2127472"/>
                  <a:pt x="161307" y="2042341"/>
                  <a:pt x="63051" y="1942979"/>
                </a:cubicBezTo>
                <a:cubicBezTo>
                  <a:pt x="83512" y="1912799"/>
                  <a:pt x="105922" y="1933513"/>
                  <a:pt x="123612" y="1920903"/>
                </a:cubicBezTo>
                <a:cubicBezTo>
                  <a:pt x="122527" y="1914768"/>
                  <a:pt x="123751" y="1905381"/>
                  <a:pt x="120386" y="1903128"/>
                </a:cubicBezTo>
                <a:cubicBezTo>
                  <a:pt x="47933" y="1852346"/>
                  <a:pt x="47054" y="1850919"/>
                  <a:pt x="119318" y="1791355"/>
                </a:cubicBezTo>
                <a:cubicBezTo>
                  <a:pt x="144540" y="1770456"/>
                  <a:pt x="141749" y="1756399"/>
                  <a:pt x="127081" y="1738431"/>
                </a:cubicBezTo>
                <a:cubicBezTo>
                  <a:pt x="116725" y="1725710"/>
                  <a:pt x="104020" y="1715301"/>
                  <a:pt x="108310" y="1682600"/>
                </a:cubicBezTo>
                <a:cubicBezTo>
                  <a:pt x="150870" y="1715887"/>
                  <a:pt x="350796" y="1749545"/>
                  <a:pt x="385468" y="1739315"/>
                </a:cubicBezTo>
                <a:cubicBezTo>
                  <a:pt x="424434" y="1727691"/>
                  <a:pt x="558776" y="1718211"/>
                  <a:pt x="599777" y="1722044"/>
                </a:cubicBezTo>
                <a:cubicBezTo>
                  <a:pt x="597521" y="1720227"/>
                  <a:pt x="595263" y="1718413"/>
                  <a:pt x="593006" y="1716597"/>
                </a:cubicBezTo>
                <a:cubicBezTo>
                  <a:pt x="552484" y="1680103"/>
                  <a:pt x="511421" y="1643705"/>
                  <a:pt x="485736" y="1591625"/>
                </a:cubicBezTo>
                <a:cubicBezTo>
                  <a:pt x="484560" y="1589619"/>
                  <a:pt x="483937" y="1587831"/>
                  <a:pt x="481534" y="1588888"/>
                </a:cubicBezTo>
                <a:cubicBezTo>
                  <a:pt x="460479" y="1599246"/>
                  <a:pt x="462468" y="1582449"/>
                  <a:pt x="461623" y="1569314"/>
                </a:cubicBezTo>
                <a:cubicBezTo>
                  <a:pt x="460764" y="1555866"/>
                  <a:pt x="456786" y="1545815"/>
                  <a:pt x="441172" y="1549836"/>
                </a:cubicBezTo>
                <a:cubicBezTo>
                  <a:pt x="440361" y="1549980"/>
                  <a:pt x="439267" y="1549855"/>
                  <a:pt x="438173" y="1549732"/>
                </a:cubicBezTo>
                <a:cubicBezTo>
                  <a:pt x="430782" y="1548823"/>
                  <a:pt x="406258" y="1517097"/>
                  <a:pt x="409482" y="1509886"/>
                </a:cubicBezTo>
                <a:cubicBezTo>
                  <a:pt x="416686" y="1494065"/>
                  <a:pt x="408267" y="1488277"/>
                  <a:pt x="401143" y="1480995"/>
                </a:cubicBezTo>
                <a:cubicBezTo>
                  <a:pt x="391181" y="1471051"/>
                  <a:pt x="381247" y="1461736"/>
                  <a:pt x="370772" y="1452514"/>
                </a:cubicBezTo>
                <a:cubicBezTo>
                  <a:pt x="360580" y="1443560"/>
                  <a:pt x="350146" y="1435280"/>
                  <a:pt x="339699" y="1426688"/>
                </a:cubicBezTo>
                <a:cubicBezTo>
                  <a:pt x="315473" y="1420526"/>
                  <a:pt x="291032" y="1415669"/>
                  <a:pt x="265593" y="1412885"/>
                </a:cubicBezTo>
                <a:cubicBezTo>
                  <a:pt x="246706" y="1410526"/>
                  <a:pt x="225589" y="1406978"/>
                  <a:pt x="215085" y="1372144"/>
                </a:cubicBezTo>
                <a:cubicBezTo>
                  <a:pt x="234985" y="1372744"/>
                  <a:pt x="254925" y="1374284"/>
                  <a:pt x="274865" y="1375825"/>
                </a:cubicBezTo>
                <a:cubicBezTo>
                  <a:pt x="255700" y="1360864"/>
                  <a:pt x="237075" y="1345807"/>
                  <a:pt x="219220" y="1329666"/>
                </a:cubicBezTo>
                <a:cubicBezTo>
                  <a:pt x="204474" y="1316138"/>
                  <a:pt x="192346" y="1300252"/>
                  <a:pt x="187322" y="1278682"/>
                </a:cubicBezTo>
                <a:cubicBezTo>
                  <a:pt x="185994" y="1273224"/>
                  <a:pt x="184924" y="1267404"/>
                  <a:pt x="189878" y="1262417"/>
                </a:cubicBezTo>
                <a:cubicBezTo>
                  <a:pt x="195346" y="1256708"/>
                  <a:pt x="199833" y="1259711"/>
                  <a:pt x="204036" y="1262449"/>
                </a:cubicBezTo>
                <a:cubicBezTo>
                  <a:pt x="221402" y="1273615"/>
                  <a:pt x="239024" y="1284422"/>
                  <a:pt x="256133" y="1295950"/>
                </a:cubicBezTo>
                <a:cubicBezTo>
                  <a:pt x="278851" y="1311233"/>
                  <a:pt x="301313" y="1326878"/>
                  <a:pt x="323760" y="1342208"/>
                </a:cubicBezTo>
                <a:cubicBezTo>
                  <a:pt x="292061" y="1308268"/>
                  <a:pt x="257298" y="1278982"/>
                  <a:pt x="219957" y="1252997"/>
                </a:cubicBezTo>
                <a:cubicBezTo>
                  <a:pt x="192995" y="1234035"/>
                  <a:pt x="166033" y="1215073"/>
                  <a:pt x="145267" y="1188376"/>
                </a:cubicBezTo>
                <a:cubicBezTo>
                  <a:pt x="134614" y="1175075"/>
                  <a:pt x="129282" y="1158938"/>
                  <a:pt x="127649" y="1140248"/>
                </a:cubicBezTo>
                <a:cubicBezTo>
                  <a:pt x="127430" y="1135227"/>
                  <a:pt x="127724" y="1129482"/>
                  <a:pt x="133301" y="1126283"/>
                </a:cubicBezTo>
                <a:cubicBezTo>
                  <a:pt x="138892" y="1123399"/>
                  <a:pt x="142312" y="1126907"/>
                  <a:pt x="144665" y="1130919"/>
                </a:cubicBezTo>
                <a:cubicBezTo>
                  <a:pt x="147316" y="1135513"/>
                  <a:pt x="150466" y="1139068"/>
                  <a:pt x="154924" y="1141443"/>
                </a:cubicBezTo>
                <a:cubicBezTo>
                  <a:pt x="194007" y="1163643"/>
                  <a:pt x="228472" y="1192350"/>
                  <a:pt x="263706" y="1219972"/>
                </a:cubicBezTo>
                <a:cubicBezTo>
                  <a:pt x="314160" y="1259456"/>
                  <a:pt x="363843" y="1300026"/>
                  <a:pt x="423231" y="1325916"/>
                </a:cubicBezTo>
                <a:cubicBezTo>
                  <a:pt x="445702" y="1335549"/>
                  <a:pt x="468901" y="1343155"/>
                  <a:pt x="486543" y="1341940"/>
                </a:cubicBezTo>
                <a:cubicBezTo>
                  <a:pt x="421673" y="1296460"/>
                  <a:pt x="360475" y="1247802"/>
                  <a:pt x="305459" y="1191095"/>
                </a:cubicBezTo>
                <a:cubicBezTo>
                  <a:pt x="249875" y="1133856"/>
                  <a:pt x="201123" y="1070982"/>
                  <a:pt x="165967" y="995271"/>
                </a:cubicBezTo>
                <a:cubicBezTo>
                  <a:pt x="162356" y="987370"/>
                  <a:pt x="160109" y="979543"/>
                  <a:pt x="148803" y="982487"/>
                </a:cubicBezTo>
                <a:cubicBezTo>
                  <a:pt x="143684" y="983707"/>
                  <a:pt x="141844" y="978971"/>
                  <a:pt x="142975" y="973711"/>
                </a:cubicBezTo>
                <a:cubicBezTo>
                  <a:pt x="150059" y="936405"/>
                  <a:pt x="133120" y="916307"/>
                  <a:pt x="107228" y="903165"/>
                </a:cubicBezTo>
                <a:cubicBezTo>
                  <a:pt x="99148" y="898899"/>
                  <a:pt x="98374" y="893659"/>
                  <a:pt x="103961" y="884449"/>
                </a:cubicBezTo>
                <a:cubicBezTo>
                  <a:pt x="111573" y="871720"/>
                  <a:pt x="110228" y="859623"/>
                  <a:pt x="105398" y="848773"/>
                </a:cubicBezTo>
                <a:cubicBezTo>
                  <a:pt x="102652" y="841984"/>
                  <a:pt x="99109" y="835651"/>
                  <a:pt x="96106" y="829222"/>
                </a:cubicBezTo>
                <a:cubicBezTo>
                  <a:pt x="94023" y="825161"/>
                  <a:pt x="90576" y="821026"/>
                  <a:pt x="95233" y="815459"/>
                </a:cubicBezTo>
                <a:cubicBezTo>
                  <a:pt x="99648" y="810569"/>
                  <a:pt x="104350" y="812269"/>
                  <a:pt x="108754" y="813390"/>
                </a:cubicBezTo>
                <a:cubicBezTo>
                  <a:pt x="129926" y="818192"/>
                  <a:pt x="142781" y="832053"/>
                  <a:pt x="149184" y="854012"/>
                </a:cubicBezTo>
                <a:cubicBezTo>
                  <a:pt x="153977" y="870244"/>
                  <a:pt x="158340" y="870424"/>
                  <a:pt x="169922" y="855094"/>
                </a:cubicBezTo>
                <a:cubicBezTo>
                  <a:pt x="178668" y="843430"/>
                  <a:pt x="186813" y="842941"/>
                  <a:pt x="194734" y="849766"/>
                </a:cubicBezTo>
                <a:cubicBezTo>
                  <a:pt x="198964" y="853131"/>
                  <a:pt x="201642" y="858351"/>
                  <a:pt x="204833" y="862849"/>
                </a:cubicBezTo>
                <a:cubicBezTo>
                  <a:pt x="220829" y="886276"/>
                  <a:pt x="237607" y="908933"/>
                  <a:pt x="262674" y="921903"/>
                </a:cubicBezTo>
                <a:cubicBezTo>
                  <a:pt x="273823" y="927843"/>
                  <a:pt x="285713" y="932069"/>
                  <a:pt x="302202" y="923150"/>
                </a:cubicBezTo>
                <a:cubicBezTo>
                  <a:pt x="291351" y="917791"/>
                  <a:pt x="280774" y="918709"/>
                  <a:pt x="270912" y="917286"/>
                </a:cubicBezTo>
                <a:cubicBezTo>
                  <a:pt x="261049" y="915865"/>
                  <a:pt x="255697" y="911748"/>
                  <a:pt x="262498" y="899162"/>
                </a:cubicBezTo>
                <a:cubicBezTo>
                  <a:pt x="266276" y="892170"/>
                  <a:pt x="265774" y="886883"/>
                  <a:pt x="261759" y="882214"/>
                </a:cubicBezTo>
                <a:cubicBezTo>
                  <a:pt x="248848" y="867099"/>
                  <a:pt x="241864" y="844294"/>
                  <a:pt x="216117" y="846941"/>
                </a:cubicBezTo>
                <a:cubicBezTo>
                  <a:pt x="214767" y="847179"/>
                  <a:pt x="213361" y="846162"/>
                  <a:pt x="211969" y="845458"/>
                </a:cubicBezTo>
                <a:cubicBezTo>
                  <a:pt x="206685" y="842913"/>
                  <a:pt x="200848" y="840147"/>
                  <a:pt x="202383" y="831653"/>
                </a:cubicBezTo>
                <a:cubicBezTo>
                  <a:pt x="204188" y="823111"/>
                  <a:pt x="211130" y="819988"/>
                  <a:pt x="217302" y="817950"/>
                </a:cubicBezTo>
                <a:cubicBezTo>
                  <a:pt x="233145" y="812939"/>
                  <a:pt x="245914" y="818592"/>
                  <a:pt x="258185" y="825283"/>
                </a:cubicBezTo>
                <a:cubicBezTo>
                  <a:pt x="288036" y="841837"/>
                  <a:pt x="313015" y="865260"/>
                  <a:pt x="339019" y="887237"/>
                </a:cubicBezTo>
                <a:cubicBezTo>
                  <a:pt x="378027" y="920202"/>
                  <a:pt x="412674" y="959314"/>
                  <a:pt x="455541" y="987171"/>
                </a:cubicBezTo>
                <a:cubicBezTo>
                  <a:pt x="583008" y="1069675"/>
                  <a:pt x="708694" y="1155025"/>
                  <a:pt x="839737" y="1232154"/>
                </a:cubicBezTo>
                <a:cubicBezTo>
                  <a:pt x="888076" y="1260626"/>
                  <a:pt x="937413" y="1287025"/>
                  <a:pt x="987251" y="1312386"/>
                </a:cubicBezTo>
                <a:cubicBezTo>
                  <a:pt x="987438" y="1310454"/>
                  <a:pt x="987654" y="1309151"/>
                  <a:pt x="987828" y="1306906"/>
                </a:cubicBezTo>
                <a:cubicBezTo>
                  <a:pt x="987759" y="1305338"/>
                  <a:pt x="987677" y="1303454"/>
                  <a:pt x="987609" y="1301885"/>
                </a:cubicBezTo>
                <a:cubicBezTo>
                  <a:pt x="952341" y="1285971"/>
                  <a:pt x="917544" y="1268392"/>
                  <a:pt x="883773" y="1249366"/>
                </a:cubicBezTo>
                <a:cubicBezTo>
                  <a:pt x="800867" y="1202326"/>
                  <a:pt x="724387" y="1146562"/>
                  <a:pt x="658689" y="1075926"/>
                </a:cubicBezTo>
                <a:cubicBezTo>
                  <a:pt x="653269" y="1070242"/>
                  <a:pt x="647527" y="1069673"/>
                  <a:pt x="639221" y="1072721"/>
                </a:cubicBezTo>
                <a:cubicBezTo>
                  <a:pt x="612439" y="1082826"/>
                  <a:pt x="603654" y="1074888"/>
                  <a:pt x="607837" y="1046001"/>
                </a:cubicBezTo>
                <a:cubicBezTo>
                  <a:pt x="608886" y="1038856"/>
                  <a:pt x="608910" y="1033160"/>
                  <a:pt x="604057" y="1028006"/>
                </a:cubicBezTo>
                <a:cubicBezTo>
                  <a:pt x="582361" y="1004953"/>
                  <a:pt x="559626" y="983032"/>
                  <a:pt x="535068" y="963012"/>
                </a:cubicBezTo>
                <a:cubicBezTo>
                  <a:pt x="489628" y="926121"/>
                  <a:pt x="441097" y="893257"/>
                  <a:pt x="398492" y="852702"/>
                </a:cubicBezTo>
                <a:cubicBezTo>
                  <a:pt x="385976" y="840363"/>
                  <a:pt x="376348" y="825616"/>
                  <a:pt x="370407" y="808003"/>
                </a:cubicBezTo>
                <a:cubicBezTo>
                  <a:pt x="368512" y="802013"/>
                  <a:pt x="367360" y="794309"/>
                  <a:pt x="373637" y="788457"/>
                </a:cubicBezTo>
                <a:cubicBezTo>
                  <a:pt x="379645" y="782652"/>
                  <a:pt x="384471" y="787178"/>
                  <a:pt x="388957" y="790181"/>
                </a:cubicBezTo>
                <a:cubicBezTo>
                  <a:pt x="407729" y="802365"/>
                  <a:pt x="426784" y="814815"/>
                  <a:pt x="445569" y="827313"/>
                </a:cubicBezTo>
                <a:cubicBezTo>
                  <a:pt x="464624" y="839764"/>
                  <a:pt x="483437" y="852889"/>
                  <a:pt x="503344" y="866138"/>
                </a:cubicBezTo>
                <a:cubicBezTo>
                  <a:pt x="504379" y="858682"/>
                  <a:pt x="500259" y="857827"/>
                  <a:pt x="497988" y="855698"/>
                </a:cubicBezTo>
                <a:cubicBezTo>
                  <a:pt x="465913" y="825620"/>
                  <a:pt x="431003" y="799206"/>
                  <a:pt x="395068" y="774238"/>
                </a:cubicBezTo>
                <a:cubicBezTo>
                  <a:pt x="367267" y="754791"/>
                  <a:pt x="340223" y="733946"/>
                  <a:pt x="321225" y="704090"/>
                </a:cubicBezTo>
                <a:cubicBezTo>
                  <a:pt x="313910" y="692415"/>
                  <a:pt x="309809" y="679538"/>
                  <a:pt x="310772" y="664187"/>
                </a:cubicBezTo>
                <a:cubicBezTo>
                  <a:pt x="311107" y="659384"/>
                  <a:pt x="311442" y="654580"/>
                  <a:pt x="316776" y="652057"/>
                </a:cubicBezTo>
                <a:cubicBezTo>
                  <a:pt x="321044" y="650039"/>
                  <a:pt x="323869" y="652386"/>
                  <a:pt x="326167" y="655144"/>
                </a:cubicBezTo>
                <a:cubicBezTo>
                  <a:pt x="330196" y="660125"/>
                  <a:pt x="334224" y="665107"/>
                  <a:pt x="339819" y="668549"/>
                </a:cubicBezTo>
                <a:cubicBezTo>
                  <a:pt x="373388" y="689190"/>
                  <a:pt x="404905" y="712724"/>
                  <a:pt x="435653" y="737342"/>
                </a:cubicBezTo>
                <a:cubicBezTo>
                  <a:pt x="486133" y="777455"/>
                  <a:pt x="536115" y="818606"/>
                  <a:pt x="594518" y="846882"/>
                </a:cubicBezTo>
                <a:cubicBezTo>
                  <a:pt x="616490" y="857553"/>
                  <a:pt x="639205" y="866511"/>
                  <a:pt x="665142" y="868257"/>
                </a:cubicBezTo>
                <a:cubicBezTo>
                  <a:pt x="664195" y="865262"/>
                  <a:pt x="662491" y="863665"/>
                  <a:pt x="660802" y="862382"/>
                </a:cubicBezTo>
                <a:cubicBezTo>
                  <a:pt x="604283" y="821121"/>
                  <a:pt x="549586" y="777958"/>
                  <a:pt x="499505" y="728286"/>
                </a:cubicBezTo>
                <a:cubicBezTo>
                  <a:pt x="437758" y="667074"/>
                  <a:pt x="384382" y="598058"/>
                  <a:pt x="345927" y="515339"/>
                </a:cubicBezTo>
                <a:cubicBezTo>
                  <a:pt x="344141" y="511860"/>
                  <a:pt x="342910" y="508598"/>
                  <a:pt x="338588" y="509361"/>
                </a:cubicBezTo>
                <a:cubicBezTo>
                  <a:pt x="327525" y="511630"/>
                  <a:pt x="326170" y="505543"/>
                  <a:pt x="327339" y="494900"/>
                </a:cubicBezTo>
                <a:cubicBezTo>
                  <a:pt x="330552" y="468714"/>
                  <a:pt x="322326" y="448660"/>
                  <a:pt x="303055" y="437512"/>
                </a:cubicBezTo>
                <a:cubicBezTo>
                  <a:pt x="289083" y="429226"/>
                  <a:pt x="277325" y="421812"/>
                  <a:pt x="292117" y="398959"/>
                </a:cubicBezTo>
                <a:cubicBezTo>
                  <a:pt x="295694" y="393584"/>
                  <a:pt x="294041" y="386918"/>
                  <a:pt x="292417" y="380879"/>
                </a:cubicBezTo>
                <a:cubicBezTo>
                  <a:pt x="290115" y="371796"/>
                  <a:pt x="285463" y="365027"/>
                  <a:pt x="280259" y="358039"/>
                </a:cubicBezTo>
                <a:cubicBezTo>
                  <a:pt x="277365" y="354122"/>
                  <a:pt x="273863" y="348731"/>
                  <a:pt x="277426" y="343041"/>
                </a:cubicBezTo>
                <a:cubicBezTo>
                  <a:pt x="281488" y="336315"/>
                  <a:pt x="287339" y="339394"/>
                  <a:pt x="292014" y="340466"/>
                </a:cubicBezTo>
                <a:cubicBezTo>
                  <a:pt x="313455" y="345221"/>
                  <a:pt x="326609" y="359662"/>
                  <a:pt x="333039" y="382248"/>
                </a:cubicBezTo>
                <a:cubicBezTo>
                  <a:pt x="337209" y="396693"/>
                  <a:pt x="342383" y="396728"/>
                  <a:pt x="352439" y="383884"/>
                </a:cubicBezTo>
                <a:cubicBezTo>
                  <a:pt x="363791" y="369545"/>
                  <a:pt x="373274" y="368504"/>
                  <a:pt x="381981" y="380883"/>
                </a:cubicBezTo>
                <a:cubicBezTo>
                  <a:pt x="388959" y="391037"/>
                  <a:pt x="394611" y="402058"/>
                  <a:pt x="402615" y="410767"/>
                </a:cubicBezTo>
                <a:cubicBezTo>
                  <a:pt x="424081" y="434810"/>
                  <a:pt x="444293" y="461289"/>
                  <a:pt x="488827" y="452479"/>
                </a:cubicBezTo>
                <a:cubicBezTo>
                  <a:pt x="476447" y="443279"/>
                  <a:pt x="464047" y="446100"/>
                  <a:pt x="453360" y="444507"/>
                </a:cubicBezTo>
                <a:cubicBezTo>
                  <a:pt x="445687" y="443331"/>
                  <a:pt x="437918" y="439958"/>
                  <a:pt x="444814" y="429568"/>
                </a:cubicBezTo>
                <a:cubicBezTo>
                  <a:pt x="452737" y="417733"/>
                  <a:pt x="447628" y="412942"/>
                  <a:pt x="442720" y="406534"/>
                </a:cubicBezTo>
                <a:cubicBezTo>
                  <a:pt x="431444" y="391445"/>
                  <a:pt x="422234" y="373778"/>
                  <a:pt x="399647" y="373970"/>
                </a:cubicBezTo>
                <a:cubicBezTo>
                  <a:pt x="396107" y="373962"/>
                  <a:pt x="393255" y="370986"/>
                  <a:pt x="390458" y="369266"/>
                </a:cubicBezTo>
                <a:cubicBezTo>
                  <a:pt x="386539" y="366795"/>
                  <a:pt x="383146" y="363915"/>
                  <a:pt x="384776" y="357618"/>
                </a:cubicBezTo>
                <a:cubicBezTo>
                  <a:pt x="386436" y="351948"/>
                  <a:pt x="390351" y="348094"/>
                  <a:pt x="395456" y="346561"/>
                </a:cubicBezTo>
                <a:cubicBezTo>
                  <a:pt x="400022" y="345122"/>
                  <a:pt x="404870" y="343950"/>
                  <a:pt x="409490" y="343767"/>
                </a:cubicBezTo>
                <a:cubicBezTo>
                  <a:pt x="430118" y="342340"/>
                  <a:pt x="444782" y="353984"/>
                  <a:pt x="459406" y="364686"/>
                </a:cubicBezTo>
                <a:cubicBezTo>
                  <a:pt x="510573" y="401831"/>
                  <a:pt x="556044" y="445675"/>
                  <a:pt x="603593" y="487253"/>
                </a:cubicBezTo>
                <a:cubicBezTo>
                  <a:pt x="651129" y="528518"/>
                  <a:pt x="706332" y="558308"/>
                  <a:pt x="758457" y="592438"/>
                </a:cubicBezTo>
                <a:cubicBezTo>
                  <a:pt x="878695" y="671475"/>
                  <a:pt x="999459" y="750102"/>
                  <a:pt x="1126835" y="818073"/>
                </a:cubicBezTo>
                <a:cubicBezTo>
                  <a:pt x="1251416" y="884324"/>
                  <a:pt x="1667647" y="915225"/>
                  <a:pt x="1748686" y="913256"/>
                </a:cubicBezTo>
                <a:cubicBezTo>
                  <a:pt x="1852285" y="910467"/>
                  <a:pt x="2096505" y="873683"/>
                  <a:pt x="2345605" y="842682"/>
                </a:cubicBezTo>
                <a:cubicBezTo>
                  <a:pt x="2373756" y="838977"/>
                  <a:pt x="2401379" y="835684"/>
                  <a:pt x="2430665" y="833044"/>
                </a:cubicBezTo>
                <a:cubicBezTo>
                  <a:pt x="3260397" y="757430"/>
                  <a:pt x="3845073" y="368944"/>
                  <a:pt x="3874549" y="345713"/>
                </a:cubicBezTo>
                <a:cubicBezTo>
                  <a:pt x="3921930" y="308568"/>
                  <a:pt x="4079617" y="235190"/>
                  <a:pt x="4079914" y="235770"/>
                </a:cubicBezTo>
                <a:cubicBezTo>
                  <a:pt x="4083430" y="241475"/>
                  <a:pt x="4101322" y="245987"/>
                  <a:pt x="4115814" y="249002"/>
                </a:cubicBezTo>
                <a:lnTo>
                  <a:pt x="4129591" y="251735"/>
                </a:lnTo>
                <a:lnTo>
                  <a:pt x="4131313" y="253264"/>
                </a:lnTo>
                <a:cubicBezTo>
                  <a:pt x="4136355" y="253402"/>
                  <a:pt x="4136103" y="253090"/>
                  <a:pt x="4132779" y="252368"/>
                </a:cubicBezTo>
                <a:lnTo>
                  <a:pt x="4129591" y="251735"/>
                </a:lnTo>
                <a:lnTo>
                  <a:pt x="4126781" y="249241"/>
                </a:lnTo>
                <a:cubicBezTo>
                  <a:pt x="4126067" y="246916"/>
                  <a:pt x="4126005" y="243923"/>
                  <a:pt x="4126159" y="241207"/>
                </a:cubicBezTo>
                <a:cubicBezTo>
                  <a:pt x="4126893" y="226844"/>
                  <a:pt x="4132343" y="214496"/>
                  <a:pt x="4145347" y="206824"/>
                </a:cubicBezTo>
                <a:cubicBezTo>
                  <a:pt x="4157825" y="199562"/>
                  <a:pt x="4170601" y="192878"/>
                  <a:pt x="4183377" y="186195"/>
                </a:cubicBezTo>
                <a:cubicBezTo>
                  <a:pt x="4194019" y="180522"/>
                  <a:pt x="4201312" y="179234"/>
                  <a:pt x="4203065" y="194422"/>
                </a:cubicBezTo>
                <a:cubicBezTo>
                  <a:pt x="4204816" y="209612"/>
                  <a:pt x="4219976" y="213894"/>
                  <a:pt x="4228763" y="203170"/>
                </a:cubicBezTo>
                <a:cubicBezTo>
                  <a:pt x="4263132" y="161048"/>
                  <a:pt x="4304408" y="127512"/>
                  <a:pt x="4343373" y="90903"/>
                </a:cubicBezTo>
                <a:cubicBezTo>
                  <a:pt x="4370579" y="65543"/>
                  <a:pt x="4399217" y="41828"/>
                  <a:pt x="4421541" y="10686"/>
                </a:cubicBezTo>
                <a:cubicBezTo>
                  <a:pt x="4425645" y="4902"/>
                  <a:pt x="4429395" y="-2718"/>
                  <a:pt x="4437179" y="96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1911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422621-A02B-4172-215E-3A0BD2C64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CDD8E39-EA14-4679-9655-1BFF5A7B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Sfondo tecnologia di rete">
            <a:extLst>
              <a:ext uri="{FF2B5EF4-FFF2-40B4-BE49-F238E27FC236}">
                <a16:creationId xmlns:a16="http://schemas.microsoft.com/office/drawing/2014/main" id="{C13CDC42-5D52-9802-CD0E-CA56FB74E1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8EF3DBD-536C-A758-4E1D-F60838051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9538" y="2717900"/>
            <a:ext cx="5552090" cy="11918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Cosa si può fare a riguardo?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4D2B70-BA30-FF8E-5550-9C92C5D3BDE0}"/>
              </a:ext>
            </a:extLst>
          </p:cNvPr>
          <p:cNvSpPr txBox="1"/>
          <p:nvPr/>
        </p:nvSpPr>
        <p:spPr>
          <a:xfrm>
            <a:off x="5627538" y="3821036"/>
            <a:ext cx="6020174" cy="303605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Per </a:t>
            </a:r>
            <a:r>
              <a:rPr lang="en-US" sz="1900" err="1"/>
              <a:t>affrontare</a:t>
            </a:r>
            <a:r>
              <a:rPr lang="en-US" sz="1900" dirty="0"/>
              <a:t> la </a:t>
            </a:r>
            <a:r>
              <a:rPr lang="en-US" sz="1900" err="1"/>
              <a:t>sorveglianza</a:t>
            </a:r>
            <a:r>
              <a:rPr lang="en-US" sz="1900" dirty="0"/>
              <a:t> </a:t>
            </a:r>
            <a:r>
              <a:rPr lang="en-US" sz="1900" err="1"/>
              <a:t>digitale</a:t>
            </a:r>
            <a:r>
              <a:rPr lang="en-US" sz="1900" dirty="0"/>
              <a:t>, è </a:t>
            </a:r>
            <a:r>
              <a:rPr lang="en-US" sz="1900" err="1"/>
              <a:t>fondamentale</a:t>
            </a:r>
            <a:r>
              <a:rPr lang="en-US" sz="1900" dirty="0"/>
              <a:t> </a:t>
            </a:r>
            <a:r>
              <a:rPr lang="en-US" sz="1900" err="1"/>
              <a:t>adottare</a:t>
            </a:r>
            <a:r>
              <a:rPr lang="en-US" sz="1900" dirty="0"/>
              <a:t> diverse </a:t>
            </a:r>
            <a:r>
              <a:rPr lang="en-US" sz="1900" err="1"/>
              <a:t>contromisure</a:t>
            </a:r>
            <a:r>
              <a:rPr lang="en-US" sz="1900" dirty="0"/>
              <a:t>. Come prima </a:t>
            </a:r>
            <a:r>
              <a:rPr lang="en-US" sz="1900" err="1"/>
              <a:t>cosa</a:t>
            </a:r>
            <a:r>
              <a:rPr lang="en-US" sz="1900" dirty="0"/>
              <a:t> è necessaria </a:t>
            </a:r>
            <a:r>
              <a:rPr lang="en-US" sz="1900" err="1"/>
              <a:t>una</a:t>
            </a:r>
            <a:r>
              <a:rPr lang="en-US" sz="1900" dirty="0"/>
              <a:t> </a:t>
            </a:r>
            <a:r>
              <a:rPr lang="en-US" sz="1900" err="1"/>
              <a:t>regolamentazione</a:t>
            </a:r>
            <a:r>
              <a:rPr lang="en-US" sz="1900" dirty="0"/>
              <a:t> </a:t>
            </a:r>
            <a:r>
              <a:rPr lang="en-US" sz="1900" err="1"/>
              <a:t>chiara</a:t>
            </a:r>
            <a:r>
              <a:rPr lang="en-US" sz="1900" dirty="0"/>
              <a:t> </a:t>
            </a:r>
            <a:r>
              <a:rPr lang="en-US" sz="1900" err="1"/>
              <a:t>che</a:t>
            </a:r>
            <a:r>
              <a:rPr lang="en-US" sz="1900" dirty="0"/>
              <a:t> </a:t>
            </a:r>
            <a:r>
              <a:rPr lang="en-US" sz="1900" err="1"/>
              <a:t>limiti</a:t>
            </a:r>
            <a:r>
              <a:rPr lang="en-US" sz="1900" dirty="0"/>
              <a:t> </a:t>
            </a:r>
            <a:r>
              <a:rPr lang="en-US" sz="1900" err="1"/>
              <a:t>l'uso</a:t>
            </a:r>
            <a:r>
              <a:rPr lang="en-US" sz="1900" dirty="0"/>
              <a:t> di </a:t>
            </a:r>
            <a:r>
              <a:rPr lang="en-US" sz="1900" err="1"/>
              <a:t>tecnologie</a:t>
            </a:r>
            <a:r>
              <a:rPr lang="en-US" sz="1900" dirty="0"/>
              <a:t> invasive come </a:t>
            </a:r>
            <a:r>
              <a:rPr lang="en-US" sz="1900" err="1"/>
              <a:t>gli</a:t>
            </a:r>
            <a:r>
              <a:rPr lang="en-US" sz="1900" dirty="0"/>
              <a:t> spyware. </a:t>
            </a:r>
            <a:r>
              <a:rPr lang="en-US" sz="1900" err="1"/>
              <a:t>Inoltre</a:t>
            </a:r>
            <a:r>
              <a:rPr lang="en-US" sz="1900" dirty="0"/>
              <a:t>, la </a:t>
            </a:r>
            <a:r>
              <a:rPr lang="en-US" sz="1900" err="1"/>
              <a:t>protezione</a:t>
            </a:r>
            <a:r>
              <a:rPr lang="en-US" sz="1900" dirty="0"/>
              <a:t> </a:t>
            </a:r>
            <a:r>
              <a:rPr lang="en-US" sz="1900" err="1"/>
              <a:t>della</a:t>
            </a:r>
            <a:r>
              <a:rPr lang="en-US" sz="1900" dirty="0"/>
              <a:t> privacy </a:t>
            </a:r>
            <a:r>
              <a:rPr lang="en-US" sz="1900" err="1"/>
              <a:t>deve</a:t>
            </a:r>
            <a:r>
              <a:rPr lang="en-US" sz="1900" dirty="0"/>
              <a:t> </a:t>
            </a:r>
            <a:r>
              <a:rPr lang="en-US" sz="1900" err="1"/>
              <a:t>essere</a:t>
            </a:r>
            <a:r>
              <a:rPr lang="en-US" sz="1900" dirty="0"/>
              <a:t> </a:t>
            </a:r>
            <a:r>
              <a:rPr lang="en-US" sz="1900" err="1"/>
              <a:t>una</a:t>
            </a:r>
            <a:r>
              <a:rPr lang="en-US" sz="1900" dirty="0"/>
              <a:t> </a:t>
            </a:r>
            <a:r>
              <a:rPr lang="en-US" sz="1900" err="1"/>
              <a:t>priorità</a:t>
            </a:r>
            <a:r>
              <a:rPr lang="en-US" sz="1900" dirty="0"/>
              <a:t>, </a:t>
            </a:r>
            <a:r>
              <a:rPr lang="en-US" sz="1900" err="1"/>
              <a:t>promuovendo</a:t>
            </a:r>
            <a:r>
              <a:rPr lang="en-US" sz="1900" dirty="0"/>
              <a:t> </a:t>
            </a:r>
            <a:r>
              <a:rPr lang="en-US" sz="1900" err="1"/>
              <a:t>l'uso</a:t>
            </a:r>
            <a:r>
              <a:rPr lang="en-US" sz="1900" dirty="0"/>
              <a:t> </a:t>
            </a:r>
            <a:r>
              <a:rPr lang="en-US" sz="1900" err="1"/>
              <a:t>della</a:t>
            </a:r>
            <a:r>
              <a:rPr lang="en-US" sz="1900" dirty="0"/>
              <a:t> </a:t>
            </a:r>
            <a:r>
              <a:rPr lang="en-US" sz="1900" err="1"/>
              <a:t>crittografia</a:t>
            </a:r>
            <a:r>
              <a:rPr lang="en-US" sz="1900" dirty="0"/>
              <a:t> e </a:t>
            </a:r>
            <a:r>
              <a:rPr lang="en-US" sz="1900" err="1"/>
              <a:t>limitando</a:t>
            </a:r>
            <a:r>
              <a:rPr lang="en-US" sz="1900" dirty="0"/>
              <a:t> la </a:t>
            </a:r>
            <a:r>
              <a:rPr lang="en-US" sz="1900" err="1"/>
              <a:t>raccolta</a:t>
            </a:r>
            <a:r>
              <a:rPr lang="en-US" sz="1900" dirty="0"/>
              <a:t> di </a:t>
            </a:r>
            <a:r>
              <a:rPr lang="en-US" sz="1900" err="1"/>
              <a:t>dati</a:t>
            </a:r>
            <a:r>
              <a:rPr lang="en-US" sz="1900" dirty="0"/>
              <a:t> </a:t>
            </a:r>
            <a:r>
              <a:rPr lang="en-US" sz="1900" err="1"/>
              <a:t>personali</a:t>
            </a:r>
            <a:r>
              <a:rPr lang="en-US" sz="1900" dirty="0"/>
              <a:t>. </a:t>
            </a:r>
            <a:r>
              <a:rPr lang="en-US" sz="1900" err="1"/>
              <a:t>Infine</a:t>
            </a:r>
            <a:r>
              <a:rPr lang="en-US" sz="1900" dirty="0"/>
              <a:t>, </a:t>
            </a:r>
            <a:r>
              <a:rPr lang="en-US" sz="1900" err="1"/>
              <a:t>bisogna</a:t>
            </a:r>
            <a:r>
              <a:rPr lang="en-US" sz="1900" dirty="0"/>
              <a:t> </a:t>
            </a:r>
            <a:r>
              <a:rPr lang="en-US" sz="1900" err="1"/>
              <a:t>aumentare</a:t>
            </a:r>
            <a:r>
              <a:rPr lang="en-US" sz="1900" dirty="0"/>
              <a:t> la </a:t>
            </a:r>
            <a:r>
              <a:rPr lang="en-US" sz="1900" err="1"/>
              <a:t>consapevolezza</a:t>
            </a:r>
            <a:r>
              <a:rPr lang="en-US" sz="1900" dirty="0"/>
              <a:t> </a:t>
            </a:r>
            <a:r>
              <a:rPr lang="en-US" sz="1900" err="1"/>
              <a:t>pubblica</a:t>
            </a:r>
            <a:r>
              <a:rPr lang="en-US" sz="1900" dirty="0"/>
              <a:t> sui </a:t>
            </a:r>
            <a:r>
              <a:rPr lang="en-US" sz="1900" err="1"/>
              <a:t>rischi</a:t>
            </a:r>
            <a:r>
              <a:rPr lang="en-US" sz="1900" dirty="0"/>
              <a:t> </a:t>
            </a:r>
            <a:r>
              <a:rPr lang="en-US" sz="1900" err="1"/>
              <a:t>associati</a:t>
            </a:r>
            <a:r>
              <a:rPr lang="en-US" sz="1900" dirty="0"/>
              <a:t> </a:t>
            </a:r>
            <a:r>
              <a:rPr lang="en-US" sz="1900" err="1"/>
              <a:t>alla</a:t>
            </a:r>
            <a:r>
              <a:rPr lang="en-US" sz="1900" dirty="0"/>
              <a:t> </a:t>
            </a:r>
            <a:r>
              <a:rPr lang="en-US" sz="1900" err="1"/>
              <a:t>sorveglianza</a:t>
            </a:r>
            <a:r>
              <a:rPr lang="en-US" sz="1900" dirty="0"/>
              <a:t> è </a:t>
            </a:r>
            <a:r>
              <a:rPr lang="en-US" sz="1900" err="1"/>
              <a:t>essenziale</a:t>
            </a:r>
            <a:r>
              <a:rPr lang="en-US" sz="19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0482992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BrushVTI</vt:lpstr>
      <vt:lpstr>SORVEGLIANZA DIGITALE</vt:lpstr>
      <vt:lpstr>Cosa è la sorveglianza digitale?</vt:lpstr>
      <vt:lpstr>Quali problemi comporta?</vt:lpstr>
      <vt:lpstr>Problema critico della Privacy in cina</vt:lpstr>
      <vt:lpstr>Cosa sono i metadati?</vt:lpstr>
      <vt:lpstr>E a cosa servono?</vt:lpstr>
      <vt:lpstr>Implicazioni tecnologiche e sociali della sorveglianza digitale</vt:lpstr>
      <vt:lpstr>Presentazione standard di PowerPoint</vt:lpstr>
      <vt:lpstr>Cosa si può fare a riguardo?</vt:lpstr>
      <vt:lpstr>Conclusione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304</cp:revision>
  <dcterms:created xsi:type="dcterms:W3CDTF">2025-02-21T19:58:36Z</dcterms:created>
  <dcterms:modified xsi:type="dcterms:W3CDTF">2025-02-22T06:56:40Z</dcterms:modified>
</cp:coreProperties>
</file>