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6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31590B-3773-8E29-A051-BC0A4B7DD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E160CE1-EE04-00A4-2A44-CCA9C43DE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C8818E-7B75-8F71-4749-4F01D996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2A8D-B830-4A7F-AD6F-4288A4835185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A46456-5B9E-72BC-253C-6B62968F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66B7F7-8E05-1436-57F6-010863146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233D-D0FE-499B-BBE9-F865246D4A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935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C25372-C417-3C01-92CC-4D10867F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CBD94BE-A031-547E-119E-71B2084D5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6A4E21-DF58-87FB-9FE7-54D6F587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2A8D-B830-4A7F-AD6F-4288A4835185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01EBB8-AB0F-1C11-44B7-07EA0575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00B3B6-0A66-9C25-5DA6-231E4A91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233D-D0FE-499B-BBE9-F865246D4A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691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4FF19C-B8FB-515A-D1CA-ADB31456B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31E6EC0-59F4-FC83-A1FC-AE94ADB74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CAE06A-7FFF-094C-3E06-79E9C528C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2A8D-B830-4A7F-AD6F-4288A4835185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63EF01-667F-B7C2-2AF9-DE739C49A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734FA0-4D8A-9FF9-F24A-226FF2C4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233D-D0FE-499B-BBE9-F865246D4A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071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EE444B-3E85-9D4E-6596-8367825C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F377C0-4D53-328B-FC00-81A66D55A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4FB4CE-B190-A3D8-B4C9-C33976FD4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2A8D-B830-4A7F-AD6F-4288A4835185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2BDFF9-5F74-A7B3-1C8E-774F767EC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DDD0FD-D03D-4621-E319-B3E6F5B1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233D-D0FE-499B-BBE9-F865246D4A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846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47E90F-35DA-0BCF-F1EB-075ACDC74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447369C-A8A5-5994-50A1-B5742018E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1C4180-5A9D-B835-08DA-A444007E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2A8D-B830-4A7F-AD6F-4288A4835185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DE6033-3DBD-CDB1-4051-ECEC5F5B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77C306-6D81-8381-5B4D-D3A6CAE26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233D-D0FE-499B-BBE9-F865246D4A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841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788BBB-BFF1-2FBE-DAF7-769627623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3F8117-053C-ECF7-2FCF-4E2667ABC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48CEC8-A478-34C6-FD6C-8D565BFF2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9F398CA-BD5B-32D3-C6CE-009125456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2A8D-B830-4A7F-AD6F-4288A4835185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4C66698-3CA0-1C02-3A53-9AB6A37E5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81E63EF-2932-3023-D9D5-645189E39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233D-D0FE-499B-BBE9-F865246D4A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988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12397D-44AC-C3DB-B5BD-FBF88EC0B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78FE528-2610-70D2-F5F9-598FE15DA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FDF7342-1D22-C2EA-C30A-3DF03CE55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0EEF3EF-8064-13B2-F83A-B83E46C9C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5AB9866-C42B-1C14-2299-8F8C4CF21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53BFA19-22EE-1665-5BC9-7A54B009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2A8D-B830-4A7F-AD6F-4288A4835185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D7F8DE7-B70F-AE58-B084-B00B1E72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B26742C-C32E-D656-0687-3082D9CA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233D-D0FE-499B-BBE9-F865246D4A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717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339438-CA05-937D-66B2-333AD1D6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E38D852-FE90-4DB9-D628-130D44574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2A8D-B830-4A7F-AD6F-4288A4835185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4983FDB-9E07-5A00-5DCD-D6A18EC6A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93A486B-4033-CB83-ADDD-06F5819B2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233D-D0FE-499B-BBE9-F865246D4A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478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E1C4713-5A6B-DB3C-7550-6C37A4951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2A8D-B830-4A7F-AD6F-4288A4835185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C94EDEF-2C7A-704C-D2CD-B6EB3DCCA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E11F7F-73DA-7BFA-E862-F3B820BA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233D-D0FE-499B-BBE9-F865246D4A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287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D13A4E-D23C-0C0E-4E9D-CF1C9326F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360BCD-4966-516F-3393-13C8CF452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3B80401-3867-57D3-D805-7CFF1AB4B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3159FD9-BD2C-827F-C500-E1785C8D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2A8D-B830-4A7F-AD6F-4288A4835185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D44B520-00FD-5B0A-27AA-EEFC303E1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65438EB-01E4-2470-B89D-7BC266D6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233D-D0FE-499B-BBE9-F865246D4A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527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32FC8B-C992-E0D7-0FB3-834F66EA8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BCE40E3-B9D0-E70E-70BD-05C7C6553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1FF9919-3E31-E26F-C708-C7D796323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A10CEF5-9205-0B4C-FBC1-A5B52D5C8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2A8D-B830-4A7F-AD6F-4288A4835185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EF4F982-C37D-12D1-BAAB-E6EAB5288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3BD658B-758E-D7ED-173E-81D657B87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233D-D0FE-499B-BBE9-F865246D4A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469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ADBBFA6-5A52-EC23-E943-2513234EF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A4D377-452E-B98E-E1C9-3D62702F9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DEFFF0-2FCC-8126-BCEF-100EECF1E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642A8D-B830-4A7F-AD6F-4288A4835185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CBAFF5-66A3-7898-D600-380610407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ED6A80-C5D1-25D9-AC73-3706D1300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4C233D-D0FE-499B-BBE9-F865246D4AC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06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47">
            <a:extLst>
              <a:ext uri="{FF2B5EF4-FFF2-40B4-BE49-F238E27FC236}">
                <a16:creationId xmlns:a16="http://schemas.microsoft.com/office/drawing/2014/main" id="{9A167D6D-F7BC-CEB6-4B6D-1FD1EE412043}"/>
              </a:ext>
            </a:extLst>
          </p:cNvPr>
          <p:cNvSpPr/>
          <p:nvPr/>
        </p:nvSpPr>
        <p:spPr>
          <a:xfrm>
            <a:off x="1" y="-1"/>
            <a:ext cx="12192000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CAA9897-83E1-E9DA-DDB0-51C3126CC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12009"/>
            <a:ext cx="3195516" cy="445991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Davide Cecchinato</a:t>
            </a:r>
          </a:p>
        </p:txBody>
      </p: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7DB1EDF2-7B85-9FB5-E741-6C4F098EE136}"/>
              </a:ext>
            </a:extLst>
          </p:cNvPr>
          <p:cNvGrpSpPr/>
          <p:nvPr/>
        </p:nvGrpSpPr>
        <p:grpSpPr>
          <a:xfrm>
            <a:off x="5608024" y="-2137340"/>
            <a:ext cx="8215586" cy="11132678"/>
            <a:chOff x="5608024" y="-2137340"/>
            <a:chExt cx="8215586" cy="11132678"/>
          </a:xfrm>
          <a:blipFill dpi="0" rotWithShape="1">
            <a:blip r:embed="rId2">
              <a:alphaModFix amt="99000"/>
            </a:blip>
            <a:srcRect/>
            <a:stretch>
              <a:fillRect l="1000" r="-150000" b="1000"/>
            </a:stretch>
          </a:blipFill>
        </p:grpSpPr>
        <p:sp>
          <p:nvSpPr>
            <p:cNvPr id="22" name="Esagono 21">
              <a:extLst>
                <a:ext uri="{FF2B5EF4-FFF2-40B4-BE49-F238E27FC236}">
                  <a16:creationId xmlns:a16="http://schemas.microsoft.com/office/drawing/2014/main" id="{9858C3EB-435A-818E-21E4-31EB96376785}"/>
                </a:ext>
              </a:extLst>
            </p:cNvPr>
            <p:cNvSpPr/>
            <p:nvPr/>
          </p:nvSpPr>
          <p:spPr>
            <a:xfrm rot="5400000">
              <a:off x="6627580" y="4452833"/>
              <a:ext cx="2583328" cy="2227007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4" name="Esagono 23">
              <a:extLst>
                <a:ext uri="{FF2B5EF4-FFF2-40B4-BE49-F238E27FC236}">
                  <a16:creationId xmlns:a16="http://schemas.microsoft.com/office/drawing/2014/main" id="{7F9BA557-D655-A37D-4104-14F9B60F03C8}"/>
                </a:ext>
              </a:extLst>
            </p:cNvPr>
            <p:cNvSpPr/>
            <p:nvPr/>
          </p:nvSpPr>
          <p:spPr>
            <a:xfrm rot="5400000">
              <a:off x="9023011" y="4452833"/>
              <a:ext cx="2583328" cy="2227007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5" name="Esagono 24">
              <a:extLst>
                <a:ext uri="{FF2B5EF4-FFF2-40B4-BE49-F238E27FC236}">
                  <a16:creationId xmlns:a16="http://schemas.microsoft.com/office/drawing/2014/main" id="{0A85B39D-89E3-0D93-F6D2-BA1941D037C9}"/>
                </a:ext>
              </a:extLst>
            </p:cNvPr>
            <p:cNvSpPr/>
            <p:nvPr/>
          </p:nvSpPr>
          <p:spPr>
            <a:xfrm rot="5400000">
              <a:off x="7825296" y="2315497"/>
              <a:ext cx="2583328" cy="2227007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6" name="Esagono 25">
              <a:extLst>
                <a:ext uri="{FF2B5EF4-FFF2-40B4-BE49-F238E27FC236}">
                  <a16:creationId xmlns:a16="http://schemas.microsoft.com/office/drawing/2014/main" id="{FD6FD1BA-7F00-6BF2-F610-2AA0FED839A8}"/>
                </a:ext>
              </a:extLst>
            </p:cNvPr>
            <p:cNvSpPr/>
            <p:nvPr/>
          </p:nvSpPr>
          <p:spPr>
            <a:xfrm rot="5400000">
              <a:off x="10220726" y="2315497"/>
              <a:ext cx="2583328" cy="2227007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7" name="Esagono 26">
              <a:extLst>
                <a:ext uri="{FF2B5EF4-FFF2-40B4-BE49-F238E27FC236}">
                  <a16:creationId xmlns:a16="http://schemas.microsoft.com/office/drawing/2014/main" id="{25C9E27B-1288-8440-03E7-744FCAAAAB5B}"/>
                </a:ext>
              </a:extLst>
            </p:cNvPr>
            <p:cNvSpPr/>
            <p:nvPr/>
          </p:nvSpPr>
          <p:spPr>
            <a:xfrm rot="5400000">
              <a:off x="5429863" y="2315497"/>
              <a:ext cx="2583327" cy="2227006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9" name="Esagono 28">
              <a:extLst>
                <a:ext uri="{FF2B5EF4-FFF2-40B4-BE49-F238E27FC236}">
                  <a16:creationId xmlns:a16="http://schemas.microsoft.com/office/drawing/2014/main" id="{93AEDE56-F08E-D5CF-C609-F6BBC678B903}"/>
                </a:ext>
              </a:extLst>
            </p:cNvPr>
            <p:cNvSpPr/>
            <p:nvPr/>
          </p:nvSpPr>
          <p:spPr>
            <a:xfrm rot="5400000">
              <a:off x="6627579" y="178160"/>
              <a:ext cx="2583328" cy="2227007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30" name="Esagono 29">
              <a:extLst>
                <a:ext uri="{FF2B5EF4-FFF2-40B4-BE49-F238E27FC236}">
                  <a16:creationId xmlns:a16="http://schemas.microsoft.com/office/drawing/2014/main" id="{A54BD680-B9F7-047A-C238-05BDD0DF4E6D}"/>
                </a:ext>
              </a:extLst>
            </p:cNvPr>
            <p:cNvSpPr/>
            <p:nvPr/>
          </p:nvSpPr>
          <p:spPr>
            <a:xfrm rot="5400000">
              <a:off x="9023009" y="178160"/>
              <a:ext cx="2583328" cy="2227007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1" name="Esagono 40">
              <a:extLst>
                <a:ext uri="{FF2B5EF4-FFF2-40B4-BE49-F238E27FC236}">
                  <a16:creationId xmlns:a16="http://schemas.microsoft.com/office/drawing/2014/main" id="{A3FE45F9-455C-D434-D608-CBA1B9ABA08A}"/>
                </a:ext>
              </a:extLst>
            </p:cNvPr>
            <p:cNvSpPr/>
            <p:nvPr/>
          </p:nvSpPr>
          <p:spPr>
            <a:xfrm rot="5400000">
              <a:off x="7825291" y="-1959180"/>
              <a:ext cx="2583328" cy="2227007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2" name="Esagono 41">
              <a:extLst>
                <a:ext uri="{FF2B5EF4-FFF2-40B4-BE49-F238E27FC236}">
                  <a16:creationId xmlns:a16="http://schemas.microsoft.com/office/drawing/2014/main" id="{816BE15E-100A-B0C0-AB2C-9DEA4A1856F4}"/>
                </a:ext>
              </a:extLst>
            </p:cNvPr>
            <p:cNvSpPr/>
            <p:nvPr/>
          </p:nvSpPr>
          <p:spPr>
            <a:xfrm rot="5400000">
              <a:off x="7825290" y="6590170"/>
              <a:ext cx="2583328" cy="2227007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3" name="Esagono 42">
              <a:extLst>
                <a:ext uri="{FF2B5EF4-FFF2-40B4-BE49-F238E27FC236}">
                  <a16:creationId xmlns:a16="http://schemas.microsoft.com/office/drawing/2014/main" id="{ECE15F19-DFD3-45CF-8A29-890B4F14C22C}"/>
                </a:ext>
              </a:extLst>
            </p:cNvPr>
            <p:cNvSpPr/>
            <p:nvPr/>
          </p:nvSpPr>
          <p:spPr>
            <a:xfrm rot="5400000">
              <a:off x="10220726" y="-1959179"/>
              <a:ext cx="2583328" cy="2227007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4" name="Esagono 43">
              <a:extLst>
                <a:ext uri="{FF2B5EF4-FFF2-40B4-BE49-F238E27FC236}">
                  <a16:creationId xmlns:a16="http://schemas.microsoft.com/office/drawing/2014/main" id="{71158AF0-1C0D-EC39-BA54-9EF534AC96C4}"/>
                </a:ext>
              </a:extLst>
            </p:cNvPr>
            <p:cNvSpPr/>
            <p:nvPr/>
          </p:nvSpPr>
          <p:spPr>
            <a:xfrm rot="5400000">
              <a:off x="10220727" y="6590170"/>
              <a:ext cx="2583328" cy="2227007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5" name="Esagono 44">
              <a:extLst>
                <a:ext uri="{FF2B5EF4-FFF2-40B4-BE49-F238E27FC236}">
                  <a16:creationId xmlns:a16="http://schemas.microsoft.com/office/drawing/2014/main" id="{754D2DBB-6014-EC50-C92E-2E360240A666}"/>
                </a:ext>
              </a:extLst>
            </p:cNvPr>
            <p:cNvSpPr/>
            <p:nvPr/>
          </p:nvSpPr>
          <p:spPr>
            <a:xfrm rot="5400000">
              <a:off x="11418443" y="4452834"/>
              <a:ext cx="2583328" cy="2227007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6" name="Esagono 45">
              <a:extLst>
                <a:ext uri="{FF2B5EF4-FFF2-40B4-BE49-F238E27FC236}">
                  <a16:creationId xmlns:a16="http://schemas.microsoft.com/office/drawing/2014/main" id="{10513472-C537-E81B-04CF-22188FC7B0CA}"/>
                </a:ext>
              </a:extLst>
            </p:cNvPr>
            <p:cNvSpPr/>
            <p:nvPr/>
          </p:nvSpPr>
          <p:spPr>
            <a:xfrm rot="5400000">
              <a:off x="11418443" y="178159"/>
              <a:ext cx="2583328" cy="2227007"/>
            </a:xfrm>
            <a:prstGeom prst="hexago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17F8F99C-F89D-A663-0324-E556B512D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73" y="199261"/>
            <a:ext cx="6748565" cy="1941610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Hacking Etico e </a:t>
            </a:r>
            <a:r>
              <a:rPr lang="it-IT" dirty="0" err="1">
                <a:solidFill>
                  <a:schemeClr val="bg1"/>
                </a:solidFill>
              </a:rPr>
              <a:t>Penetration</a:t>
            </a:r>
            <a:r>
              <a:rPr lang="it-IT" dirty="0">
                <a:solidFill>
                  <a:schemeClr val="bg1"/>
                </a:solidFill>
              </a:rPr>
              <a:t> Testing</a:t>
            </a:r>
          </a:p>
        </p:txBody>
      </p:sp>
      <p:sp>
        <p:nvSpPr>
          <p:cNvPr id="54" name="Callout: freccia a destra 53">
            <a:extLst>
              <a:ext uri="{FF2B5EF4-FFF2-40B4-BE49-F238E27FC236}">
                <a16:creationId xmlns:a16="http://schemas.microsoft.com/office/drawing/2014/main" id="{8232278B-FE7D-D27D-92F3-18357B1BFA72}"/>
              </a:ext>
            </a:extLst>
          </p:cNvPr>
          <p:cNvSpPr/>
          <p:nvPr/>
        </p:nvSpPr>
        <p:spPr>
          <a:xfrm>
            <a:off x="-13789869" y="4755030"/>
            <a:ext cx="2506760" cy="2506760"/>
          </a:xfrm>
          <a:prstGeom prst="rightArrowCallout">
            <a:avLst>
              <a:gd name="adj1" fmla="val 25000"/>
              <a:gd name="adj2" fmla="val 19680"/>
              <a:gd name="adj3" fmla="val 15120"/>
              <a:gd name="adj4" fmla="val 77136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Ricognizione</a:t>
            </a:r>
          </a:p>
          <a:p>
            <a:pPr algn="ctr"/>
            <a:endParaRPr lang="it-IT" sz="2400" dirty="0"/>
          </a:p>
          <a:p>
            <a:pPr algn="ctr"/>
            <a:r>
              <a:rPr lang="it-IT" sz="2400" dirty="0" err="1"/>
              <a:t>Recon</a:t>
            </a:r>
            <a:r>
              <a:rPr lang="it-IT" sz="2400" dirty="0"/>
              <a:t> –ng</a:t>
            </a:r>
          </a:p>
          <a:p>
            <a:pPr algn="ctr"/>
            <a:r>
              <a:rPr lang="it-IT" sz="2400" dirty="0" err="1"/>
              <a:t>Maltego</a:t>
            </a:r>
            <a:endParaRPr lang="it-IT" sz="2400" dirty="0"/>
          </a:p>
        </p:txBody>
      </p:sp>
      <p:sp>
        <p:nvSpPr>
          <p:cNvPr id="55" name="Callout: freccia a destra 54">
            <a:extLst>
              <a:ext uri="{FF2B5EF4-FFF2-40B4-BE49-F238E27FC236}">
                <a16:creationId xmlns:a16="http://schemas.microsoft.com/office/drawing/2014/main" id="{443CB23B-3F87-3091-C75F-B773326B8E94}"/>
              </a:ext>
            </a:extLst>
          </p:cNvPr>
          <p:cNvSpPr/>
          <p:nvPr/>
        </p:nvSpPr>
        <p:spPr>
          <a:xfrm>
            <a:off x="-11283109" y="4755029"/>
            <a:ext cx="2506760" cy="2506760"/>
          </a:xfrm>
          <a:prstGeom prst="rightArrowCallout">
            <a:avLst>
              <a:gd name="adj1" fmla="val 25000"/>
              <a:gd name="adj2" fmla="val 19680"/>
              <a:gd name="adj3" fmla="val 15120"/>
              <a:gd name="adj4" fmla="val 77136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Scansione</a:t>
            </a:r>
          </a:p>
          <a:p>
            <a:pPr algn="ctr"/>
            <a:endParaRPr lang="it-IT" sz="2400" dirty="0"/>
          </a:p>
          <a:p>
            <a:pPr algn="ctr"/>
            <a:r>
              <a:rPr lang="it-IT" sz="2400" dirty="0" err="1"/>
              <a:t>Nmap</a:t>
            </a:r>
            <a:endParaRPr lang="it-IT" sz="2400" dirty="0"/>
          </a:p>
          <a:p>
            <a:pPr algn="ctr"/>
            <a:r>
              <a:rPr lang="it-IT" sz="2400" dirty="0" err="1"/>
              <a:t>Wireshark</a:t>
            </a:r>
            <a:endParaRPr lang="it-IT" sz="2400" dirty="0"/>
          </a:p>
        </p:txBody>
      </p:sp>
      <p:sp>
        <p:nvSpPr>
          <p:cNvPr id="56" name="Callout: freccia a destra 55">
            <a:extLst>
              <a:ext uri="{FF2B5EF4-FFF2-40B4-BE49-F238E27FC236}">
                <a16:creationId xmlns:a16="http://schemas.microsoft.com/office/drawing/2014/main" id="{2F1668B3-F4A4-0327-68FB-918004F3941F}"/>
              </a:ext>
            </a:extLst>
          </p:cNvPr>
          <p:cNvSpPr/>
          <p:nvPr/>
        </p:nvSpPr>
        <p:spPr>
          <a:xfrm>
            <a:off x="-8776349" y="4755029"/>
            <a:ext cx="2506760" cy="2506760"/>
          </a:xfrm>
          <a:prstGeom prst="rightArrowCallout">
            <a:avLst>
              <a:gd name="adj1" fmla="val 25000"/>
              <a:gd name="adj2" fmla="val 19680"/>
              <a:gd name="adj3" fmla="val 15120"/>
              <a:gd name="adj4" fmla="val 77136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Exploit</a:t>
            </a:r>
          </a:p>
          <a:p>
            <a:pPr algn="ctr"/>
            <a:endParaRPr lang="it-IT" sz="2400" dirty="0"/>
          </a:p>
          <a:p>
            <a:pPr algn="ctr"/>
            <a:r>
              <a:rPr lang="it-IT" sz="2400" dirty="0"/>
              <a:t>Hydra</a:t>
            </a:r>
          </a:p>
          <a:p>
            <a:pPr algn="ctr"/>
            <a:r>
              <a:rPr lang="it-IT" sz="2400" dirty="0" err="1"/>
              <a:t>SQLmap</a:t>
            </a:r>
            <a:endParaRPr lang="it-IT" sz="2400" dirty="0"/>
          </a:p>
        </p:txBody>
      </p:sp>
      <p:sp>
        <p:nvSpPr>
          <p:cNvPr id="57" name="Callout: freccia a destra 56">
            <a:extLst>
              <a:ext uri="{FF2B5EF4-FFF2-40B4-BE49-F238E27FC236}">
                <a16:creationId xmlns:a16="http://schemas.microsoft.com/office/drawing/2014/main" id="{C1B2136F-47FD-A218-7AA7-2EF89DA39676}"/>
              </a:ext>
            </a:extLst>
          </p:cNvPr>
          <p:cNvSpPr/>
          <p:nvPr/>
        </p:nvSpPr>
        <p:spPr>
          <a:xfrm>
            <a:off x="-6269589" y="4755028"/>
            <a:ext cx="2506760" cy="2506760"/>
          </a:xfrm>
          <a:prstGeom prst="rightArrowCallout">
            <a:avLst>
              <a:gd name="adj1" fmla="val 25000"/>
              <a:gd name="adj2" fmla="val 19680"/>
              <a:gd name="adj3" fmla="val 15120"/>
              <a:gd name="adj4" fmla="val 77136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Esfiltrazione</a:t>
            </a:r>
          </a:p>
          <a:p>
            <a:pPr algn="ctr"/>
            <a:endParaRPr lang="it-IT" sz="2400" dirty="0"/>
          </a:p>
          <a:p>
            <a:pPr algn="ctr"/>
            <a:r>
              <a:rPr lang="it-IT" sz="2400" dirty="0" err="1"/>
              <a:t>Dnscat</a:t>
            </a:r>
            <a:r>
              <a:rPr lang="it-IT" sz="2400" dirty="0"/>
              <a:t> 2</a:t>
            </a:r>
          </a:p>
          <a:p>
            <a:pPr algn="ctr"/>
            <a:endParaRPr lang="it-IT" sz="2400" dirty="0"/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DEA161D1-3474-7A1C-C757-8FCC955471B6}"/>
              </a:ext>
            </a:extLst>
          </p:cNvPr>
          <p:cNvSpPr/>
          <p:nvPr/>
        </p:nvSpPr>
        <p:spPr>
          <a:xfrm>
            <a:off x="-3769332" y="4755028"/>
            <a:ext cx="1936828" cy="250676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Report</a:t>
            </a:r>
          </a:p>
          <a:p>
            <a:pPr algn="ctr"/>
            <a:endParaRPr lang="it-IT" sz="2400" dirty="0"/>
          </a:p>
          <a:p>
            <a:pPr algn="ctr"/>
            <a:r>
              <a:rPr lang="it-IT" sz="2400" dirty="0" err="1"/>
              <a:t>OpenVAS</a:t>
            </a:r>
            <a:endParaRPr lang="it-IT" sz="2400" dirty="0"/>
          </a:p>
          <a:p>
            <a:pPr algn="ctr"/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054331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D88D799-8682-06E4-0160-5AA69A5A60E0}"/>
              </a:ext>
            </a:extLst>
          </p:cNvPr>
          <p:cNvSpPr/>
          <p:nvPr/>
        </p:nvSpPr>
        <p:spPr>
          <a:xfrm>
            <a:off x="-20035" y="-1"/>
            <a:ext cx="1219200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980B6B9-676D-A284-AFC5-F66D7782E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035" y="0"/>
            <a:ext cx="10515600" cy="1325563"/>
          </a:xfrm>
        </p:spPr>
        <p:txBody>
          <a:bodyPr/>
          <a:lstStyle/>
          <a:p>
            <a:r>
              <a:rPr lang="it-IT" dirty="0" err="1">
                <a:solidFill>
                  <a:schemeClr val="bg1"/>
                </a:solidFill>
              </a:rPr>
              <a:t>Cosè</a:t>
            </a:r>
            <a:r>
              <a:rPr lang="it-IT" dirty="0">
                <a:solidFill>
                  <a:schemeClr val="bg1"/>
                </a:solidFill>
              </a:rPr>
              <a:t> il </a:t>
            </a:r>
            <a:r>
              <a:rPr lang="it-IT" dirty="0" err="1">
                <a:solidFill>
                  <a:schemeClr val="bg1"/>
                </a:solidFill>
              </a:rPr>
              <a:t>Penetration</a:t>
            </a:r>
            <a:r>
              <a:rPr lang="it-IT" dirty="0">
                <a:solidFill>
                  <a:schemeClr val="bg1"/>
                </a:solidFill>
              </a:rPr>
              <a:t> Testing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3BE37F-F261-DE38-9684-74073CEEE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356" y="13255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</a:rPr>
              <a:t>Il </a:t>
            </a:r>
            <a:r>
              <a:rPr lang="it-IT" dirty="0" err="1">
                <a:solidFill>
                  <a:schemeClr val="bg1"/>
                </a:solidFill>
              </a:rPr>
              <a:t>penetration</a:t>
            </a:r>
            <a:r>
              <a:rPr lang="it-IT" dirty="0">
                <a:solidFill>
                  <a:schemeClr val="bg1"/>
                </a:solidFill>
              </a:rPr>
              <a:t> testing o </a:t>
            </a:r>
            <a:r>
              <a:rPr lang="it-IT" dirty="0" err="1">
                <a:solidFill>
                  <a:schemeClr val="bg1"/>
                </a:solidFill>
              </a:rPr>
              <a:t>pen</a:t>
            </a:r>
            <a:r>
              <a:rPr lang="it-IT" dirty="0">
                <a:solidFill>
                  <a:schemeClr val="bg1"/>
                </a:solidFill>
              </a:rPr>
              <a:t> testing  è la procedura in cui si testa un sistema, network o applicazione web per trovare delle vulnerabilità che un attaccante potrebbe sfruttare.</a:t>
            </a:r>
          </a:p>
          <a:p>
            <a:pPr marL="0" indent="0">
              <a:buNone/>
            </a:pPr>
            <a:endParaRPr lang="it-IT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</a:rPr>
              <a:t>Le principali fasi del Pen Testing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B7C14833-8D7B-31D1-B415-01495B195CE4}"/>
              </a:ext>
            </a:extLst>
          </p:cNvPr>
          <p:cNvGrpSpPr/>
          <p:nvPr/>
        </p:nvGrpSpPr>
        <p:grpSpPr>
          <a:xfrm>
            <a:off x="12770824" y="-2137339"/>
            <a:ext cx="8215586" cy="11132678"/>
            <a:chOff x="5608024" y="-2137340"/>
            <a:chExt cx="8215586" cy="11132678"/>
          </a:xfrm>
          <a:blipFill dpi="0" rotWithShape="1">
            <a:blip r:embed="rId2">
              <a:alphaModFix amt="99000"/>
            </a:blip>
            <a:srcRect/>
            <a:stretch>
              <a:fillRect l="1000" r="-100000" b="1000"/>
            </a:stretch>
          </a:blipFill>
        </p:grpSpPr>
        <p:sp>
          <p:nvSpPr>
            <p:cNvPr id="6" name="Esagono 5">
              <a:extLst>
                <a:ext uri="{FF2B5EF4-FFF2-40B4-BE49-F238E27FC236}">
                  <a16:creationId xmlns:a16="http://schemas.microsoft.com/office/drawing/2014/main" id="{40D7FEF6-19DB-94FB-A82C-D8F8C6142051}"/>
                </a:ext>
              </a:extLst>
            </p:cNvPr>
            <p:cNvSpPr/>
            <p:nvPr/>
          </p:nvSpPr>
          <p:spPr>
            <a:xfrm rot="5400000">
              <a:off x="6627580" y="4452833"/>
              <a:ext cx="2583328" cy="2227007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7" name="Esagono 6">
              <a:extLst>
                <a:ext uri="{FF2B5EF4-FFF2-40B4-BE49-F238E27FC236}">
                  <a16:creationId xmlns:a16="http://schemas.microsoft.com/office/drawing/2014/main" id="{39913098-04F4-DF46-1A09-C409661E2EFF}"/>
                </a:ext>
              </a:extLst>
            </p:cNvPr>
            <p:cNvSpPr/>
            <p:nvPr/>
          </p:nvSpPr>
          <p:spPr>
            <a:xfrm rot="5400000">
              <a:off x="9023011" y="4452833"/>
              <a:ext cx="2583328" cy="2227007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8" name="Esagono 7">
              <a:extLst>
                <a:ext uri="{FF2B5EF4-FFF2-40B4-BE49-F238E27FC236}">
                  <a16:creationId xmlns:a16="http://schemas.microsoft.com/office/drawing/2014/main" id="{4DB21269-7A99-100A-48B6-C907E75AD670}"/>
                </a:ext>
              </a:extLst>
            </p:cNvPr>
            <p:cNvSpPr/>
            <p:nvPr/>
          </p:nvSpPr>
          <p:spPr>
            <a:xfrm rot="5400000">
              <a:off x="7825296" y="2315497"/>
              <a:ext cx="2583328" cy="2227007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" name="Esagono 8">
              <a:extLst>
                <a:ext uri="{FF2B5EF4-FFF2-40B4-BE49-F238E27FC236}">
                  <a16:creationId xmlns:a16="http://schemas.microsoft.com/office/drawing/2014/main" id="{8E00BAE0-7418-8840-275A-3117C47F4C17}"/>
                </a:ext>
              </a:extLst>
            </p:cNvPr>
            <p:cNvSpPr/>
            <p:nvPr/>
          </p:nvSpPr>
          <p:spPr>
            <a:xfrm rot="5400000">
              <a:off x="10220726" y="2315497"/>
              <a:ext cx="2583328" cy="2227007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" name="Esagono 9">
              <a:extLst>
                <a:ext uri="{FF2B5EF4-FFF2-40B4-BE49-F238E27FC236}">
                  <a16:creationId xmlns:a16="http://schemas.microsoft.com/office/drawing/2014/main" id="{C7310B2F-7ECF-5810-86AE-14A445D56736}"/>
                </a:ext>
              </a:extLst>
            </p:cNvPr>
            <p:cNvSpPr/>
            <p:nvPr/>
          </p:nvSpPr>
          <p:spPr>
            <a:xfrm rot="5400000">
              <a:off x="5429863" y="2315497"/>
              <a:ext cx="2583327" cy="2227006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1" name="Esagono 10">
              <a:extLst>
                <a:ext uri="{FF2B5EF4-FFF2-40B4-BE49-F238E27FC236}">
                  <a16:creationId xmlns:a16="http://schemas.microsoft.com/office/drawing/2014/main" id="{CBE29542-EDD7-2979-883E-2B9B21DF7096}"/>
                </a:ext>
              </a:extLst>
            </p:cNvPr>
            <p:cNvSpPr/>
            <p:nvPr/>
          </p:nvSpPr>
          <p:spPr>
            <a:xfrm rot="5400000">
              <a:off x="6627579" y="178160"/>
              <a:ext cx="2583328" cy="2227007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2" name="Esagono 11">
              <a:extLst>
                <a:ext uri="{FF2B5EF4-FFF2-40B4-BE49-F238E27FC236}">
                  <a16:creationId xmlns:a16="http://schemas.microsoft.com/office/drawing/2014/main" id="{FF3BEC70-D32E-2254-4987-5654E398785E}"/>
                </a:ext>
              </a:extLst>
            </p:cNvPr>
            <p:cNvSpPr/>
            <p:nvPr/>
          </p:nvSpPr>
          <p:spPr>
            <a:xfrm rot="5400000">
              <a:off x="9023009" y="178160"/>
              <a:ext cx="2583328" cy="2227007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3" name="Esagono 12">
              <a:extLst>
                <a:ext uri="{FF2B5EF4-FFF2-40B4-BE49-F238E27FC236}">
                  <a16:creationId xmlns:a16="http://schemas.microsoft.com/office/drawing/2014/main" id="{DB9A7769-A3EB-6A7F-690D-773FC20C8085}"/>
                </a:ext>
              </a:extLst>
            </p:cNvPr>
            <p:cNvSpPr/>
            <p:nvPr/>
          </p:nvSpPr>
          <p:spPr>
            <a:xfrm rot="5400000">
              <a:off x="7825291" y="-1959180"/>
              <a:ext cx="2583328" cy="2227007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4" name="Esagono 13">
              <a:extLst>
                <a:ext uri="{FF2B5EF4-FFF2-40B4-BE49-F238E27FC236}">
                  <a16:creationId xmlns:a16="http://schemas.microsoft.com/office/drawing/2014/main" id="{0DFAFA02-7E82-E39D-ABB4-894BC16C4549}"/>
                </a:ext>
              </a:extLst>
            </p:cNvPr>
            <p:cNvSpPr/>
            <p:nvPr/>
          </p:nvSpPr>
          <p:spPr>
            <a:xfrm rot="5400000">
              <a:off x="7825290" y="6590170"/>
              <a:ext cx="2583328" cy="2227007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5" name="Esagono 14">
              <a:extLst>
                <a:ext uri="{FF2B5EF4-FFF2-40B4-BE49-F238E27FC236}">
                  <a16:creationId xmlns:a16="http://schemas.microsoft.com/office/drawing/2014/main" id="{9CA28388-DED1-793A-7968-4577663E1359}"/>
                </a:ext>
              </a:extLst>
            </p:cNvPr>
            <p:cNvSpPr/>
            <p:nvPr/>
          </p:nvSpPr>
          <p:spPr>
            <a:xfrm rot="5400000">
              <a:off x="10220726" y="-1959179"/>
              <a:ext cx="2583328" cy="2227007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6" name="Esagono 15">
              <a:extLst>
                <a:ext uri="{FF2B5EF4-FFF2-40B4-BE49-F238E27FC236}">
                  <a16:creationId xmlns:a16="http://schemas.microsoft.com/office/drawing/2014/main" id="{FF49360A-DB23-1970-5769-FBDD2EB954EB}"/>
                </a:ext>
              </a:extLst>
            </p:cNvPr>
            <p:cNvSpPr/>
            <p:nvPr/>
          </p:nvSpPr>
          <p:spPr>
            <a:xfrm rot="5400000">
              <a:off x="10220727" y="6590170"/>
              <a:ext cx="2583328" cy="2227007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7" name="Esagono 16">
              <a:extLst>
                <a:ext uri="{FF2B5EF4-FFF2-40B4-BE49-F238E27FC236}">
                  <a16:creationId xmlns:a16="http://schemas.microsoft.com/office/drawing/2014/main" id="{E5AFF87F-2838-4985-FC87-57A1919D198A}"/>
                </a:ext>
              </a:extLst>
            </p:cNvPr>
            <p:cNvSpPr/>
            <p:nvPr/>
          </p:nvSpPr>
          <p:spPr>
            <a:xfrm rot="5400000">
              <a:off x="11418443" y="4452834"/>
              <a:ext cx="2583328" cy="2227007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8" name="Esagono 17">
              <a:extLst>
                <a:ext uri="{FF2B5EF4-FFF2-40B4-BE49-F238E27FC236}">
                  <a16:creationId xmlns:a16="http://schemas.microsoft.com/office/drawing/2014/main" id="{B9627C88-4BAA-436D-A042-462C210B5273}"/>
                </a:ext>
              </a:extLst>
            </p:cNvPr>
            <p:cNvSpPr/>
            <p:nvPr/>
          </p:nvSpPr>
          <p:spPr>
            <a:xfrm rot="5400000">
              <a:off x="11418443" y="178159"/>
              <a:ext cx="2583328" cy="2227007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19" name="Callout: freccia a destra 18">
            <a:extLst>
              <a:ext uri="{FF2B5EF4-FFF2-40B4-BE49-F238E27FC236}">
                <a16:creationId xmlns:a16="http://schemas.microsoft.com/office/drawing/2014/main" id="{C0A02732-D3D7-ACD2-08DC-93FCE02E2BA8}"/>
              </a:ext>
            </a:extLst>
          </p:cNvPr>
          <p:cNvSpPr/>
          <p:nvPr/>
        </p:nvSpPr>
        <p:spPr>
          <a:xfrm>
            <a:off x="56068" y="3947269"/>
            <a:ext cx="2506760" cy="2506760"/>
          </a:xfrm>
          <a:prstGeom prst="rightArrowCallout">
            <a:avLst>
              <a:gd name="adj1" fmla="val 25000"/>
              <a:gd name="adj2" fmla="val 19680"/>
              <a:gd name="adj3" fmla="val 15120"/>
              <a:gd name="adj4" fmla="val 77136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Ricognizione</a:t>
            </a:r>
          </a:p>
          <a:p>
            <a:pPr algn="ctr"/>
            <a:endParaRPr lang="it-IT" sz="2400" dirty="0"/>
          </a:p>
          <a:p>
            <a:pPr algn="ctr"/>
            <a:r>
              <a:rPr lang="it-IT" sz="2400" dirty="0" err="1"/>
              <a:t>Recon</a:t>
            </a:r>
            <a:r>
              <a:rPr lang="it-IT" sz="2400" dirty="0"/>
              <a:t> –ng</a:t>
            </a:r>
          </a:p>
          <a:p>
            <a:pPr algn="ctr"/>
            <a:r>
              <a:rPr lang="it-IT" sz="2400" dirty="0" err="1"/>
              <a:t>Maltego</a:t>
            </a:r>
            <a:endParaRPr lang="it-IT" sz="2400" dirty="0"/>
          </a:p>
        </p:txBody>
      </p:sp>
      <p:sp>
        <p:nvSpPr>
          <p:cNvPr id="20" name="Callout: freccia a destra 19">
            <a:extLst>
              <a:ext uri="{FF2B5EF4-FFF2-40B4-BE49-F238E27FC236}">
                <a16:creationId xmlns:a16="http://schemas.microsoft.com/office/drawing/2014/main" id="{C9791029-C034-5417-ED17-D3864002D3B3}"/>
              </a:ext>
            </a:extLst>
          </p:cNvPr>
          <p:cNvSpPr/>
          <p:nvPr/>
        </p:nvSpPr>
        <p:spPr>
          <a:xfrm>
            <a:off x="2562828" y="3947268"/>
            <a:ext cx="2506760" cy="2506760"/>
          </a:xfrm>
          <a:prstGeom prst="rightArrowCallout">
            <a:avLst>
              <a:gd name="adj1" fmla="val 25000"/>
              <a:gd name="adj2" fmla="val 19680"/>
              <a:gd name="adj3" fmla="val 15120"/>
              <a:gd name="adj4" fmla="val 77136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Scansione</a:t>
            </a:r>
          </a:p>
          <a:p>
            <a:pPr algn="ctr"/>
            <a:endParaRPr lang="it-IT" sz="2400" dirty="0"/>
          </a:p>
          <a:p>
            <a:pPr algn="ctr"/>
            <a:r>
              <a:rPr lang="it-IT" sz="2400" dirty="0" err="1"/>
              <a:t>Nmap</a:t>
            </a:r>
            <a:endParaRPr lang="it-IT" sz="2400" dirty="0"/>
          </a:p>
          <a:p>
            <a:pPr algn="ctr"/>
            <a:r>
              <a:rPr lang="it-IT" sz="2400" dirty="0" err="1"/>
              <a:t>Wireshark</a:t>
            </a:r>
            <a:endParaRPr lang="it-IT" sz="2400" dirty="0"/>
          </a:p>
        </p:txBody>
      </p:sp>
      <p:sp>
        <p:nvSpPr>
          <p:cNvPr id="21" name="Callout: freccia a destra 20">
            <a:extLst>
              <a:ext uri="{FF2B5EF4-FFF2-40B4-BE49-F238E27FC236}">
                <a16:creationId xmlns:a16="http://schemas.microsoft.com/office/drawing/2014/main" id="{C55D8301-D627-2895-5BCE-F35E6977ADC4}"/>
              </a:ext>
            </a:extLst>
          </p:cNvPr>
          <p:cNvSpPr/>
          <p:nvPr/>
        </p:nvSpPr>
        <p:spPr>
          <a:xfrm>
            <a:off x="5069588" y="3947268"/>
            <a:ext cx="2506760" cy="2506760"/>
          </a:xfrm>
          <a:prstGeom prst="rightArrowCallout">
            <a:avLst>
              <a:gd name="adj1" fmla="val 25000"/>
              <a:gd name="adj2" fmla="val 19680"/>
              <a:gd name="adj3" fmla="val 15120"/>
              <a:gd name="adj4" fmla="val 77136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Exploit</a:t>
            </a:r>
          </a:p>
          <a:p>
            <a:pPr algn="ctr"/>
            <a:endParaRPr lang="it-IT" sz="2400" dirty="0"/>
          </a:p>
          <a:p>
            <a:pPr algn="ctr"/>
            <a:r>
              <a:rPr lang="it-IT" sz="2400" dirty="0"/>
              <a:t>Hydra</a:t>
            </a:r>
          </a:p>
          <a:p>
            <a:pPr algn="ctr"/>
            <a:r>
              <a:rPr lang="it-IT" sz="2400" dirty="0" err="1"/>
              <a:t>SQLmap</a:t>
            </a:r>
            <a:endParaRPr lang="it-IT" sz="2400" dirty="0"/>
          </a:p>
        </p:txBody>
      </p:sp>
      <p:sp>
        <p:nvSpPr>
          <p:cNvPr id="22" name="Callout: freccia a destra 21">
            <a:extLst>
              <a:ext uri="{FF2B5EF4-FFF2-40B4-BE49-F238E27FC236}">
                <a16:creationId xmlns:a16="http://schemas.microsoft.com/office/drawing/2014/main" id="{2AC72D74-A135-7376-CC02-0A326718D192}"/>
              </a:ext>
            </a:extLst>
          </p:cNvPr>
          <p:cNvSpPr/>
          <p:nvPr/>
        </p:nvSpPr>
        <p:spPr>
          <a:xfrm>
            <a:off x="7576348" y="3947267"/>
            <a:ext cx="2506760" cy="2506760"/>
          </a:xfrm>
          <a:prstGeom prst="rightArrowCallout">
            <a:avLst>
              <a:gd name="adj1" fmla="val 25000"/>
              <a:gd name="adj2" fmla="val 19680"/>
              <a:gd name="adj3" fmla="val 15120"/>
              <a:gd name="adj4" fmla="val 77136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Esfiltrazione</a:t>
            </a:r>
          </a:p>
          <a:p>
            <a:pPr algn="ctr"/>
            <a:endParaRPr lang="it-IT" sz="2400" dirty="0"/>
          </a:p>
          <a:p>
            <a:pPr algn="ctr"/>
            <a:r>
              <a:rPr lang="it-IT" sz="2400" dirty="0" err="1"/>
              <a:t>Dnscat</a:t>
            </a:r>
            <a:r>
              <a:rPr lang="it-IT" sz="2400" dirty="0"/>
              <a:t> 2</a:t>
            </a:r>
          </a:p>
          <a:p>
            <a:pPr algn="ctr"/>
            <a:endParaRPr lang="it-IT" sz="2400"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526440F3-9F26-D971-9202-2224CABA32BA}"/>
              </a:ext>
            </a:extLst>
          </p:cNvPr>
          <p:cNvSpPr/>
          <p:nvPr/>
        </p:nvSpPr>
        <p:spPr>
          <a:xfrm>
            <a:off x="10076605" y="3947267"/>
            <a:ext cx="1936828" cy="250676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Report</a:t>
            </a:r>
          </a:p>
          <a:p>
            <a:pPr algn="ctr"/>
            <a:endParaRPr lang="it-IT" sz="2400" dirty="0"/>
          </a:p>
          <a:p>
            <a:pPr algn="ctr"/>
            <a:r>
              <a:rPr lang="it-IT" sz="2400" dirty="0" err="1"/>
              <a:t>OpenVAS</a:t>
            </a:r>
            <a:endParaRPr lang="it-IT" sz="2400" dirty="0"/>
          </a:p>
          <a:p>
            <a:pPr algn="ctr"/>
            <a:endParaRPr lang="it-IT" sz="2400" dirty="0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D39D9AF2-5B57-2D1A-89FC-9749053048D3}"/>
              </a:ext>
            </a:extLst>
          </p:cNvPr>
          <p:cNvSpPr/>
          <p:nvPr/>
        </p:nvSpPr>
        <p:spPr>
          <a:xfrm>
            <a:off x="56068" y="-5196442"/>
            <a:ext cx="7181850" cy="1066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Ricognizione: controllo se il sito è </a:t>
            </a:r>
            <a:r>
              <a:rPr lang="it-IT" sz="2400" dirty="0" err="1"/>
              <a:t>vulnerabbile</a:t>
            </a:r>
            <a:endParaRPr lang="it-IT" sz="2400" dirty="0"/>
          </a:p>
          <a:p>
            <a:pPr algn="ctr"/>
            <a:r>
              <a:rPr lang="it-IT" sz="2400" dirty="0" err="1"/>
              <a:t>Sqlmap</a:t>
            </a:r>
            <a:r>
              <a:rPr lang="it-IT" sz="2400" dirty="0"/>
              <a:t> –u «http://sito.com/</a:t>
            </a:r>
            <a:r>
              <a:rPr lang="it-IT" sz="2400" dirty="0" err="1"/>
              <a:t>login.php?id</a:t>
            </a:r>
            <a:r>
              <a:rPr lang="it-IT" sz="2400" dirty="0"/>
              <a:t>=1» --</a:t>
            </a:r>
            <a:r>
              <a:rPr lang="it-IT" sz="2400" dirty="0" err="1"/>
              <a:t>dbs</a:t>
            </a:r>
            <a:endParaRPr lang="it-IT" sz="2400" dirty="0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534BF7D0-58FC-F496-EB2D-032547BE2BEB}"/>
              </a:ext>
            </a:extLst>
          </p:cNvPr>
          <p:cNvSpPr/>
          <p:nvPr/>
        </p:nvSpPr>
        <p:spPr>
          <a:xfrm>
            <a:off x="2894518" y="-3915330"/>
            <a:ext cx="8277225" cy="1066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Scansione: cerchiamo ciò che ci interessa</a:t>
            </a:r>
          </a:p>
          <a:p>
            <a:pPr algn="ctr"/>
            <a:r>
              <a:rPr lang="it-IT" sz="2400" dirty="0" err="1"/>
              <a:t>Sqlmap</a:t>
            </a:r>
            <a:r>
              <a:rPr lang="it-IT" sz="2400" dirty="0"/>
              <a:t> –u «http://sito.com/</a:t>
            </a:r>
            <a:r>
              <a:rPr lang="it-IT" sz="2400" dirty="0" err="1"/>
              <a:t>login.php?id</a:t>
            </a:r>
            <a:r>
              <a:rPr lang="it-IT" sz="2400" dirty="0"/>
              <a:t>=1» -D data --</a:t>
            </a:r>
            <a:r>
              <a:rPr lang="it-IT" sz="2400" dirty="0" err="1"/>
              <a:t>tables</a:t>
            </a:r>
            <a:endParaRPr lang="it-IT" sz="2400" dirty="0"/>
          </a:p>
        </p:txBody>
      </p:sp>
      <p:sp>
        <p:nvSpPr>
          <p:cNvPr id="27" name="Freccia curva 26">
            <a:extLst>
              <a:ext uri="{FF2B5EF4-FFF2-40B4-BE49-F238E27FC236}">
                <a16:creationId xmlns:a16="http://schemas.microsoft.com/office/drawing/2014/main" id="{DD1C682B-804C-96C8-3DE9-752C2A5D0E2A}"/>
              </a:ext>
            </a:extLst>
          </p:cNvPr>
          <p:cNvSpPr/>
          <p:nvPr/>
        </p:nvSpPr>
        <p:spPr>
          <a:xfrm rot="5400000">
            <a:off x="7751472" y="-5143260"/>
            <a:ext cx="763589" cy="129539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8" name="Freccia curva 27">
            <a:extLst>
              <a:ext uri="{FF2B5EF4-FFF2-40B4-BE49-F238E27FC236}">
                <a16:creationId xmlns:a16="http://schemas.microsoft.com/office/drawing/2014/main" id="{0A9D4705-65C2-D8DC-EF02-7155A8FF6A23}"/>
              </a:ext>
            </a:extLst>
          </p:cNvPr>
          <p:cNvSpPr/>
          <p:nvPr/>
        </p:nvSpPr>
        <p:spPr>
          <a:xfrm rot="16200000" flipH="1">
            <a:off x="1609039" y="-3886357"/>
            <a:ext cx="780256" cy="129539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8062C482-3E1A-9128-B953-BE28B01926FE}"/>
              </a:ext>
            </a:extLst>
          </p:cNvPr>
          <p:cNvSpPr/>
          <p:nvPr/>
        </p:nvSpPr>
        <p:spPr>
          <a:xfrm>
            <a:off x="56068" y="-2651679"/>
            <a:ext cx="9515477" cy="1066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exploit: usiamo questa vulnerabilità per estrarre delle password</a:t>
            </a:r>
          </a:p>
          <a:p>
            <a:pPr algn="ctr"/>
            <a:r>
              <a:rPr lang="it-IT" sz="2400" dirty="0" err="1"/>
              <a:t>Sqlmap</a:t>
            </a:r>
            <a:r>
              <a:rPr lang="it-IT" sz="2400" dirty="0"/>
              <a:t> –u «http://sito.com/</a:t>
            </a:r>
            <a:r>
              <a:rPr lang="it-IT" sz="2400" dirty="0" err="1"/>
              <a:t>login.php?id</a:t>
            </a:r>
            <a:r>
              <a:rPr lang="it-IT" sz="2400" dirty="0"/>
              <a:t>=1»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303B72F8-7AB5-BD41-A3A2-B843D0302E4A}"/>
              </a:ext>
            </a:extLst>
          </p:cNvPr>
          <p:cNvSpPr/>
          <p:nvPr/>
        </p:nvSpPr>
        <p:spPr>
          <a:xfrm>
            <a:off x="56068" y="-1386442"/>
            <a:ext cx="11115675" cy="1066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esfiltrazione: estraiamo le password dal database</a:t>
            </a:r>
          </a:p>
          <a:p>
            <a:pPr algn="ctr"/>
            <a:r>
              <a:rPr lang="it-IT" sz="2400" dirty="0" err="1"/>
              <a:t>Sqlmap</a:t>
            </a:r>
            <a:r>
              <a:rPr lang="it-IT" sz="2400" dirty="0"/>
              <a:t> –u «http://sito.com/</a:t>
            </a:r>
            <a:r>
              <a:rPr lang="it-IT" sz="2400" dirty="0" err="1"/>
              <a:t>login.php?id</a:t>
            </a:r>
            <a:r>
              <a:rPr lang="it-IT" sz="2400" dirty="0"/>
              <a:t>=1» -D data –T user –C password --</a:t>
            </a:r>
            <a:r>
              <a:rPr lang="it-IT" sz="2400" dirty="0" err="1"/>
              <a:t>dump</a:t>
            </a:r>
            <a:endParaRPr lang="it-IT" sz="2400" dirty="0"/>
          </a:p>
        </p:txBody>
      </p:sp>
      <p:sp>
        <p:nvSpPr>
          <p:cNvPr id="31" name="Freccia curva 30">
            <a:extLst>
              <a:ext uri="{FF2B5EF4-FFF2-40B4-BE49-F238E27FC236}">
                <a16:creationId xmlns:a16="http://schemas.microsoft.com/office/drawing/2014/main" id="{EF1A5942-C6FD-5158-C68F-CE5F84342B78}"/>
              </a:ext>
            </a:extLst>
          </p:cNvPr>
          <p:cNvSpPr/>
          <p:nvPr/>
        </p:nvSpPr>
        <p:spPr>
          <a:xfrm rot="16200000" flipH="1" flipV="1">
            <a:off x="9947139" y="-2373867"/>
            <a:ext cx="681039" cy="1095373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836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25661DD-831E-23E2-73FE-EE74D31E7C2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FAEA9CD-4ECF-DF12-DB63-B1B0B67F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875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Ecco un esempio di attacco SQL injection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76B25D5-AA7A-74C4-BA5D-08EA784E1F3C}"/>
              </a:ext>
            </a:extLst>
          </p:cNvPr>
          <p:cNvSpPr/>
          <p:nvPr/>
        </p:nvSpPr>
        <p:spPr>
          <a:xfrm>
            <a:off x="381000" y="1524000"/>
            <a:ext cx="7181850" cy="1066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Ricognizione: controllo se il sito è </a:t>
            </a:r>
            <a:r>
              <a:rPr lang="it-IT" sz="2400" dirty="0" err="1"/>
              <a:t>vulnerabbile</a:t>
            </a:r>
            <a:endParaRPr lang="it-IT" sz="2400" dirty="0"/>
          </a:p>
          <a:p>
            <a:pPr algn="ctr"/>
            <a:r>
              <a:rPr lang="it-IT" sz="2400" dirty="0" err="1"/>
              <a:t>Sqlmap</a:t>
            </a:r>
            <a:r>
              <a:rPr lang="it-IT" sz="2400" dirty="0"/>
              <a:t> –u «http://sito.com/</a:t>
            </a:r>
            <a:r>
              <a:rPr lang="it-IT" sz="2400" dirty="0" err="1"/>
              <a:t>login.php?id</a:t>
            </a:r>
            <a:r>
              <a:rPr lang="it-IT" sz="2400" dirty="0"/>
              <a:t>=1» --</a:t>
            </a:r>
            <a:r>
              <a:rPr lang="it-IT" sz="2400" dirty="0" err="1"/>
              <a:t>dbs</a:t>
            </a:r>
            <a:endParaRPr lang="it-IT" sz="240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598176D-063F-ED72-AF19-60DE895F03E0}"/>
              </a:ext>
            </a:extLst>
          </p:cNvPr>
          <p:cNvSpPr/>
          <p:nvPr/>
        </p:nvSpPr>
        <p:spPr>
          <a:xfrm>
            <a:off x="3219450" y="2805112"/>
            <a:ext cx="8277225" cy="1066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Scansione: cerchiamo ciò che ci interessa</a:t>
            </a:r>
          </a:p>
          <a:p>
            <a:pPr algn="ctr"/>
            <a:r>
              <a:rPr lang="it-IT" sz="2400" dirty="0" err="1"/>
              <a:t>Sqlmap</a:t>
            </a:r>
            <a:r>
              <a:rPr lang="it-IT" sz="2400" dirty="0"/>
              <a:t> –u «http://sito.com/</a:t>
            </a:r>
            <a:r>
              <a:rPr lang="it-IT" sz="2400" dirty="0" err="1"/>
              <a:t>login.php?id</a:t>
            </a:r>
            <a:r>
              <a:rPr lang="it-IT" sz="2400" dirty="0"/>
              <a:t>=1» -D data --</a:t>
            </a:r>
            <a:r>
              <a:rPr lang="it-IT" sz="2400" dirty="0" err="1"/>
              <a:t>tables</a:t>
            </a:r>
            <a:endParaRPr lang="it-IT" sz="2400" dirty="0"/>
          </a:p>
        </p:txBody>
      </p:sp>
      <p:sp>
        <p:nvSpPr>
          <p:cNvPr id="8" name="Freccia curva 7">
            <a:extLst>
              <a:ext uri="{FF2B5EF4-FFF2-40B4-BE49-F238E27FC236}">
                <a16:creationId xmlns:a16="http://schemas.microsoft.com/office/drawing/2014/main" id="{52CE1829-57FA-4737-683E-95814F6D2490}"/>
              </a:ext>
            </a:extLst>
          </p:cNvPr>
          <p:cNvSpPr/>
          <p:nvPr/>
        </p:nvSpPr>
        <p:spPr>
          <a:xfrm rot="5400000">
            <a:off x="8076404" y="1577182"/>
            <a:ext cx="763589" cy="129539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" name="Freccia curva 8">
            <a:extLst>
              <a:ext uri="{FF2B5EF4-FFF2-40B4-BE49-F238E27FC236}">
                <a16:creationId xmlns:a16="http://schemas.microsoft.com/office/drawing/2014/main" id="{C927D0BB-E540-7389-FDDD-829536888CC7}"/>
              </a:ext>
            </a:extLst>
          </p:cNvPr>
          <p:cNvSpPr/>
          <p:nvPr/>
        </p:nvSpPr>
        <p:spPr>
          <a:xfrm rot="16200000" flipH="1">
            <a:off x="1933971" y="2834085"/>
            <a:ext cx="780256" cy="129539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D187C89E-05B1-EFBC-7509-07F414440BF8}"/>
              </a:ext>
            </a:extLst>
          </p:cNvPr>
          <p:cNvSpPr/>
          <p:nvPr/>
        </p:nvSpPr>
        <p:spPr>
          <a:xfrm>
            <a:off x="381000" y="4068763"/>
            <a:ext cx="9515477" cy="1066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exploit: usiamo questa vulnerabilità per estrarre delle password</a:t>
            </a:r>
          </a:p>
          <a:p>
            <a:pPr algn="ctr"/>
            <a:r>
              <a:rPr lang="it-IT" sz="2400" dirty="0" err="1"/>
              <a:t>Sqlmap</a:t>
            </a:r>
            <a:r>
              <a:rPr lang="it-IT" sz="2400" dirty="0"/>
              <a:t> –u «http://sito.com/</a:t>
            </a:r>
            <a:r>
              <a:rPr lang="it-IT" sz="2400" dirty="0" err="1"/>
              <a:t>login.php?id</a:t>
            </a:r>
            <a:r>
              <a:rPr lang="it-IT" sz="2400" dirty="0"/>
              <a:t>=1»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E97B09C-995D-1620-BB5C-37D200725D38}"/>
              </a:ext>
            </a:extLst>
          </p:cNvPr>
          <p:cNvSpPr/>
          <p:nvPr/>
        </p:nvSpPr>
        <p:spPr>
          <a:xfrm>
            <a:off x="381000" y="5334000"/>
            <a:ext cx="11115675" cy="1066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esfiltrazione: estraiamo le password dal database</a:t>
            </a:r>
          </a:p>
          <a:p>
            <a:pPr algn="ctr"/>
            <a:r>
              <a:rPr lang="it-IT" sz="2400" dirty="0" err="1"/>
              <a:t>Sqlmap</a:t>
            </a:r>
            <a:r>
              <a:rPr lang="it-IT" sz="2400" dirty="0"/>
              <a:t> –u «http://sito.com/</a:t>
            </a:r>
            <a:r>
              <a:rPr lang="it-IT" sz="2400" dirty="0" err="1"/>
              <a:t>login.php?id</a:t>
            </a:r>
            <a:r>
              <a:rPr lang="it-IT" sz="2400" dirty="0"/>
              <a:t>=1» -D data –T user –C password --</a:t>
            </a:r>
            <a:r>
              <a:rPr lang="it-IT" sz="2400" dirty="0" err="1"/>
              <a:t>dump</a:t>
            </a:r>
            <a:endParaRPr lang="it-IT" sz="2400" dirty="0"/>
          </a:p>
        </p:txBody>
      </p:sp>
      <p:sp>
        <p:nvSpPr>
          <p:cNvPr id="12" name="Freccia curva 11">
            <a:extLst>
              <a:ext uri="{FF2B5EF4-FFF2-40B4-BE49-F238E27FC236}">
                <a16:creationId xmlns:a16="http://schemas.microsoft.com/office/drawing/2014/main" id="{66319719-4577-03C6-FEF6-AE93416B79F4}"/>
              </a:ext>
            </a:extLst>
          </p:cNvPr>
          <p:cNvSpPr/>
          <p:nvPr/>
        </p:nvSpPr>
        <p:spPr>
          <a:xfrm rot="16200000" flipH="1" flipV="1">
            <a:off x="10332244" y="4247359"/>
            <a:ext cx="681039" cy="1095373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3" name="Callout: freccia a destra 12">
            <a:extLst>
              <a:ext uri="{FF2B5EF4-FFF2-40B4-BE49-F238E27FC236}">
                <a16:creationId xmlns:a16="http://schemas.microsoft.com/office/drawing/2014/main" id="{47DAF3FC-BAE5-A4DD-90EE-7634EA077AD2}"/>
              </a:ext>
            </a:extLst>
          </p:cNvPr>
          <p:cNvSpPr/>
          <p:nvPr/>
        </p:nvSpPr>
        <p:spPr>
          <a:xfrm>
            <a:off x="12420600" y="3894041"/>
            <a:ext cx="2506760" cy="2506760"/>
          </a:xfrm>
          <a:prstGeom prst="rightArrowCallout">
            <a:avLst>
              <a:gd name="adj1" fmla="val 25000"/>
              <a:gd name="adj2" fmla="val 19680"/>
              <a:gd name="adj3" fmla="val 15120"/>
              <a:gd name="adj4" fmla="val 77136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Ricognizione</a:t>
            </a:r>
          </a:p>
          <a:p>
            <a:pPr algn="ctr"/>
            <a:endParaRPr lang="it-IT" sz="2400" dirty="0"/>
          </a:p>
          <a:p>
            <a:pPr algn="ctr"/>
            <a:r>
              <a:rPr lang="it-IT" sz="2400" dirty="0" err="1"/>
              <a:t>Recon</a:t>
            </a:r>
            <a:r>
              <a:rPr lang="it-IT" sz="2400" dirty="0"/>
              <a:t> –ng</a:t>
            </a:r>
          </a:p>
          <a:p>
            <a:pPr algn="ctr"/>
            <a:r>
              <a:rPr lang="it-IT" sz="2400" dirty="0" err="1"/>
              <a:t>Maltego</a:t>
            </a:r>
            <a:endParaRPr lang="it-IT" sz="2400" dirty="0"/>
          </a:p>
        </p:txBody>
      </p:sp>
      <p:sp>
        <p:nvSpPr>
          <p:cNvPr id="14" name="Callout: freccia a destra 13">
            <a:extLst>
              <a:ext uri="{FF2B5EF4-FFF2-40B4-BE49-F238E27FC236}">
                <a16:creationId xmlns:a16="http://schemas.microsoft.com/office/drawing/2014/main" id="{C21906CE-E184-D27E-037B-67819A4BF9BA}"/>
              </a:ext>
            </a:extLst>
          </p:cNvPr>
          <p:cNvSpPr/>
          <p:nvPr/>
        </p:nvSpPr>
        <p:spPr>
          <a:xfrm>
            <a:off x="14927360" y="3894040"/>
            <a:ext cx="2506760" cy="2506760"/>
          </a:xfrm>
          <a:prstGeom prst="rightArrowCallout">
            <a:avLst>
              <a:gd name="adj1" fmla="val 25000"/>
              <a:gd name="adj2" fmla="val 19680"/>
              <a:gd name="adj3" fmla="val 15120"/>
              <a:gd name="adj4" fmla="val 77136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Scansione</a:t>
            </a:r>
          </a:p>
          <a:p>
            <a:pPr algn="ctr"/>
            <a:endParaRPr lang="it-IT" sz="2400" dirty="0"/>
          </a:p>
          <a:p>
            <a:pPr algn="ctr"/>
            <a:r>
              <a:rPr lang="it-IT" sz="2400" dirty="0" err="1"/>
              <a:t>Nmap</a:t>
            </a:r>
            <a:endParaRPr lang="it-IT" sz="2400" dirty="0"/>
          </a:p>
          <a:p>
            <a:pPr algn="ctr"/>
            <a:r>
              <a:rPr lang="it-IT" sz="2400" dirty="0" err="1"/>
              <a:t>Wireshark</a:t>
            </a:r>
            <a:endParaRPr lang="it-IT" sz="2400" dirty="0"/>
          </a:p>
        </p:txBody>
      </p:sp>
      <p:sp>
        <p:nvSpPr>
          <p:cNvPr id="15" name="Callout: freccia a destra 14">
            <a:extLst>
              <a:ext uri="{FF2B5EF4-FFF2-40B4-BE49-F238E27FC236}">
                <a16:creationId xmlns:a16="http://schemas.microsoft.com/office/drawing/2014/main" id="{7C4679D7-6312-27F3-74CB-A08402ABC840}"/>
              </a:ext>
            </a:extLst>
          </p:cNvPr>
          <p:cNvSpPr/>
          <p:nvPr/>
        </p:nvSpPr>
        <p:spPr>
          <a:xfrm>
            <a:off x="17434120" y="3894040"/>
            <a:ext cx="2506760" cy="2506760"/>
          </a:xfrm>
          <a:prstGeom prst="rightArrowCallout">
            <a:avLst>
              <a:gd name="adj1" fmla="val 25000"/>
              <a:gd name="adj2" fmla="val 19680"/>
              <a:gd name="adj3" fmla="val 15120"/>
              <a:gd name="adj4" fmla="val 77136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Exploit</a:t>
            </a:r>
          </a:p>
          <a:p>
            <a:pPr algn="ctr"/>
            <a:endParaRPr lang="it-IT" sz="2400" dirty="0"/>
          </a:p>
          <a:p>
            <a:pPr algn="ctr"/>
            <a:r>
              <a:rPr lang="it-IT" sz="2400" dirty="0"/>
              <a:t>Hydra</a:t>
            </a:r>
          </a:p>
          <a:p>
            <a:pPr algn="ctr"/>
            <a:r>
              <a:rPr lang="it-IT" sz="2400" dirty="0" err="1"/>
              <a:t>SQLmap</a:t>
            </a:r>
            <a:endParaRPr lang="it-IT" sz="2400" dirty="0"/>
          </a:p>
        </p:txBody>
      </p:sp>
      <p:sp>
        <p:nvSpPr>
          <p:cNvPr id="16" name="Callout: freccia a destra 15">
            <a:extLst>
              <a:ext uri="{FF2B5EF4-FFF2-40B4-BE49-F238E27FC236}">
                <a16:creationId xmlns:a16="http://schemas.microsoft.com/office/drawing/2014/main" id="{257052C7-0073-CCA5-D01B-F619C323F40B}"/>
              </a:ext>
            </a:extLst>
          </p:cNvPr>
          <p:cNvSpPr/>
          <p:nvPr/>
        </p:nvSpPr>
        <p:spPr>
          <a:xfrm>
            <a:off x="19940880" y="3894039"/>
            <a:ext cx="2506760" cy="2506760"/>
          </a:xfrm>
          <a:prstGeom prst="rightArrowCallout">
            <a:avLst>
              <a:gd name="adj1" fmla="val 25000"/>
              <a:gd name="adj2" fmla="val 19680"/>
              <a:gd name="adj3" fmla="val 15120"/>
              <a:gd name="adj4" fmla="val 77136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Esfiltrazione</a:t>
            </a:r>
          </a:p>
          <a:p>
            <a:pPr algn="ctr"/>
            <a:endParaRPr lang="it-IT" sz="2400" dirty="0"/>
          </a:p>
          <a:p>
            <a:pPr algn="ctr"/>
            <a:r>
              <a:rPr lang="it-IT" sz="2400" dirty="0" err="1"/>
              <a:t>Dnscat</a:t>
            </a:r>
            <a:r>
              <a:rPr lang="it-IT" sz="2400" dirty="0"/>
              <a:t> 2</a:t>
            </a:r>
          </a:p>
          <a:p>
            <a:pPr algn="ctr"/>
            <a:endParaRPr lang="it-IT" sz="2400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BD7ADED-FE64-69B2-04C6-3BE32505BDA6}"/>
              </a:ext>
            </a:extLst>
          </p:cNvPr>
          <p:cNvSpPr/>
          <p:nvPr/>
        </p:nvSpPr>
        <p:spPr>
          <a:xfrm>
            <a:off x="22441137" y="3894039"/>
            <a:ext cx="1936828" cy="250676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Report</a:t>
            </a:r>
          </a:p>
          <a:p>
            <a:pPr algn="ctr"/>
            <a:endParaRPr lang="it-IT" sz="2400" dirty="0"/>
          </a:p>
          <a:p>
            <a:pPr algn="ctr"/>
            <a:r>
              <a:rPr lang="it-IT" sz="2400" dirty="0" err="1"/>
              <a:t>OpenVAS</a:t>
            </a:r>
            <a:endParaRPr lang="it-IT" sz="2400" dirty="0"/>
          </a:p>
          <a:p>
            <a:pPr algn="ctr"/>
            <a:endParaRPr lang="it-IT" sz="2400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E6E41F62-5440-8518-804A-BC81FA6C0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600645"/>
              </p:ext>
            </p:extLst>
          </p:nvPr>
        </p:nvGraphicFramePr>
        <p:xfrm>
          <a:off x="-2317751" y="2737907"/>
          <a:ext cx="2003426" cy="3433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426">
                  <a:extLst>
                    <a:ext uri="{9D8B030D-6E8A-4147-A177-3AD203B41FA5}">
                      <a16:colId xmlns:a16="http://schemas.microsoft.com/office/drawing/2014/main" val="2870431974"/>
                    </a:ext>
                  </a:extLst>
                </a:gridCol>
              </a:tblGrid>
              <a:tr h="686647">
                <a:tc>
                  <a:txBody>
                    <a:bodyPr/>
                    <a:lstStyle/>
                    <a:p>
                      <a:r>
                        <a:rPr lang="it-IT" sz="3000" baseline="0" dirty="0">
                          <a:solidFill>
                            <a:schemeClr val="bg1"/>
                          </a:solidFill>
                        </a:rPr>
                        <a:t>password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94907"/>
                  </a:ext>
                </a:extLst>
              </a:tr>
              <a:tr h="686647">
                <a:tc>
                  <a:txBody>
                    <a:bodyPr/>
                    <a:lstStyle/>
                    <a:p>
                      <a:r>
                        <a:rPr lang="it-IT" sz="3000" baseline="0" dirty="0">
                          <a:solidFill>
                            <a:schemeClr val="bg1"/>
                          </a:solidFill>
                        </a:rPr>
                        <a:t>Admin000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703984"/>
                  </a:ext>
                </a:extLst>
              </a:tr>
              <a:tr h="686647">
                <a:tc>
                  <a:txBody>
                    <a:bodyPr/>
                    <a:lstStyle/>
                    <a:p>
                      <a:r>
                        <a:rPr lang="it-IT" sz="3000" baseline="0" dirty="0">
                          <a:solidFill>
                            <a:schemeClr val="bg1"/>
                          </a:solidFill>
                        </a:rPr>
                        <a:t>Pass1234?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173882"/>
                  </a:ext>
                </a:extLst>
              </a:tr>
              <a:tr h="686647">
                <a:tc>
                  <a:txBody>
                    <a:bodyPr/>
                    <a:lstStyle/>
                    <a:p>
                      <a:r>
                        <a:rPr lang="it-IT" sz="3000" baseline="0" dirty="0">
                          <a:solidFill>
                            <a:schemeClr val="bg1"/>
                          </a:solidFill>
                        </a:rPr>
                        <a:t>Marco332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367212"/>
                  </a:ext>
                </a:extLst>
              </a:tr>
              <a:tr h="686647">
                <a:tc>
                  <a:txBody>
                    <a:bodyPr/>
                    <a:lstStyle/>
                    <a:p>
                      <a:r>
                        <a:rPr lang="it-IT" sz="3000" baseline="0" dirty="0">
                          <a:solidFill>
                            <a:schemeClr val="bg1"/>
                          </a:solidFill>
                        </a:rPr>
                        <a:t>zzzzzzzZ1!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138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406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C06B3DD9-85F3-6C04-8E46-9F01D8D2D8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0C49F96-605B-9295-CE60-EC11695F0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2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Documentazione e Report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C423BFE-DAD2-102D-2A76-09B100756A51}"/>
              </a:ext>
            </a:extLst>
          </p:cNvPr>
          <p:cNvSpPr/>
          <p:nvPr/>
        </p:nvSpPr>
        <p:spPr>
          <a:xfrm>
            <a:off x="838200" y="7157884"/>
            <a:ext cx="7181850" cy="1066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Ricognizione: controllo se il sito è </a:t>
            </a:r>
            <a:r>
              <a:rPr lang="it-IT" sz="2400" dirty="0" err="1"/>
              <a:t>vulnerabbile</a:t>
            </a:r>
            <a:endParaRPr lang="it-IT" sz="2400" dirty="0"/>
          </a:p>
          <a:p>
            <a:pPr algn="ctr"/>
            <a:r>
              <a:rPr lang="it-IT" sz="2400" dirty="0" err="1"/>
              <a:t>Sqlmap</a:t>
            </a:r>
            <a:r>
              <a:rPr lang="it-IT" sz="2400" dirty="0"/>
              <a:t> –u «http://sito.com/</a:t>
            </a:r>
            <a:r>
              <a:rPr lang="it-IT" sz="2400" dirty="0" err="1"/>
              <a:t>login.php?id</a:t>
            </a:r>
            <a:r>
              <a:rPr lang="it-IT" sz="2400" dirty="0"/>
              <a:t>=1» --</a:t>
            </a:r>
            <a:r>
              <a:rPr lang="it-IT" sz="2400" dirty="0" err="1"/>
              <a:t>dbs</a:t>
            </a:r>
            <a:endParaRPr lang="it-IT" sz="240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939D7C6-4C6C-A558-A3A9-95EDBF2E125D}"/>
              </a:ext>
            </a:extLst>
          </p:cNvPr>
          <p:cNvSpPr/>
          <p:nvPr/>
        </p:nvSpPr>
        <p:spPr>
          <a:xfrm>
            <a:off x="3676650" y="8438996"/>
            <a:ext cx="8277225" cy="1066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Scansione: cerchiamo ciò che ci interessa</a:t>
            </a:r>
          </a:p>
          <a:p>
            <a:pPr algn="ctr"/>
            <a:r>
              <a:rPr lang="it-IT" sz="2400" dirty="0" err="1"/>
              <a:t>Sqlmap</a:t>
            </a:r>
            <a:r>
              <a:rPr lang="it-IT" sz="2400" dirty="0"/>
              <a:t> –u «http://sito.com/</a:t>
            </a:r>
            <a:r>
              <a:rPr lang="it-IT" sz="2400" dirty="0" err="1"/>
              <a:t>login.php?id</a:t>
            </a:r>
            <a:r>
              <a:rPr lang="it-IT" sz="2400" dirty="0"/>
              <a:t>=1» -D data --</a:t>
            </a:r>
            <a:r>
              <a:rPr lang="it-IT" sz="2400" dirty="0" err="1"/>
              <a:t>tables</a:t>
            </a:r>
            <a:endParaRPr lang="it-IT" sz="2400" dirty="0"/>
          </a:p>
        </p:txBody>
      </p:sp>
      <p:sp>
        <p:nvSpPr>
          <p:cNvPr id="6" name="Freccia curva 5">
            <a:extLst>
              <a:ext uri="{FF2B5EF4-FFF2-40B4-BE49-F238E27FC236}">
                <a16:creationId xmlns:a16="http://schemas.microsoft.com/office/drawing/2014/main" id="{B338A4C6-1485-07AD-394A-356987BD6DFE}"/>
              </a:ext>
            </a:extLst>
          </p:cNvPr>
          <p:cNvSpPr/>
          <p:nvPr/>
        </p:nvSpPr>
        <p:spPr>
          <a:xfrm rot="5400000">
            <a:off x="8533604" y="7211066"/>
            <a:ext cx="763589" cy="129539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7" name="Freccia curva 6">
            <a:extLst>
              <a:ext uri="{FF2B5EF4-FFF2-40B4-BE49-F238E27FC236}">
                <a16:creationId xmlns:a16="http://schemas.microsoft.com/office/drawing/2014/main" id="{9C4E2930-1DA5-C582-0326-331C83FC8A15}"/>
              </a:ext>
            </a:extLst>
          </p:cNvPr>
          <p:cNvSpPr/>
          <p:nvPr/>
        </p:nvSpPr>
        <p:spPr>
          <a:xfrm rot="16200000" flipH="1">
            <a:off x="2391171" y="8467969"/>
            <a:ext cx="780256" cy="129539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18C3516-9A12-704E-BAD1-D688889C6824}"/>
              </a:ext>
            </a:extLst>
          </p:cNvPr>
          <p:cNvSpPr/>
          <p:nvPr/>
        </p:nvSpPr>
        <p:spPr>
          <a:xfrm>
            <a:off x="838200" y="9702647"/>
            <a:ext cx="9515477" cy="1066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exploit: usiamo questa vulnerabilità per estrarre delle password</a:t>
            </a:r>
          </a:p>
          <a:p>
            <a:pPr algn="ctr"/>
            <a:r>
              <a:rPr lang="it-IT" sz="2400" dirty="0" err="1"/>
              <a:t>Sqlmap</a:t>
            </a:r>
            <a:r>
              <a:rPr lang="it-IT" sz="2400" dirty="0"/>
              <a:t> –u «http://sito.com/</a:t>
            </a:r>
            <a:r>
              <a:rPr lang="it-IT" sz="2400" dirty="0" err="1"/>
              <a:t>login.php?id</a:t>
            </a:r>
            <a:r>
              <a:rPr lang="it-IT" sz="2400" dirty="0"/>
              <a:t>=1»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F91C665-268C-830A-1B81-EC2E48A4420D}"/>
              </a:ext>
            </a:extLst>
          </p:cNvPr>
          <p:cNvSpPr/>
          <p:nvPr/>
        </p:nvSpPr>
        <p:spPr>
          <a:xfrm>
            <a:off x="838200" y="10967884"/>
            <a:ext cx="11115675" cy="1066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esfiltrazione: estraiamo le password dal database</a:t>
            </a:r>
          </a:p>
          <a:p>
            <a:pPr algn="ctr"/>
            <a:r>
              <a:rPr lang="it-IT" sz="2400" dirty="0" err="1"/>
              <a:t>Sqlmap</a:t>
            </a:r>
            <a:r>
              <a:rPr lang="it-IT" sz="2400" dirty="0"/>
              <a:t> –u «http://sito.com/</a:t>
            </a:r>
            <a:r>
              <a:rPr lang="it-IT" sz="2400" dirty="0" err="1"/>
              <a:t>login.php?id</a:t>
            </a:r>
            <a:r>
              <a:rPr lang="it-IT" sz="2400" dirty="0"/>
              <a:t>=1» -D data –T user –C password --</a:t>
            </a:r>
            <a:r>
              <a:rPr lang="it-IT" sz="2400" dirty="0" err="1"/>
              <a:t>dump</a:t>
            </a:r>
            <a:endParaRPr lang="it-IT" sz="2400" dirty="0"/>
          </a:p>
        </p:txBody>
      </p:sp>
      <p:sp>
        <p:nvSpPr>
          <p:cNvPr id="10" name="Freccia curva 9">
            <a:extLst>
              <a:ext uri="{FF2B5EF4-FFF2-40B4-BE49-F238E27FC236}">
                <a16:creationId xmlns:a16="http://schemas.microsoft.com/office/drawing/2014/main" id="{097616C0-EC07-C4DE-2197-5D87C5DB7D4B}"/>
              </a:ext>
            </a:extLst>
          </p:cNvPr>
          <p:cNvSpPr/>
          <p:nvPr/>
        </p:nvSpPr>
        <p:spPr>
          <a:xfrm rot="16200000" flipH="1" flipV="1">
            <a:off x="10804192" y="9881241"/>
            <a:ext cx="681039" cy="1095373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8A5B024F-1530-4F16-C2EF-7EE6BB0CC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449095"/>
              </p:ext>
            </p:extLst>
          </p:nvPr>
        </p:nvGraphicFramePr>
        <p:xfrm>
          <a:off x="473074" y="2246686"/>
          <a:ext cx="2003426" cy="3433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426">
                  <a:extLst>
                    <a:ext uri="{9D8B030D-6E8A-4147-A177-3AD203B41FA5}">
                      <a16:colId xmlns:a16="http://schemas.microsoft.com/office/drawing/2014/main" val="2870431974"/>
                    </a:ext>
                  </a:extLst>
                </a:gridCol>
              </a:tblGrid>
              <a:tr h="686647">
                <a:tc>
                  <a:txBody>
                    <a:bodyPr/>
                    <a:lstStyle/>
                    <a:p>
                      <a:r>
                        <a:rPr lang="it-IT" sz="3000" baseline="0" dirty="0">
                          <a:solidFill>
                            <a:schemeClr val="bg1"/>
                          </a:solidFill>
                        </a:rPr>
                        <a:t>password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94907"/>
                  </a:ext>
                </a:extLst>
              </a:tr>
              <a:tr h="686647">
                <a:tc>
                  <a:txBody>
                    <a:bodyPr/>
                    <a:lstStyle/>
                    <a:p>
                      <a:r>
                        <a:rPr lang="it-IT" sz="3000" baseline="0" dirty="0">
                          <a:solidFill>
                            <a:schemeClr val="bg1"/>
                          </a:solidFill>
                        </a:rPr>
                        <a:t>Admin000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703984"/>
                  </a:ext>
                </a:extLst>
              </a:tr>
              <a:tr h="686647">
                <a:tc>
                  <a:txBody>
                    <a:bodyPr/>
                    <a:lstStyle/>
                    <a:p>
                      <a:r>
                        <a:rPr lang="it-IT" sz="3000" baseline="0" dirty="0">
                          <a:solidFill>
                            <a:schemeClr val="bg1"/>
                          </a:solidFill>
                        </a:rPr>
                        <a:t>Pass1234?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173882"/>
                  </a:ext>
                </a:extLst>
              </a:tr>
              <a:tr h="686647">
                <a:tc>
                  <a:txBody>
                    <a:bodyPr/>
                    <a:lstStyle/>
                    <a:p>
                      <a:r>
                        <a:rPr lang="it-IT" sz="3000" baseline="0" dirty="0">
                          <a:solidFill>
                            <a:schemeClr val="bg1"/>
                          </a:solidFill>
                        </a:rPr>
                        <a:t>Marco332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367212"/>
                  </a:ext>
                </a:extLst>
              </a:tr>
              <a:tr h="686647">
                <a:tc>
                  <a:txBody>
                    <a:bodyPr/>
                    <a:lstStyle/>
                    <a:p>
                      <a:r>
                        <a:rPr lang="it-IT" sz="3000" baseline="0" dirty="0">
                          <a:solidFill>
                            <a:schemeClr val="bg1"/>
                          </a:solidFill>
                        </a:rPr>
                        <a:t>zzzzzzzZ1!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138645"/>
                  </a:ext>
                </a:extLst>
              </a:tr>
            </a:tbl>
          </a:graphicData>
        </a:graphic>
      </p:graphicFrame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14A0642-5EC2-43C1-0655-AC9E316C6811}"/>
              </a:ext>
            </a:extLst>
          </p:cNvPr>
          <p:cNvSpPr txBox="1"/>
          <p:nvPr/>
        </p:nvSpPr>
        <p:spPr>
          <a:xfrm>
            <a:off x="473074" y="1123950"/>
            <a:ext cx="36036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Esempio di output dell’attacco: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B5050DD-B20C-A09A-3F0B-A6DAAE607F1B}"/>
              </a:ext>
            </a:extLst>
          </p:cNvPr>
          <p:cNvSpPr txBox="1"/>
          <p:nvPr/>
        </p:nvSpPr>
        <p:spPr>
          <a:xfrm>
            <a:off x="3455987" y="1766084"/>
            <a:ext cx="36036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>
                <a:solidFill>
                  <a:schemeClr val="bg1"/>
                </a:solidFill>
              </a:rPr>
              <a:t>Tipo di vulnerabilità:</a:t>
            </a:r>
          </a:p>
          <a:p>
            <a:endParaRPr lang="it-IT" sz="3000" dirty="0">
              <a:solidFill>
                <a:schemeClr val="bg1"/>
              </a:solidFill>
            </a:endParaRPr>
          </a:p>
          <a:p>
            <a:r>
              <a:rPr lang="it-IT" sz="3000" dirty="0">
                <a:solidFill>
                  <a:schemeClr val="bg1"/>
                </a:solidFill>
              </a:rPr>
              <a:t>Iniezione SQL:</a:t>
            </a:r>
          </a:p>
          <a:p>
            <a:r>
              <a:rPr lang="it-IT" sz="3000" dirty="0">
                <a:solidFill>
                  <a:schemeClr val="bg1"/>
                </a:solidFill>
              </a:rPr>
              <a:t>Comune</a:t>
            </a:r>
          </a:p>
          <a:p>
            <a:r>
              <a:rPr lang="it-IT" sz="3000" dirty="0">
                <a:solidFill>
                  <a:schemeClr val="bg1"/>
                </a:solidFill>
              </a:rPr>
              <a:t>Facile da eseguire</a:t>
            </a:r>
          </a:p>
          <a:p>
            <a:r>
              <a:rPr lang="it-IT" sz="3000" dirty="0">
                <a:solidFill>
                  <a:schemeClr val="bg1"/>
                </a:solidFill>
              </a:rPr>
              <a:t>Altamente dannoso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4CFE2C6-BDFE-6641-0F5A-A2728D8750EA}"/>
              </a:ext>
            </a:extLst>
          </p:cNvPr>
          <p:cNvSpPr txBox="1"/>
          <p:nvPr/>
        </p:nvSpPr>
        <p:spPr>
          <a:xfrm>
            <a:off x="7815262" y="1324004"/>
            <a:ext cx="334803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>
                <a:solidFill>
                  <a:schemeClr val="bg1"/>
                </a:solidFill>
              </a:rPr>
              <a:t>Possibili soluzioni:</a:t>
            </a:r>
          </a:p>
          <a:p>
            <a:endParaRPr lang="it-IT" sz="3000" dirty="0">
              <a:solidFill>
                <a:schemeClr val="bg1"/>
              </a:solidFill>
            </a:endParaRPr>
          </a:p>
          <a:p>
            <a:r>
              <a:rPr lang="it-IT" sz="3000" dirty="0">
                <a:solidFill>
                  <a:schemeClr val="bg1"/>
                </a:solidFill>
              </a:rPr>
              <a:t>1) Abilitare firewall</a:t>
            </a:r>
          </a:p>
          <a:p>
            <a:r>
              <a:rPr lang="it-IT" sz="3000" dirty="0">
                <a:solidFill>
                  <a:schemeClr val="bg1"/>
                </a:solidFill>
              </a:rPr>
              <a:t>2) Limitare privilegi</a:t>
            </a:r>
          </a:p>
          <a:p>
            <a:r>
              <a:rPr lang="it-IT" sz="3000" dirty="0">
                <a:solidFill>
                  <a:schemeClr val="bg1"/>
                </a:solidFill>
              </a:rPr>
              <a:t>3) Usare MySQL</a:t>
            </a:r>
          </a:p>
        </p:txBody>
      </p:sp>
    </p:spTree>
    <p:extLst>
      <p:ext uri="{BB962C8B-B14F-4D97-AF65-F5344CB8AC3E}">
        <p14:creationId xmlns:p14="http://schemas.microsoft.com/office/powerpoint/2010/main" val="3488776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3B4107F-F26E-765C-02EC-09EA32C932A7}"/>
              </a:ext>
            </a:extLst>
          </p:cNvPr>
          <p:cNvSpPr/>
          <p:nvPr/>
        </p:nvSpPr>
        <p:spPr>
          <a:xfrm>
            <a:off x="0" y="0"/>
            <a:ext cx="12192000" cy="68214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79AD9C3-A3CC-E9E8-7B73-3E763A0B8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Altri tipi di attacco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27036C9-7D69-B4E5-CF28-A9ADA65BAE02}"/>
              </a:ext>
            </a:extLst>
          </p:cNvPr>
          <p:cNvSpPr txBox="1"/>
          <p:nvPr/>
        </p:nvSpPr>
        <p:spPr>
          <a:xfrm>
            <a:off x="895350" y="1562100"/>
            <a:ext cx="2476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Man in the Middle (</a:t>
            </a:r>
            <a:r>
              <a:rPr lang="it-IT" sz="2800" dirty="0" err="1">
                <a:solidFill>
                  <a:schemeClr val="bg1"/>
                </a:solidFill>
              </a:rPr>
              <a:t>MitM</a:t>
            </a:r>
            <a:r>
              <a:rPr lang="it-IT" sz="2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F36EAE9-7839-3FFE-7039-A9B5A087AD38}"/>
              </a:ext>
            </a:extLst>
          </p:cNvPr>
          <p:cNvSpPr txBox="1"/>
          <p:nvPr/>
        </p:nvSpPr>
        <p:spPr>
          <a:xfrm>
            <a:off x="7372350" y="2072084"/>
            <a:ext cx="346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Brute Force Attack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7829578-2769-B6E1-8943-71F4C68A460A}"/>
              </a:ext>
            </a:extLst>
          </p:cNvPr>
          <p:cNvSpPr txBox="1"/>
          <p:nvPr/>
        </p:nvSpPr>
        <p:spPr>
          <a:xfrm>
            <a:off x="8229600" y="5172868"/>
            <a:ext cx="2876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Phishing Attack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89C80F0-CF05-5305-9CE2-A32C71097686}"/>
              </a:ext>
            </a:extLst>
          </p:cNvPr>
          <p:cNvSpPr txBox="1"/>
          <p:nvPr/>
        </p:nvSpPr>
        <p:spPr>
          <a:xfrm>
            <a:off x="504825" y="3629421"/>
            <a:ext cx="3781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>
                <a:solidFill>
                  <a:schemeClr val="bg1"/>
                </a:solidFill>
              </a:rPr>
              <a:t>Denail</a:t>
            </a:r>
            <a:r>
              <a:rPr lang="it-IT" sz="2800" dirty="0">
                <a:solidFill>
                  <a:schemeClr val="bg1"/>
                </a:solidFill>
              </a:rPr>
              <a:t> of service (DOS)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EA5AEB6-F261-D3A0-EDA9-A27A28939042}"/>
              </a:ext>
            </a:extLst>
          </p:cNvPr>
          <p:cNvSpPr txBox="1"/>
          <p:nvPr/>
        </p:nvSpPr>
        <p:spPr>
          <a:xfrm>
            <a:off x="4876800" y="2942818"/>
            <a:ext cx="293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Evil Twin Attack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6FE2AF6-6FC5-91E2-CFE0-4E26FE08331D}"/>
              </a:ext>
            </a:extLst>
          </p:cNvPr>
          <p:cNvSpPr txBox="1"/>
          <p:nvPr/>
        </p:nvSpPr>
        <p:spPr>
          <a:xfrm>
            <a:off x="3990975" y="1211848"/>
            <a:ext cx="2762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Cross site scripting (XSS)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1C169FC-395D-2B66-CC0B-6F75A48F958B}"/>
              </a:ext>
            </a:extLst>
          </p:cNvPr>
          <p:cNvSpPr txBox="1"/>
          <p:nvPr/>
        </p:nvSpPr>
        <p:spPr>
          <a:xfrm>
            <a:off x="2038350" y="5656470"/>
            <a:ext cx="415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Distributed </a:t>
            </a:r>
            <a:r>
              <a:rPr lang="it-IT" sz="2800" dirty="0" err="1">
                <a:solidFill>
                  <a:schemeClr val="bg1"/>
                </a:solidFill>
              </a:rPr>
              <a:t>DoS</a:t>
            </a:r>
            <a:r>
              <a:rPr lang="it-IT" sz="2800" dirty="0">
                <a:solidFill>
                  <a:schemeClr val="bg1"/>
                </a:solidFill>
              </a:rPr>
              <a:t>  (</a:t>
            </a:r>
            <a:r>
              <a:rPr lang="it-IT" sz="2800" dirty="0" err="1">
                <a:solidFill>
                  <a:schemeClr val="bg1"/>
                </a:solidFill>
              </a:rPr>
              <a:t>DDos</a:t>
            </a:r>
            <a:r>
              <a:rPr lang="it-IT" sz="2800" dirty="0">
                <a:solidFill>
                  <a:schemeClr val="bg1"/>
                </a:solidFill>
              </a:rPr>
              <a:t>)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982421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48F5CD9-0850-349C-31AE-7B16029E3D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30D3B0E-0B95-5D0A-A9C3-2F76F0DA2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Legalità ed eticità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86E15F-96FF-22AF-41B4-61745C444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1192212"/>
            <a:ext cx="1171575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</a:rPr>
              <a:t>Articolo 615-ter c.p. (Accesso abusivo a Sistema informatico)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</a:rPr>
              <a:t>Chi eccede senza permesso a un sistema informatico rischia fino 5 anni di carcere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</a:rPr>
              <a:t>Articolo 640-ter c.p. (Frode informatica)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</a:rPr>
              <a:t>Manipolare sistemi informatici per un vantaggio economico è reato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</a:rPr>
              <a:t>Articolo 617-ter c.p. (intercettazione illecita di comunicazioni informatiche)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</a:rPr>
              <a:t>Intercettare dati senza permesso è reato punibile fino a 4 anni di carcere</a:t>
            </a:r>
          </a:p>
          <a:p>
            <a:pPr marL="0" indent="0">
              <a:buNone/>
            </a:pPr>
            <a:endParaRPr lang="it-IT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</a:rPr>
              <a:t>Black / White / Gray </a:t>
            </a:r>
            <a:r>
              <a:rPr lang="it-IT" dirty="0" err="1">
                <a:solidFill>
                  <a:schemeClr val="bg1"/>
                </a:solidFill>
              </a:rPr>
              <a:t>Hat</a:t>
            </a:r>
            <a:endParaRPr lang="it-IT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it-IT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</a:rPr>
              <a:t>Blue / Red Team</a:t>
            </a:r>
          </a:p>
        </p:txBody>
      </p:sp>
    </p:spTree>
    <p:extLst>
      <p:ext uri="{BB962C8B-B14F-4D97-AF65-F5344CB8AC3E}">
        <p14:creationId xmlns:p14="http://schemas.microsoft.com/office/powerpoint/2010/main" val="4057984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636</Words>
  <Application>Microsoft Office PowerPoint</Application>
  <PresentationFormat>Widescreen</PresentationFormat>
  <Paragraphs>127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Tema di Office</vt:lpstr>
      <vt:lpstr>Hacking Etico e Penetration Testing</vt:lpstr>
      <vt:lpstr>Cosè il Penetration Testing</vt:lpstr>
      <vt:lpstr>Ecco un esempio di attacco SQL injection</vt:lpstr>
      <vt:lpstr>Documentazione e Report</vt:lpstr>
      <vt:lpstr>Altri tipi di attacco</vt:lpstr>
      <vt:lpstr>Legalità ed eticità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Davide Cecchinato</dc:creator>
  <cp:lastModifiedBy>Davide Cecchinato</cp:lastModifiedBy>
  <cp:revision>13</cp:revision>
  <dcterms:created xsi:type="dcterms:W3CDTF">2025-02-18T08:00:59Z</dcterms:created>
  <dcterms:modified xsi:type="dcterms:W3CDTF">2025-02-25T07:32:01Z</dcterms:modified>
</cp:coreProperties>
</file>