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72014-A015-66B6-7E85-ED40E561FF29}" v="794" dt="2025-02-21T23:12:43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security360.it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tsecuritymagazine.com/articoli/cyber-security-le-nuove-sfide/" TargetMode="External"/><Relationship Id="rId5" Type="http://schemas.openxmlformats.org/officeDocument/2006/relationships/hyperlink" Target="https://www.corrierecomunicazioni.it/cyber-security/cybersecurity-in-italia-situazione-piu-che-allarmante-lintelligenza-artificiale-gia-nel-18-degli-attacchi/" TargetMode="External"/><Relationship Id="rId4" Type="http://schemas.openxmlformats.org/officeDocument/2006/relationships/hyperlink" Target="https://cyberment.it/category/cyber-attacch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Segnali luminosi, tabellon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BC2D2C1-008B-7B8A-96BD-A4BB931E71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0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rgbClr val="FFFFFF"/>
                </a:solidFill>
                <a:latin typeface="Bell MT"/>
              </a:rPr>
              <a:t>Attacchi</a:t>
            </a:r>
            <a:r>
              <a:rPr lang="de-DE" dirty="0">
                <a:solidFill>
                  <a:srgbClr val="FFFFFF"/>
                </a:solidFill>
                <a:latin typeface="Bell MT"/>
              </a:rPr>
              <a:t> </a:t>
            </a:r>
            <a:r>
              <a:rPr lang="de-DE" err="1">
                <a:solidFill>
                  <a:srgbClr val="FFFFFF"/>
                </a:solidFill>
                <a:latin typeface="Bell MT"/>
              </a:rPr>
              <a:t>Informatici</a:t>
            </a:r>
            <a:r>
              <a:rPr lang="de-DE" dirty="0">
                <a:solidFill>
                  <a:srgbClr val="FFFFFF"/>
                </a:solidFill>
                <a:latin typeface="Bell MT"/>
              </a:rPr>
              <a:t> e </a:t>
            </a:r>
            <a:r>
              <a:rPr lang="de-DE" err="1">
                <a:solidFill>
                  <a:srgbClr val="FFFFFF"/>
                </a:solidFill>
                <a:latin typeface="Bell MT"/>
              </a:rPr>
              <a:t>Social</a:t>
            </a:r>
            <a:r>
              <a:rPr lang="de-DE" dirty="0">
                <a:solidFill>
                  <a:srgbClr val="FFFFFF"/>
                </a:solidFill>
                <a:latin typeface="Bell MT"/>
              </a:rPr>
              <a:t> Engineering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438869" y="6320486"/>
            <a:ext cx="5152870" cy="536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ell MT"/>
              </a:rPr>
              <a:t>Alessandro </a:t>
            </a:r>
            <a:r>
              <a:rPr lang="de-DE" err="1">
                <a:solidFill>
                  <a:srgbClr val="FFFFFF"/>
                </a:solidFill>
                <a:latin typeface="Bell MT"/>
              </a:rPr>
              <a:t>Coccato</a:t>
            </a:r>
            <a:endParaRPr lang="de-DE">
              <a:solidFill>
                <a:srgbClr val="FFFFFF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Cybersecurity, cybercrime, hacker, attacco informatico, sicurezza informatica, malware, Ddos, ransomware 3">
            <a:extLst>
              <a:ext uri="{FF2B5EF4-FFF2-40B4-BE49-F238E27FC236}">
                <a16:creationId xmlns:a16="http://schemas.microsoft.com/office/drawing/2014/main" id="{8BA93274-AADC-68EA-8506-BA415037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282677-006F-A30A-BE73-9B89F41A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  <a:latin typeface="Bell MT"/>
              </a:rPr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AFA19E-27C8-4C80-64D0-32FC7B3F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Bell MT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https://www.cybersecurity360.it/</a:t>
            </a:r>
            <a:endParaRPr lang="it-IT" sz="2000">
              <a:solidFill>
                <a:schemeClr val="bg1"/>
              </a:solidFill>
              <a:latin typeface="Bell MT"/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Bell M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https://cyberment.it/category/cyber-attacchi/</a:t>
            </a:r>
            <a:r>
              <a:rPr lang="it-IT" sz="2000" dirty="0">
                <a:solidFill>
                  <a:schemeClr val="bg1"/>
                </a:solidFill>
                <a:latin typeface="Bell MT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Bell M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https://www.corrierecomunicazioni.it/cyber-security/cybersecurity-in-italia-situazione-piu-che-allarmante-lintelligenza-artificiale-gia-nel-18-degli-attacchi/</a:t>
            </a:r>
            <a:endParaRPr lang="it-IT" sz="2000">
              <a:solidFill>
                <a:schemeClr val="bg1"/>
              </a:solidFill>
              <a:latin typeface="Bell MT"/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Bell MT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https://www.ictsecuritymagazine.com/articoli/cyber-security-le-nuove-sfide/</a:t>
            </a:r>
          </a:p>
          <a:p>
            <a:pPr marL="0" indent="0">
              <a:buNone/>
            </a:pPr>
            <a:endParaRPr lang="it-IT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56404F-8A51-A087-DFB3-E4318D9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4200">
                <a:latin typeface="Bell MT"/>
              </a:rPr>
              <a:t>Cos'è la Sicurezza Informatica?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3F96D8-B52D-C691-B863-A068D0A1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900" dirty="0">
                <a:latin typeface="Bell MT"/>
              </a:rPr>
              <a:t>La sicurezza informatica al giorno d'oggi è fondamentale per proteggere dati, sistemi e infrastrutture digitali da possibili attacchi informatici.</a:t>
            </a:r>
          </a:p>
          <a:p>
            <a:r>
              <a:rPr lang="it-IT" sz="1900" dirty="0">
                <a:latin typeface="Bell MT"/>
              </a:rPr>
              <a:t>Gli Hacker usano tecniche molto avanzate e "all'avanguardia" per colpire noi cittadini o le aziende, rubando dati e informazioni sensibili, perciò è fondamentale la conoscenza delle minacce e delle loro strategie di difesa.</a:t>
            </a:r>
          </a:p>
          <a:p>
            <a:pPr marL="0" indent="0">
              <a:buNone/>
            </a:pPr>
            <a:endParaRPr lang="it-IT" sz="1900"/>
          </a:p>
        </p:txBody>
      </p:sp>
      <p:pic>
        <p:nvPicPr>
          <p:cNvPr id="4" name="Immagine 3" descr="Immagine che contiene circuito, Ingegneria elettronica, elettronica, Componente elettri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B9DFB83-46C8-1EF7-336C-72C22F2B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588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940D83-D985-E620-0F16-595D903D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4200"/>
              <a:t>Le Principali Minacce Informatiche: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514DA-E35B-3C39-CF17-43BBF6C1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500" b="1" dirty="0">
                <a:latin typeface="Bell MT"/>
                <a:ea typeface="+mn-lt"/>
                <a:cs typeface="+mn-lt"/>
              </a:rPr>
              <a:t>Malware:</a:t>
            </a:r>
            <a:r>
              <a:rPr lang="it-IT" sz="1500" dirty="0">
                <a:latin typeface="Bell MT"/>
                <a:ea typeface="+mn-lt"/>
                <a:cs typeface="+mn-lt"/>
              </a:rPr>
              <a:t> Software dannosi (virus, trojan, ransomware) che infettano i nostri dispositivi.</a:t>
            </a:r>
            <a:endParaRPr lang="it-IT" sz="1500" dirty="0">
              <a:latin typeface="Bell MT"/>
            </a:endParaRPr>
          </a:p>
          <a:p>
            <a:r>
              <a:rPr lang="it-IT" sz="1500" b="1" dirty="0">
                <a:latin typeface="Bell MT"/>
                <a:ea typeface="+mn-lt"/>
                <a:cs typeface="+mn-lt"/>
              </a:rPr>
              <a:t>Phishing: </a:t>
            </a:r>
            <a:r>
              <a:rPr lang="it-IT" sz="1500" dirty="0">
                <a:latin typeface="Bell MT"/>
                <a:ea typeface="+mn-lt"/>
                <a:cs typeface="+mn-lt"/>
              </a:rPr>
              <a:t>Email o messaggi ingannevoli per rubare dati sensibili alle persone.</a:t>
            </a:r>
            <a:endParaRPr lang="it-IT" sz="1500">
              <a:latin typeface="Bell MT"/>
            </a:endParaRPr>
          </a:p>
          <a:p>
            <a:r>
              <a:rPr lang="it-IT" sz="1500" b="1">
                <a:latin typeface="Bell MT"/>
                <a:ea typeface="+mn-lt"/>
                <a:cs typeface="+mn-lt"/>
              </a:rPr>
              <a:t>DDoS:</a:t>
            </a:r>
            <a:r>
              <a:rPr lang="it-IT" sz="1500">
                <a:latin typeface="Bell MT"/>
                <a:ea typeface="+mn-lt"/>
                <a:cs typeface="+mn-lt"/>
              </a:rPr>
              <a:t> (Denial of Service): Attacchi informatici che sovraccaricano con molte richieste i server, rendendoli inaccessibili.</a:t>
            </a:r>
            <a:endParaRPr lang="it-IT" sz="1500">
              <a:latin typeface="Bell MT"/>
            </a:endParaRPr>
          </a:p>
          <a:p>
            <a:r>
              <a:rPr lang="it-IT" sz="1500" b="1">
                <a:latin typeface="Bell MT"/>
                <a:ea typeface="+mn-lt"/>
                <a:cs typeface="+mn-lt"/>
              </a:rPr>
              <a:t>Zero-Day Exploits:</a:t>
            </a:r>
            <a:r>
              <a:rPr lang="it-IT" sz="1500">
                <a:latin typeface="Bell MT"/>
                <a:ea typeface="+mn-lt"/>
                <a:cs typeface="+mn-lt"/>
              </a:rPr>
              <a:t> Sfruttamento delle vulnerabilità software non ancora risolte dagli sviluppatori.</a:t>
            </a:r>
            <a:endParaRPr lang="it-IT" sz="1500">
              <a:latin typeface="Bell MT"/>
            </a:endParaRPr>
          </a:p>
          <a:p>
            <a:r>
              <a:rPr lang="it-IT" sz="1500" b="1" dirty="0">
                <a:latin typeface="Bell MT"/>
                <a:ea typeface="+mn-lt"/>
                <a:cs typeface="+mn-lt"/>
              </a:rPr>
              <a:t>Insider </a:t>
            </a:r>
            <a:r>
              <a:rPr lang="it-IT" sz="1500" b="1" dirty="0" err="1">
                <a:latin typeface="Bell MT"/>
                <a:ea typeface="+mn-lt"/>
                <a:cs typeface="+mn-lt"/>
              </a:rPr>
              <a:t>Threats</a:t>
            </a:r>
            <a:r>
              <a:rPr lang="it-IT" sz="1500" b="1" dirty="0">
                <a:latin typeface="Bell MT"/>
                <a:ea typeface="+mn-lt"/>
                <a:cs typeface="+mn-lt"/>
              </a:rPr>
              <a:t>:</a:t>
            </a:r>
            <a:r>
              <a:rPr lang="it-IT" sz="1500" dirty="0">
                <a:latin typeface="Bell MT"/>
                <a:ea typeface="+mn-lt"/>
                <a:cs typeface="+mn-lt"/>
              </a:rPr>
              <a:t> Dipendenti o collaboratori che, consapevolmente o meno, compromettono la sicurezza informatica delle aziende.</a:t>
            </a:r>
            <a:endParaRPr lang="it-IT" sz="1500" dirty="0">
              <a:latin typeface="Bell MT"/>
            </a:endParaRPr>
          </a:p>
          <a:p>
            <a:endParaRPr lang="it-IT" sz="1500"/>
          </a:p>
        </p:txBody>
      </p:sp>
      <p:pic>
        <p:nvPicPr>
          <p:cNvPr id="5" name="Immagine 4" descr="Immagine che contiene testo, schermat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4BD48DE-6DD0-14AA-F7E7-D77F7F0D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46" y="1292004"/>
            <a:ext cx="5740296" cy="4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7F239B-6FBE-FE45-9692-600C26CC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100">
                <a:latin typeface="Bell MT"/>
              </a:rPr>
              <a:t>Come avvengono gli attacchi e quali sono i più comuni?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061B83-7310-56D1-F152-8F7D3930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1900" b="1">
                <a:latin typeface="Bell MT"/>
                <a:ea typeface="+mn-lt"/>
                <a:cs typeface="+mn-lt"/>
              </a:rPr>
              <a:t>Email di phishing:</a:t>
            </a:r>
            <a:r>
              <a:rPr lang="it-IT" sz="1900">
                <a:latin typeface="Bell MT"/>
                <a:ea typeface="+mn-lt"/>
                <a:cs typeface="+mn-lt"/>
              </a:rPr>
              <a:t> Inducono l’utente a scaricare malware o rivelare credenziali attraverso mail fasulle di marchi falsi.</a:t>
            </a:r>
            <a:endParaRPr lang="it-IT" sz="1900">
              <a:latin typeface="Bell MT"/>
            </a:endParaRPr>
          </a:p>
          <a:p>
            <a:r>
              <a:rPr lang="it-IT" sz="1900" b="1">
                <a:latin typeface="Bell MT"/>
                <a:ea typeface="+mn-lt"/>
                <a:cs typeface="+mn-lt"/>
              </a:rPr>
              <a:t>Download dannosi:</a:t>
            </a:r>
            <a:r>
              <a:rPr lang="it-IT" sz="1900">
                <a:latin typeface="Bell MT"/>
                <a:ea typeface="+mn-lt"/>
                <a:cs typeface="+mn-lt"/>
              </a:rPr>
              <a:t> Software infetto scaricato da siti non sicuri, ad esempio nei siti di streaming pirata.</a:t>
            </a:r>
            <a:endParaRPr lang="it-IT" sz="1900">
              <a:latin typeface="Bell MT"/>
            </a:endParaRPr>
          </a:p>
          <a:p>
            <a:r>
              <a:rPr lang="it-IT" sz="1900" b="1">
                <a:latin typeface="Bell MT"/>
                <a:ea typeface="+mn-lt"/>
                <a:cs typeface="+mn-lt"/>
              </a:rPr>
              <a:t>Dispositivi USB infetti:</a:t>
            </a:r>
            <a:r>
              <a:rPr lang="it-IT" sz="1900">
                <a:latin typeface="Bell MT"/>
                <a:ea typeface="+mn-lt"/>
                <a:cs typeface="+mn-lt"/>
              </a:rPr>
              <a:t> Chiavette USB infette che diffondono virus e malware.</a:t>
            </a:r>
            <a:endParaRPr lang="it-IT" sz="1900">
              <a:latin typeface="Bell MT"/>
            </a:endParaRPr>
          </a:p>
          <a:p>
            <a:r>
              <a:rPr lang="it-IT" sz="1900" b="1">
                <a:latin typeface="Bell MT"/>
                <a:ea typeface="+mn-lt"/>
                <a:cs typeface="+mn-lt"/>
              </a:rPr>
              <a:t>Attacchi Man-in-the-Middle:</a:t>
            </a:r>
            <a:r>
              <a:rPr lang="it-IT" sz="1900">
                <a:latin typeface="Bell MT"/>
                <a:ea typeface="+mn-lt"/>
                <a:cs typeface="+mn-lt"/>
              </a:rPr>
              <a:t> Intercettazione delle comunicazioni tra due o più dispositivi mobile e non.</a:t>
            </a:r>
            <a:endParaRPr lang="it-IT" sz="1900">
              <a:latin typeface="Bell MT"/>
            </a:endParaRPr>
          </a:p>
          <a:p>
            <a:pPr marL="0" indent="0">
              <a:buNone/>
            </a:pPr>
            <a:endParaRPr lang="it-IT" sz="1900"/>
          </a:p>
          <a:p>
            <a:endParaRPr lang="it-IT" sz="1900"/>
          </a:p>
        </p:txBody>
      </p:sp>
      <p:pic>
        <p:nvPicPr>
          <p:cNvPr id="4" name="Immagine 3" descr="Immagine che contiene testo, elettronica, schermata, softwa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E2D711E-A6A0-5367-FBE6-8BD4F888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53" y="2484255"/>
            <a:ext cx="4642805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8128A1-FDD3-8ACB-A1FD-2A313AEB0966}"/>
              </a:ext>
            </a:extLst>
          </p:cNvPr>
          <p:cNvSpPr txBox="1"/>
          <p:nvPr/>
        </p:nvSpPr>
        <p:spPr>
          <a:xfrm>
            <a:off x="6095999" y="2200542"/>
            <a:ext cx="1837346" cy="2841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>
                <a:latin typeface="Bell MT"/>
              </a:rPr>
              <a:t>Esempio di email phishing</a:t>
            </a:r>
          </a:p>
        </p:txBody>
      </p:sp>
    </p:spTree>
    <p:extLst>
      <p:ext uri="{BB962C8B-B14F-4D97-AF65-F5344CB8AC3E}">
        <p14:creationId xmlns:p14="http://schemas.microsoft.com/office/powerpoint/2010/main" val="310664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D088AF-AA8A-5BD4-74B9-3A9FEDB6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100">
                <a:latin typeface="Bell MT"/>
              </a:rPr>
              <a:t>Quali Sono i Rischi Degli Attacchi Informatici?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D95786-E32D-A2E6-4E2A-8EDB167E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000">
                <a:latin typeface="Bell MT"/>
                <a:ea typeface="+mn-lt"/>
                <a:cs typeface="+mn-lt"/>
              </a:rPr>
              <a:t>Perdita di dati sensibili personali e aziendali.</a:t>
            </a:r>
            <a:endParaRPr lang="it-IT" sz="2000">
              <a:latin typeface="Bell MT"/>
            </a:endParaRPr>
          </a:p>
          <a:p>
            <a:r>
              <a:rPr lang="it-IT" sz="2000">
                <a:latin typeface="Bell MT"/>
                <a:ea typeface="+mn-lt"/>
                <a:cs typeface="+mn-lt"/>
              </a:rPr>
              <a:t>Blocco dei sistemi aziendali informatici con richieste di riscatto (ransomware).</a:t>
            </a:r>
            <a:endParaRPr lang="it-IT" sz="2000">
              <a:latin typeface="Bell MT"/>
            </a:endParaRPr>
          </a:p>
          <a:p>
            <a:r>
              <a:rPr lang="it-IT" sz="2000">
                <a:latin typeface="Bell MT"/>
                <a:ea typeface="+mn-lt"/>
                <a:cs typeface="+mn-lt"/>
              </a:rPr>
              <a:t>Furto di denaro attraverso truffe e frode online.</a:t>
            </a:r>
            <a:endParaRPr lang="it-IT" sz="2000">
              <a:latin typeface="Bell MT"/>
            </a:endParaRPr>
          </a:p>
          <a:p>
            <a:r>
              <a:rPr lang="it-IT" sz="2000">
                <a:latin typeface="Bell MT"/>
                <a:ea typeface="+mn-lt"/>
                <a:cs typeface="+mn-lt"/>
              </a:rPr>
              <a:t>Danni legali per mancata protezione dei nostri dati.</a:t>
            </a:r>
            <a:endParaRPr lang="it-IT" sz="2000">
              <a:latin typeface="Bell MT"/>
            </a:endParaRPr>
          </a:p>
          <a:p>
            <a:pPr marL="0" indent="0">
              <a:buNone/>
            </a:pPr>
            <a:endParaRPr lang="it-IT" sz="2000" b="1"/>
          </a:p>
          <a:p>
            <a:endParaRPr lang="it-IT" sz="2000"/>
          </a:p>
        </p:txBody>
      </p:sp>
      <p:pic>
        <p:nvPicPr>
          <p:cNvPr id="4" name="Immagine 3" descr="Immagine che contiene clipart, Elementi grafici, grafica, illustrazion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830ACA0-B3A2-D375-7208-1F391EF9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19467"/>
            <a:ext cx="5150277" cy="36438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634AB-252A-9E73-E922-4BB629B3E719}"/>
              </a:ext>
            </a:extLst>
          </p:cNvPr>
          <p:cNvSpPr txBox="1"/>
          <p:nvPr/>
        </p:nvSpPr>
        <p:spPr>
          <a:xfrm>
            <a:off x="5910841" y="2200542"/>
            <a:ext cx="43085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dirty="0">
                <a:latin typeface="Bell MT"/>
              </a:rPr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39005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3CBE66-EF8F-3B17-AB96-B77CFA1E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 dirty="0">
                <a:latin typeface="Bell MT"/>
              </a:rPr>
              <a:t>Come difendersi dagli attacchi informatici?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BD9CE7-6631-5139-3502-AFFB84F4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000" b="1">
                <a:latin typeface="Bell MT"/>
                <a:ea typeface="+mn-lt"/>
                <a:cs typeface="+mn-lt"/>
              </a:rPr>
              <a:t>Utilizzo di Firewall e sistemi di rilevamento delle intrusioni (IDS/IPS).</a:t>
            </a:r>
            <a:endParaRPr lang="it-IT" sz="2000">
              <a:latin typeface="Bell MT"/>
            </a:endParaRPr>
          </a:p>
          <a:p>
            <a:r>
              <a:rPr lang="it-IT" sz="2000" b="1">
                <a:latin typeface="Bell MT"/>
                <a:ea typeface="+mn-lt"/>
                <a:cs typeface="+mn-lt"/>
              </a:rPr>
              <a:t>Antivirus e software di protezione sempre aggiornati.</a:t>
            </a:r>
            <a:endParaRPr lang="it-IT" sz="2000">
              <a:latin typeface="Bell MT"/>
            </a:endParaRPr>
          </a:p>
          <a:p>
            <a:r>
              <a:rPr lang="it-IT" sz="2000" b="1">
                <a:latin typeface="Bell MT"/>
                <a:ea typeface="+mn-lt"/>
                <a:cs typeface="+mn-lt"/>
              </a:rPr>
              <a:t>Autenticazione a due fattori (2FA) per proteggere i nostri account.</a:t>
            </a:r>
            <a:endParaRPr lang="it-IT" sz="2000">
              <a:latin typeface="Bell MT"/>
            </a:endParaRPr>
          </a:p>
          <a:p>
            <a:r>
              <a:rPr lang="it-IT" sz="2000" b="1">
                <a:latin typeface="Bell MT"/>
                <a:ea typeface="+mn-lt"/>
                <a:cs typeface="+mn-lt"/>
              </a:rPr>
              <a:t>Aggiornamenti frequenti dei software per correggere vulnerabilità dagli attacchi.</a:t>
            </a:r>
            <a:endParaRPr lang="it-IT" sz="2000">
              <a:latin typeface="Bell MT"/>
            </a:endParaRPr>
          </a:p>
          <a:p>
            <a:endParaRPr lang="it-IT" sz="2000"/>
          </a:p>
          <a:p>
            <a:endParaRPr lang="it-IT" sz="2000"/>
          </a:p>
          <a:p>
            <a:endParaRPr lang="it-IT" sz="2000"/>
          </a:p>
        </p:txBody>
      </p:sp>
      <p:pic>
        <p:nvPicPr>
          <p:cNvPr id="4" name="Immagine 3" descr="Immagine che contiene testo, diagramma, Carattere, line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C8D4626-039B-F4EB-E9F4-7F3BF6D0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063271"/>
            <a:ext cx="4788505" cy="199920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A14DC3-766E-C8C3-3A4B-2A58B608E6B3}"/>
              </a:ext>
            </a:extLst>
          </p:cNvPr>
          <p:cNvSpPr txBox="1"/>
          <p:nvPr/>
        </p:nvSpPr>
        <p:spPr>
          <a:xfrm>
            <a:off x="7071644" y="2186298"/>
            <a:ext cx="4073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latin typeface="Bell MT"/>
              </a:rPr>
              <a:t>IDS/IPS</a:t>
            </a:r>
          </a:p>
        </p:txBody>
      </p:sp>
    </p:spTree>
    <p:extLst>
      <p:ext uri="{BB962C8B-B14F-4D97-AF65-F5344CB8AC3E}">
        <p14:creationId xmlns:p14="http://schemas.microsoft.com/office/powerpoint/2010/main" val="35709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74F406-DCC2-D435-E7D9-E95D81A3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100">
                <a:latin typeface="Bell MT"/>
              </a:rPr>
              <a:t>Buone Pratiche di Sicurezza Per Ridurre i Rischi Dagli Attacchi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31BEC6-6C6E-938B-CC72-B31E81D7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000" b="1" dirty="0">
                <a:latin typeface="Bell MT"/>
                <a:ea typeface="+mn-lt"/>
                <a:cs typeface="+mn-lt"/>
              </a:rPr>
              <a:t>Eseguire backup regolari dei nostri file importanti e testarne il ripristino.</a:t>
            </a:r>
            <a:endParaRPr lang="it-IT" sz="2000" dirty="0">
              <a:latin typeface="Bell MT"/>
            </a:endParaRPr>
          </a:p>
          <a:p>
            <a:r>
              <a:rPr lang="it-IT" sz="2000" b="1" dirty="0">
                <a:latin typeface="Bell MT"/>
                <a:ea typeface="+mn-lt"/>
                <a:cs typeface="+mn-lt"/>
              </a:rPr>
              <a:t>Utilizzare password sicure e autenticazione a due fattori.</a:t>
            </a:r>
            <a:endParaRPr lang="it-IT" sz="2000" dirty="0">
              <a:latin typeface="Bell MT"/>
            </a:endParaRPr>
          </a:p>
          <a:p>
            <a:r>
              <a:rPr lang="it-IT" sz="2000" b="1" dirty="0">
                <a:latin typeface="Bell MT"/>
                <a:ea typeface="+mn-lt"/>
                <a:cs typeface="+mn-lt"/>
              </a:rPr>
              <a:t>Navigare solo su siti affidabili e non scaricare file sospetti.</a:t>
            </a:r>
            <a:endParaRPr lang="it-IT" sz="2000" dirty="0">
              <a:latin typeface="Bell MT"/>
            </a:endParaRPr>
          </a:p>
          <a:p>
            <a:r>
              <a:rPr lang="it-IT" sz="2000" b="1" dirty="0">
                <a:latin typeface="Bell MT"/>
                <a:ea typeface="+mn-lt"/>
                <a:cs typeface="+mn-lt"/>
              </a:rPr>
              <a:t>Limitare i privilegi di accesso per ridurre i rischi interni.</a:t>
            </a:r>
            <a:endParaRPr lang="it-IT" sz="2000" dirty="0">
              <a:latin typeface="Bell MT"/>
            </a:endParaRPr>
          </a:p>
          <a:p>
            <a:endParaRPr lang="it-IT" sz="2000"/>
          </a:p>
        </p:txBody>
      </p:sp>
      <p:pic>
        <p:nvPicPr>
          <p:cNvPr id="4" name="Immagine 3" descr="Immagine che contiene testo, persona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0A50B32-C343-D4CF-3C70-E60570DF2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7B8419-46CA-2936-3E9F-77D43BFF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100">
                <a:latin typeface="Bell MT"/>
              </a:rPr>
              <a:t>Esempio di Attacco e Difesa tramite Phishing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3B74C-7E81-B3D3-5CB4-D154742A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1400" b="1">
                <a:latin typeface="Bell MT"/>
                <a:ea typeface="+mn-lt"/>
                <a:cs typeface="+mn-lt"/>
              </a:rPr>
              <a:t>Caso di phishing:</a:t>
            </a:r>
            <a:endParaRPr lang="it-IT" sz="1400" b="1">
              <a:latin typeface="Bell MT"/>
            </a:endParaRPr>
          </a:p>
          <a:p>
            <a:pPr marL="514350" indent="-514350">
              <a:buAutoNum type="arabicPeriod"/>
            </a:pPr>
            <a:r>
              <a:rPr lang="it-IT" sz="1400">
                <a:latin typeface="Bell MT"/>
                <a:ea typeface="+mn-lt"/>
                <a:cs typeface="+mn-lt"/>
              </a:rPr>
              <a:t>Un’email falsa invita un dipendente di un'azienda a cambiare password su un sito fasullo.</a:t>
            </a:r>
            <a:endParaRPr lang="it-IT" sz="1400">
              <a:latin typeface="Bell MT"/>
            </a:endParaRPr>
          </a:p>
          <a:p>
            <a:pPr marL="514350" indent="-514350">
              <a:buAutoNum type="arabicPeriod"/>
            </a:pPr>
            <a:r>
              <a:rPr lang="it-IT" sz="1400">
                <a:latin typeface="Bell MT"/>
                <a:ea typeface="+mn-lt"/>
                <a:cs typeface="+mn-lt"/>
              </a:rPr>
              <a:t>Il dipendente inserisce le credenziali ingenuamente, che finiscono nelle mani dell’attaccante.</a:t>
            </a:r>
            <a:endParaRPr lang="it-IT" sz="1400">
              <a:latin typeface="Bell MT"/>
            </a:endParaRPr>
          </a:p>
          <a:p>
            <a:pPr marL="514350" indent="-514350">
              <a:buAutoNum type="arabicPeriod"/>
            </a:pPr>
            <a:r>
              <a:rPr lang="it-IT" sz="1400">
                <a:latin typeface="Bell MT"/>
                <a:ea typeface="+mn-lt"/>
                <a:cs typeface="+mn-lt"/>
              </a:rPr>
              <a:t>L’attaccante usa queste credenziali per accedere ai sistemi aziendali e successivamente rubare dati sensibili.</a:t>
            </a:r>
            <a:endParaRPr lang="it-IT" sz="1400">
              <a:latin typeface="Bell MT"/>
            </a:endParaRPr>
          </a:p>
          <a:p>
            <a:pPr marL="0" indent="0">
              <a:buNone/>
            </a:pPr>
            <a:r>
              <a:rPr lang="it-IT" sz="1400" b="1">
                <a:latin typeface="Bell MT"/>
                <a:ea typeface="+mn-lt"/>
                <a:cs typeface="+mn-lt"/>
              </a:rPr>
              <a:t>Soluzione:</a:t>
            </a:r>
            <a:endParaRPr lang="it-IT" sz="1400" b="1">
              <a:latin typeface="Bell MT"/>
            </a:endParaRPr>
          </a:p>
          <a:p>
            <a:pPr marL="0" indent="0">
              <a:buNone/>
            </a:pPr>
            <a:r>
              <a:rPr lang="it-IT" sz="1400">
                <a:latin typeface="Bell MT"/>
                <a:ea typeface="+mn-lt"/>
                <a:cs typeface="+mn-lt"/>
              </a:rPr>
              <a:t>-Formazione ai dipendenti sui pericoli del phishing.</a:t>
            </a:r>
            <a:endParaRPr lang="it-IT" sz="1400">
              <a:latin typeface="Bell MT"/>
            </a:endParaRPr>
          </a:p>
          <a:p>
            <a:pPr marL="0" indent="0">
              <a:buNone/>
            </a:pPr>
            <a:r>
              <a:rPr lang="it-IT" sz="1400">
                <a:latin typeface="Bell MT"/>
                <a:ea typeface="+mn-lt"/>
                <a:cs typeface="+mn-lt"/>
              </a:rPr>
              <a:t>-Autenticazione a due fattori per prevenire accessi non autorizzati nel sistema.</a:t>
            </a:r>
            <a:endParaRPr lang="it-IT" sz="1400">
              <a:latin typeface="Bell MT"/>
            </a:endParaRPr>
          </a:p>
          <a:p>
            <a:pPr>
              <a:buAutoNum type="arabicPeriod"/>
            </a:pPr>
            <a:endParaRPr lang="it-IT" sz="1400"/>
          </a:p>
          <a:p>
            <a:pPr>
              <a:buAutoNum type="arabicPeriod"/>
            </a:pPr>
            <a:endParaRPr lang="it-IT" sz="1400"/>
          </a:p>
          <a:p>
            <a:pPr>
              <a:buAutoNum type="arabicPeriod"/>
            </a:pPr>
            <a:endParaRPr lang="it-IT" sz="1400"/>
          </a:p>
        </p:txBody>
      </p:sp>
      <p:pic>
        <p:nvPicPr>
          <p:cNvPr id="4" name="Immagine 3" descr="Immagine che contiene testo, vestiti, computer, clipart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B5569CE-6832-61D7-4453-F06189C3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70543"/>
            <a:ext cx="5150277" cy="31416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881C88-6033-89FE-3636-C8F9A61B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 b="1"/>
              <a:t>Q&amp;A Tecniche</a:t>
            </a:r>
            <a:endParaRPr lang="it-IT" sz="4800"/>
          </a:p>
          <a:p>
            <a:endParaRPr lang="it-IT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9E3953-908D-501F-E8C3-889DA34A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1100" b="1">
                <a:latin typeface="Bell MT"/>
                <a:ea typeface="+mn-lt"/>
                <a:cs typeface="+mn-lt"/>
              </a:rPr>
              <a:t>Domande comuni:</a:t>
            </a:r>
            <a:endParaRPr lang="it-IT" sz="1100">
              <a:latin typeface="Bell MT"/>
            </a:endParaRPr>
          </a:p>
          <a:p>
            <a:r>
              <a:rPr lang="it-IT" sz="1100" b="1">
                <a:latin typeface="Bell MT"/>
                <a:ea typeface="+mn-lt"/>
                <a:cs typeface="+mn-lt"/>
              </a:rPr>
              <a:t>Quali sono gli attacchi più pericolosi oggi?</a:t>
            </a:r>
            <a:endParaRPr lang="it-IT" sz="1100">
              <a:latin typeface="Bell MT"/>
            </a:endParaRPr>
          </a:p>
          <a:p>
            <a:pPr lvl="1"/>
            <a:r>
              <a:rPr lang="it-IT" sz="1100">
                <a:latin typeface="Bell MT"/>
                <a:ea typeface="+mn-lt"/>
                <a:cs typeface="+mn-lt"/>
              </a:rPr>
              <a:t>Gli attacchi basati su intelligenza artificiale e deepfake sono tra i più avanzati perché si appoggiano a software di intelligenza artificiale.</a:t>
            </a:r>
            <a:endParaRPr lang="it-IT" sz="1100">
              <a:latin typeface="Bell MT"/>
            </a:endParaRPr>
          </a:p>
          <a:p>
            <a:r>
              <a:rPr lang="it-IT" sz="1100" b="1">
                <a:latin typeface="Bell MT"/>
                <a:ea typeface="+mn-lt"/>
                <a:cs typeface="+mn-lt"/>
              </a:rPr>
              <a:t>Come proteggersi dal phishing?</a:t>
            </a:r>
            <a:endParaRPr lang="it-IT" sz="1100">
              <a:latin typeface="Bell MT"/>
            </a:endParaRPr>
          </a:p>
          <a:p>
            <a:pPr lvl="1"/>
            <a:r>
              <a:rPr lang="it-IT" sz="1100">
                <a:latin typeface="Bell MT"/>
                <a:ea typeface="+mn-lt"/>
                <a:cs typeface="+mn-lt"/>
              </a:rPr>
              <a:t>Evitare di cliccare su link sospetti e verificare sempre la fonte delle email e la sicurezza di essa.</a:t>
            </a:r>
            <a:endParaRPr lang="it-IT" sz="1100">
              <a:latin typeface="Bell MT"/>
            </a:endParaRPr>
          </a:p>
          <a:p>
            <a:r>
              <a:rPr lang="it-IT" sz="1100" b="1">
                <a:latin typeface="Bell MT"/>
                <a:ea typeface="+mn-lt"/>
                <a:cs typeface="+mn-lt"/>
              </a:rPr>
              <a:t>Quali strumenti di difesa sono più efficaci?</a:t>
            </a:r>
            <a:endParaRPr lang="it-IT" sz="1100">
              <a:latin typeface="Bell MT"/>
            </a:endParaRPr>
          </a:p>
          <a:p>
            <a:pPr lvl="1"/>
            <a:r>
              <a:rPr lang="it-IT" sz="1100">
                <a:latin typeface="Bell MT"/>
                <a:ea typeface="+mn-lt"/>
                <a:cs typeface="+mn-lt"/>
              </a:rPr>
              <a:t>Firewall, autenticazione a due fattori, antivirus, backup dei dati e aggiornamenti frequenti.</a:t>
            </a:r>
            <a:endParaRPr lang="it-IT" sz="1100">
              <a:latin typeface="Bell MT"/>
            </a:endParaRPr>
          </a:p>
          <a:p>
            <a:r>
              <a:rPr lang="it-IT" sz="1100" b="1">
                <a:latin typeface="Bell MT"/>
                <a:ea typeface="+mn-lt"/>
                <a:cs typeface="+mn-lt"/>
              </a:rPr>
              <a:t>Come proteggere i dispositivi IoT?</a:t>
            </a:r>
            <a:endParaRPr lang="it-IT" sz="1100">
              <a:latin typeface="Bell MT"/>
            </a:endParaRPr>
          </a:p>
          <a:p>
            <a:pPr lvl="1"/>
            <a:r>
              <a:rPr lang="it-IT" sz="1100">
                <a:latin typeface="Bell MT"/>
                <a:ea typeface="+mn-lt"/>
                <a:cs typeface="+mn-lt"/>
              </a:rPr>
              <a:t>Aggiornare sempre il firmware e usare reti separate per i dispositivi smart collegati alla rete.</a:t>
            </a:r>
            <a:endParaRPr lang="it-IT" sz="1100">
              <a:latin typeface="Bell MT"/>
            </a:endParaRPr>
          </a:p>
          <a:p>
            <a:r>
              <a:rPr lang="it-IT" sz="1100" b="1">
                <a:latin typeface="Bell MT"/>
                <a:ea typeface="+mn-lt"/>
                <a:cs typeface="+mn-lt"/>
              </a:rPr>
              <a:t>Come rispondere a un attacco informatico?</a:t>
            </a:r>
            <a:endParaRPr lang="it-IT" sz="1100">
              <a:latin typeface="Bell MT"/>
            </a:endParaRPr>
          </a:p>
          <a:p>
            <a:pPr lvl="1"/>
            <a:r>
              <a:rPr lang="it-IT" sz="1100">
                <a:latin typeface="Bell MT"/>
                <a:ea typeface="+mn-lt"/>
                <a:cs typeface="+mn-lt"/>
              </a:rPr>
              <a:t>Bloccare immediatamente gli accessi, isolare i sistemi colpiti e avviare un’indagine forense per isolare il problema.</a:t>
            </a:r>
            <a:endParaRPr lang="it-IT" sz="1100">
              <a:latin typeface="Bell MT"/>
            </a:endParaRPr>
          </a:p>
          <a:p>
            <a:pPr lvl="1"/>
            <a:endParaRPr lang="it-IT" sz="1100"/>
          </a:p>
          <a:p>
            <a:pPr lvl="1"/>
            <a:endParaRPr lang="it-IT" sz="1100"/>
          </a:p>
          <a:p>
            <a:endParaRPr lang="it-IT" sz="1100"/>
          </a:p>
        </p:txBody>
      </p:sp>
      <p:pic>
        <p:nvPicPr>
          <p:cNvPr id="6" name="Immagine 5" descr="Cos'è la sicurezza informatica? Suggerimenti per una migliore sicurezza!">
            <a:extLst>
              <a:ext uri="{FF2B5EF4-FFF2-40B4-BE49-F238E27FC236}">
                <a16:creationId xmlns:a16="http://schemas.microsoft.com/office/drawing/2014/main" id="{8BD4D3F4-C062-C607-CD8F-4BBB69C7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50802"/>
            <a:ext cx="5150277" cy="27811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Attacchi Informatici e Social Engineering</vt:lpstr>
      <vt:lpstr>Cos'è la Sicurezza Informatica?</vt:lpstr>
      <vt:lpstr>Le Principali Minacce Informatiche:</vt:lpstr>
      <vt:lpstr>Come avvengono gli attacchi e quali sono i più comuni?</vt:lpstr>
      <vt:lpstr>Quali Sono i Rischi Degli Attacchi Informatici?</vt:lpstr>
      <vt:lpstr>Come difendersi dagli attacchi informatici? </vt:lpstr>
      <vt:lpstr>Buone Pratiche di Sicurezza Per Ridurre i Rischi Dagli Attacchi</vt:lpstr>
      <vt:lpstr>Esempio di Attacco e Difesa tramite Phishing</vt:lpstr>
      <vt:lpstr>Q&amp;A Tecniche </vt:lpstr>
      <vt:lpstr>Fonti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254</cp:revision>
  <dcterms:created xsi:type="dcterms:W3CDTF">2025-02-21T21:08:54Z</dcterms:created>
  <dcterms:modified xsi:type="dcterms:W3CDTF">2025-02-21T23:13:32Z</dcterms:modified>
</cp:coreProperties>
</file>