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4FF17-85F3-5A07-54D9-7EEFB03E8047}" v="104" dt="2025-03-01T09:50:52.0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0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47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8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3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820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3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5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018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56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538B9-9D3C-5352-4C03-A267367DBE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2" t="1686" r="-7" b="208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473219" y="898373"/>
            <a:ext cx="4470544" cy="3474720"/>
          </a:xfrm>
        </p:spPr>
        <p:txBody>
          <a:bodyPr anchor="b">
            <a:normAutofit/>
          </a:bodyPr>
          <a:lstStyle/>
          <a:p>
            <a:pPr algn="l"/>
            <a:r>
              <a:rPr lang="de-DE" sz="4500"/>
              <a:t>HACKING ETICO E PENETRATION TESTING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de-DE" sz="2200"/>
              <a:t>BY </a:t>
            </a:r>
          </a:p>
        </p:txBody>
      </p:sp>
    </p:spTree>
    <p:extLst>
      <p:ext uri="{BB962C8B-B14F-4D97-AF65-F5344CB8AC3E}">
        <p14:creationId xmlns:p14="http://schemas.microsoft.com/office/powerpoint/2010/main" val="39625839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475B1-F8B4-E091-3AD8-F84FDF404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b="0" dirty="0">
                <a:ea typeface="+mj-lt"/>
                <a:cs typeface="+mj-lt"/>
              </a:rPr>
              <a:t>Hacking </a:t>
            </a:r>
            <a:r>
              <a:rPr lang="en-US" b="0" dirty="0" err="1">
                <a:ea typeface="+mj-lt"/>
                <a:cs typeface="+mj-lt"/>
              </a:rPr>
              <a:t>Etico</a:t>
            </a:r>
            <a:r>
              <a:rPr lang="en-US" b="0" dirty="0">
                <a:ea typeface="+mj-lt"/>
                <a:cs typeface="+mj-lt"/>
              </a:rPr>
              <a:t> e Penetration Testing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3E6F3-1579-7354-DEAA-4B418B55C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L'  hacking etico, noto anche come hacking con cappello bianco, è la pratica di penetrare nei sistemi informatici con l'autorizzazione del proprietario per identificare e correggere le vulnerabilità prima che hacker malintenzionati possano sfruttarle.</a:t>
            </a:r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3473F7-8701-7597-64A0-582FF469B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1261" y="1422262"/>
            <a:ext cx="5837780" cy="401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3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Disegno digitale di un lucchetto">
            <a:extLst>
              <a:ext uri="{FF2B5EF4-FFF2-40B4-BE49-F238E27FC236}">
                <a16:creationId xmlns:a16="http://schemas.microsoft.com/office/drawing/2014/main" id="{37CFAB18-4446-1730-E9A7-748870EE16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58" r="41394" b="5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FDD41F-9CB1-CD70-E1E6-51BE37369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603504"/>
            <a:ext cx="5916168" cy="1527048"/>
          </a:xfrm>
        </p:spPr>
        <p:txBody>
          <a:bodyPr anchor="b">
            <a:normAutofit/>
          </a:bodyPr>
          <a:lstStyle/>
          <a:p>
            <a:r>
              <a:rPr lang="en-US" b="0" u="sng"/>
              <a:t> Metodologie Standard</a:t>
            </a:r>
            <a:endParaRPr lang="en-US"/>
          </a:p>
          <a:p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988E983-90E0-D833-1DFA-A2CE51EA9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7" y="2214282"/>
            <a:ext cx="5916168" cy="40950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u="sng">
                <a:ea typeface="+mn-lt"/>
                <a:cs typeface="+mn-lt"/>
              </a:rPr>
              <a:t>Hacking Etico</a:t>
            </a:r>
            <a:r>
              <a:rPr lang="en-US" sz="1800">
                <a:ea typeface="+mn-lt"/>
                <a:cs typeface="+mn-lt"/>
              </a:rPr>
              <a:t>:</a:t>
            </a:r>
            <a:endParaRPr lang="en-US" sz="1800"/>
          </a:p>
          <a:p>
            <a:r>
              <a:rPr lang="en-US" sz="1800" u="sng">
                <a:ea typeface="+mn-lt"/>
                <a:cs typeface="+mn-lt"/>
              </a:rPr>
              <a:t>Ricognizione</a:t>
            </a:r>
            <a:r>
              <a:rPr lang="en-US" sz="1800">
                <a:ea typeface="+mn-lt"/>
                <a:cs typeface="+mn-lt"/>
              </a:rPr>
              <a:t>: Raccolta di informazioni e pianificazione dell'approccio.</a:t>
            </a:r>
            <a:endParaRPr lang="en-US" sz="1800"/>
          </a:p>
          <a:p>
            <a:r>
              <a:rPr lang="en-US" sz="1800" u="sng">
                <a:ea typeface="+mn-lt"/>
                <a:cs typeface="+mn-lt"/>
              </a:rPr>
              <a:t>Scansione</a:t>
            </a:r>
            <a:r>
              <a:rPr lang="en-US" sz="1800">
                <a:ea typeface="+mn-lt"/>
                <a:cs typeface="+mn-lt"/>
              </a:rPr>
              <a:t>: Ricerca di vulnerabilità utilizzando strumenti come port scanner e network scanner.</a:t>
            </a:r>
            <a:endParaRPr lang="en-US" sz="1800"/>
          </a:p>
          <a:p>
            <a:r>
              <a:rPr lang="en-US" sz="1800" u="sng">
                <a:ea typeface="+mn-lt"/>
                <a:cs typeface="+mn-lt"/>
              </a:rPr>
              <a:t>Ottenere Accesso</a:t>
            </a:r>
            <a:r>
              <a:rPr lang="en-US" sz="1800">
                <a:ea typeface="+mn-lt"/>
                <a:cs typeface="+mn-lt"/>
              </a:rPr>
              <a:t>: Sfruttamento delle vulnerabilità identificate.</a:t>
            </a:r>
            <a:endParaRPr lang="en-US" sz="1800"/>
          </a:p>
          <a:p>
            <a:r>
              <a:rPr lang="en-US" sz="1800" u="sng">
                <a:ea typeface="+mn-lt"/>
                <a:cs typeface="+mn-lt"/>
              </a:rPr>
              <a:t>Reporting e Documentazione</a:t>
            </a:r>
            <a:r>
              <a:rPr lang="en-US" sz="1800">
                <a:ea typeface="+mn-lt"/>
                <a:cs typeface="+mn-lt"/>
              </a:rPr>
              <a:t>: Presentazione dei risultati e raccomandazioni per migliorare la sicurezza</a:t>
            </a: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649938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C5026C-4162-294C-658E-FAC2B59E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55" r="15801" b="-1"/>
          <a:stretch/>
        </p:blipFill>
        <p:spPr>
          <a:xfrm>
            <a:off x="20" y="10"/>
            <a:ext cx="772339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D18E30-8F96-E649-493B-BB4F9783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421" y="1387929"/>
            <a:ext cx="3212502" cy="1942773"/>
          </a:xfrm>
        </p:spPr>
        <p:txBody>
          <a:bodyPr anchor="b">
            <a:normAutofit/>
          </a:bodyPr>
          <a:lstStyle/>
          <a:p>
            <a:r>
              <a:rPr lang="en-US" b="0" u="sng">
                <a:ea typeface="+mj-lt"/>
                <a:cs typeface="+mj-lt"/>
              </a:rPr>
              <a:t>Penetration Testing</a:t>
            </a:r>
            <a:r>
              <a:rPr lang="en-US" b="0">
                <a:ea typeface="+mj-lt"/>
                <a:cs typeface="+mj-lt"/>
              </a:rPr>
              <a:t>: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C484E-F04B-C1BB-E3FA-9B79D892E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0421" y="3412998"/>
            <a:ext cx="3212502" cy="276736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u="sng">
                <a:ea typeface="+mn-lt"/>
                <a:cs typeface="+mn-lt"/>
              </a:rPr>
              <a:t>Pre-Engagement</a:t>
            </a:r>
            <a:r>
              <a:rPr lang="en-US" sz="1300">
                <a:ea typeface="+mn-lt"/>
                <a:cs typeface="+mn-lt"/>
              </a:rPr>
              <a:t>: Definizione degli obiettivi e del perimetro del test.</a:t>
            </a:r>
            <a:endParaRPr lang="en-US" sz="1300"/>
          </a:p>
          <a:p>
            <a:pPr>
              <a:lnSpc>
                <a:spcPct val="110000"/>
              </a:lnSpc>
            </a:pPr>
            <a:r>
              <a:rPr lang="en-US" sz="1300" u="sng">
                <a:ea typeface="+mn-lt"/>
                <a:cs typeface="+mn-lt"/>
              </a:rPr>
              <a:t>Intelligence Gathering</a:t>
            </a:r>
            <a:r>
              <a:rPr lang="en-US" sz="1300">
                <a:ea typeface="+mn-lt"/>
                <a:cs typeface="+mn-lt"/>
              </a:rPr>
              <a:t>: Raccolta di informazioni sul target.</a:t>
            </a:r>
            <a:endParaRPr lang="en-US" sz="1300"/>
          </a:p>
          <a:p>
            <a:pPr>
              <a:lnSpc>
                <a:spcPct val="110000"/>
              </a:lnSpc>
            </a:pPr>
            <a:r>
              <a:rPr lang="en-US" sz="1300" u="sng">
                <a:ea typeface="+mn-lt"/>
                <a:cs typeface="+mn-lt"/>
              </a:rPr>
              <a:t>Vulnerability Analysis</a:t>
            </a:r>
            <a:r>
              <a:rPr lang="en-US" sz="1300">
                <a:ea typeface="+mn-lt"/>
                <a:cs typeface="+mn-lt"/>
              </a:rPr>
              <a:t>: Identificazione delle vulnerabilità.</a:t>
            </a:r>
            <a:endParaRPr lang="en-US" sz="1300"/>
          </a:p>
          <a:p>
            <a:pPr>
              <a:lnSpc>
                <a:spcPct val="110000"/>
              </a:lnSpc>
            </a:pPr>
            <a:r>
              <a:rPr lang="en-US" sz="1300" u="sng">
                <a:ea typeface="+mn-lt"/>
                <a:cs typeface="+mn-lt"/>
              </a:rPr>
              <a:t>Exploitation e Post-Exploitation</a:t>
            </a:r>
            <a:r>
              <a:rPr lang="en-US" sz="1300">
                <a:ea typeface="+mn-lt"/>
                <a:cs typeface="+mn-lt"/>
              </a:rPr>
              <a:t>: Sfruttamento delle vulnerabilità e analisi degli effetti</a:t>
            </a:r>
            <a:endParaRPr lang="en-US" sz="1300"/>
          </a:p>
          <a:p>
            <a:pPr>
              <a:lnSpc>
                <a:spcPct val="110000"/>
              </a:lnSpc>
            </a:pPr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66102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B9B8B4-6AA0-6EC2-5180-35BA3CFC28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A0BB7-9CD0-D4F1-7E2B-A95F50638E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43" r="28978" b="1"/>
          <a:stretch/>
        </p:blipFill>
        <p:spPr>
          <a:xfrm>
            <a:off x="727379" y="1775012"/>
            <a:ext cx="4445256" cy="45343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4F692B-AA61-6A68-4ADB-F0D4F654B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872216" cy="1132258"/>
          </a:xfrm>
        </p:spPr>
        <p:txBody>
          <a:bodyPr anchor="t">
            <a:normAutofit/>
          </a:bodyPr>
          <a:lstStyle/>
          <a:p>
            <a:r>
              <a:rPr lang="en-US" b="0" u="sng"/>
              <a:t>Fasi di un Pentest</a:t>
            </a:r>
            <a:endParaRPr lang="en-US"/>
          </a:p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63A96-2F4E-DD2F-0157-21C65F1A8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728" y="1775012"/>
            <a:ext cx="5828135" cy="453434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800" u="sng">
                <a:ea typeface="+mn-lt"/>
                <a:cs typeface="+mn-lt"/>
              </a:rPr>
              <a:t>Pre-Engagement Interactions</a:t>
            </a:r>
            <a:r>
              <a:rPr lang="en-US" sz="1800">
                <a:ea typeface="+mn-lt"/>
                <a:cs typeface="+mn-lt"/>
              </a:rPr>
              <a:t>: Definizione degli obiettivi e del perimetro del test.</a:t>
            </a:r>
            <a:endParaRPr lang="en-US" sz="1800"/>
          </a:p>
          <a:p>
            <a:pPr>
              <a:lnSpc>
                <a:spcPct val="110000"/>
              </a:lnSpc>
            </a:pPr>
            <a:r>
              <a:rPr lang="en-US" sz="1800" u="sng">
                <a:ea typeface="+mn-lt"/>
                <a:cs typeface="+mn-lt"/>
              </a:rPr>
              <a:t>Intelligence Gathering</a:t>
            </a:r>
            <a:r>
              <a:rPr lang="en-US" sz="1800">
                <a:ea typeface="+mn-lt"/>
                <a:cs typeface="+mn-lt"/>
              </a:rPr>
              <a:t>: Raccolta di informazioni sul target.</a:t>
            </a:r>
            <a:endParaRPr lang="en-US" sz="1800"/>
          </a:p>
          <a:p>
            <a:pPr>
              <a:lnSpc>
                <a:spcPct val="110000"/>
              </a:lnSpc>
            </a:pPr>
            <a:r>
              <a:rPr lang="en-US" sz="1800" u="sng">
                <a:ea typeface="+mn-lt"/>
                <a:cs typeface="+mn-lt"/>
              </a:rPr>
              <a:t>Threat Modeling</a:t>
            </a:r>
            <a:r>
              <a:rPr lang="en-US" sz="1800">
                <a:ea typeface="+mn-lt"/>
                <a:cs typeface="+mn-lt"/>
              </a:rPr>
              <a:t>: Identificazione dei potenziali vettori di attacco.</a:t>
            </a:r>
            <a:endParaRPr lang="en-US" sz="1800"/>
          </a:p>
          <a:p>
            <a:pPr>
              <a:lnSpc>
                <a:spcPct val="110000"/>
              </a:lnSpc>
            </a:pPr>
            <a:r>
              <a:rPr lang="en-US" sz="1800" u="sng">
                <a:ea typeface="+mn-lt"/>
                <a:cs typeface="+mn-lt"/>
              </a:rPr>
              <a:t>Vulnerability Analysis</a:t>
            </a:r>
            <a:r>
              <a:rPr lang="en-US" sz="1800">
                <a:ea typeface="+mn-lt"/>
                <a:cs typeface="+mn-lt"/>
              </a:rPr>
              <a:t>: Identificazione delle vulnerabilità.</a:t>
            </a:r>
            <a:endParaRPr lang="en-US" sz="1800"/>
          </a:p>
          <a:p>
            <a:pPr>
              <a:lnSpc>
                <a:spcPct val="110000"/>
              </a:lnSpc>
            </a:pPr>
            <a:r>
              <a:rPr lang="en-US" sz="1800" u="sng">
                <a:ea typeface="+mn-lt"/>
                <a:cs typeface="+mn-lt"/>
              </a:rPr>
              <a:t>Exploitation e Post-Exploitation</a:t>
            </a:r>
            <a:r>
              <a:rPr lang="en-US" sz="1800">
                <a:ea typeface="+mn-lt"/>
                <a:cs typeface="+mn-lt"/>
              </a:rPr>
              <a:t>: Sfruttamento delle vulnerabilità e analisi degli effetti.</a:t>
            </a:r>
            <a:endParaRPr lang="en-US" sz="1800"/>
          </a:p>
          <a:p>
            <a:pPr>
              <a:lnSpc>
                <a:spcPct val="110000"/>
              </a:lnSpc>
            </a:pPr>
            <a:r>
              <a:rPr lang="en-US" sz="1800" u="sng">
                <a:ea typeface="+mn-lt"/>
                <a:cs typeface="+mn-lt"/>
              </a:rPr>
              <a:t>Reporting</a:t>
            </a:r>
            <a:r>
              <a:rPr lang="en-US" sz="1800">
                <a:ea typeface="+mn-lt"/>
                <a:cs typeface="+mn-lt"/>
              </a:rPr>
              <a:t>: Presentazione dei risultati e raccomandazion</a:t>
            </a:r>
            <a:endParaRPr lang="en-US" sz="1800"/>
          </a:p>
          <a:p>
            <a:pPr>
              <a:lnSpc>
                <a:spcPct val="110000"/>
              </a:lnSpc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6606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766AE-C5F2-AD50-25C1-C22D5B74C8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00" r="19043" b="-1"/>
          <a:stretch/>
        </p:blipFill>
        <p:spPr>
          <a:xfrm>
            <a:off x="4752550" y="10"/>
            <a:ext cx="743945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DAF13A-1DBA-814E-17C0-F84A77A2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b="0" u="sng"/>
              <a:t> </a:t>
            </a:r>
            <a:r>
              <a:rPr lang="en-US" b="0" u="sng" err="1"/>
              <a:t>Strumenti</a:t>
            </a:r>
            <a:r>
              <a:rPr lang="en-US" b="0" u="sng"/>
              <a:t> </a:t>
            </a:r>
            <a:r>
              <a:rPr lang="en-US" b="0" u="sng" err="1"/>
              <a:t>Principali</a:t>
            </a:r>
            <a:endParaRPr lang="en-US" err="1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0F605-AABB-E5F3-C6DA-EA0FB9CE9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212848"/>
            <a:ext cx="3553413" cy="41224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800" u="sng">
                <a:ea typeface="+mn-lt"/>
                <a:cs typeface="+mn-lt"/>
              </a:rPr>
              <a:t>Port Scanner</a:t>
            </a:r>
            <a:r>
              <a:rPr lang="en-US" sz="1800">
                <a:ea typeface="+mn-lt"/>
                <a:cs typeface="+mn-lt"/>
              </a:rPr>
              <a:t>: Identificazione delle porte aperte.</a:t>
            </a:r>
            <a:endParaRPr lang="en-US" sz="1800"/>
          </a:p>
          <a:p>
            <a:r>
              <a:rPr lang="en-US" sz="1800" u="sng">
                <a:ea typeface="+mn-lt"/>
                <a:cs typeface="+mn-lt"/>
              </a:rPr>
              <a:t>Network Scanner</a:t>
            </a:r>
            <a:r>
              <a:rPr lang="en-US" sz="1800">
                <a:ea typeface="+mn-lt"/>
                <a:cs typeface="+mn-lt"/>
              </a:rPr>
              <a:t>: Analisi della topologia di rete.</a:t>
            </a:r>
            <a:endParaRPr lang="en-US" sz="1800"/>
          </a:p>
          <a:p>
            <a:r>
              <a:rPr lang="en-US" sz="1800" u="sng">
                <a:ea typeface="+mn-lt"/>
                <a:cs typeface="+mn-lt"/>
              </a:rPr>
              <a:t>Web App Scanner</a:t>
            </a:r>
            <a:r>
              <a:rPr lang="en-US" sz="1800">
                <a:ea typeface="+mn-lt"/>
                <a:cs typeface="+mn-lt"/>
              </a:rPr>
              <a:t>: Identificazione di vulnerabilità nelle applicazioni web.</a:t>
            </a:r>
            <a:endParaRPr lang="en-US" sz="1800"/>
          </a:p>
          <a:p>
            <a:r>
              <a:rPr lang="en-US" sz="1800" u="sng">
                <a:ea typeface="+mn-lt"/>
                <a:cs typeface="+mn-lt"/>
              </a:rPr>
              <a:t>Social Engineering Tools</a:t>
            </a:r>
            <a:r>
              <a:rPr lang="en-US" sz="1800">
                <a:ea typeface="+mn-lt"/>
                <a:cs typeface="+mn-lt"/>
              </a:rPr>
              <a:t>: Simulazione di attacchi di inganno</a:t>
            </a: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254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3867147-1C83-BF71-39B0-B590EE7F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457B7-6DCF-1ADD-476F-76952C84A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48640"/>
            <a:ext cx="10872216" cy="1133856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b="0" u="sng"/>
              <a:t>Reporting e </a:t>
            </a:r>
            <a:r>
              <a:rPr lang="en-US" b="0" u="sng" err="1"/>
              <a:t>Documentazione</a:t>
            </a:r>
            <a:endParaRPr lang="en-US" b="0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D56B2-322D-DCA1-1B87-698E5885C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7176" y="1792224"/>
            <a:ext cx="4307527" cy="45171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+mn-lt"/>
                <a:cs typeface="+mn-lt"/>
              </a:rPr>
              <a:t>Il reporting è fondamentale per documentare i mezzi utilizzati, i passaggi eseguiti e i risultati osservati durante il test. Questo permette agli sviluppatori di riprodurre e risolvere le vulnerabilità identificate</a:t>
            </a:r>
            <a:endParaRPr lang="en-US" sz="1800"/>
          </a:p>
          <a:p>
            <a:endParaRPr lang="en-US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D51D1D-F332-92CC-D9C3-6FE283D2B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576" y="1792223"/>
            <a:ext cx="4539813" cy="453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9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D59064A-7BD3-673D-2606-9507EFB48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342C10-D323-CAB8-F373-7BC4CA2DAD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363"/>
          <a:stretch/>
        </p:blipFill>
        <p:spPr>
          <a:xfrm>
            <a:off x="419099" y="419102"/>
            <a:ext cx="7129183" cy="46638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13FCFE-C55B-F7F6-9D5B-D12B0D27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80" y="5358269"/>
            <a:ext cx="7204271" cy="1094733"/>
          </a:xfrm>
        </p:spPr>
        <p:txBody>
          <a:bodyPr anchor="t">
            <a:norm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b="0" u="sng" err="1"/>
              <a:t>Aspetti</a:t>
            </a:r>
            <a:r>
              <a:rPr lang="en-US" b="0" u="sng"/>
              <a:t> </a:t>
            </a:r>
            <a:r>
              <a:rPr lang="en-US" b="0" u="sng" err="1"/>
              <a:t>Legali</a:t>
            </a:r>
            <a:r>
              <a:rPr lang="en-US" b="0" u="sng"/>
              <a:t> ed </a:t>
            </a:r>
            <a:r>
              <a:rPr lang="en-US" b="0" u="sng" err="1"/>
              <a:t>Etici</a:t>
            </a:r>
            <a:endParaRPr lang="en-US" b="0" err="1"/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2C22-2A2D-6C82-F492-56EB727C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306" y="419102"/>
            <a:ext cx="3434399" cy="6033900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1800" u="sng"/>
          </a:p>
          <a:p>
            <a:r>
              <a:rPr lang="en-US" sz="1800">
                <a:ea typeface="+mn-lt"/>
                <a:cs typeface="+mn-lt"/>
              </a:rPr>
              <a:t>Il Penetration Testing è legale se eseguito con il consenso del proprietario del sistema. È considerato hacking etico quando viene eseguito da esperti autorizzati per migliorare la sicurezza. È importante seguire metodologie standardizzate e rispettare le norme etiche per evitare danni accidentali ai sistemi</a:t>
            </a:r>
            <a:endParaRPr lang="en-US" sz="1800"/>
          </a:p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2073936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9" baseType="lpstr">
      <vt:lpstr>VanillaVTI</vt:lpstr>
      <vt:lpstr>HACKING ETICO E PENETRATION TESTING</vt:lpstr>
      <vt:lpstr>Hacking Etico e Penetration Testing</vt:lpstr>
      <vt:lpstr> Metodologie Standard </vt:lpstr>
      <vt:lpstr>Penetration Testing:</vt:lpstr>
      <vt:lpstr>Fasi di un Pentest </vt:lpstr>
      <vt:lpstr> Strumenti Principali </vt:lpstr>
      <vt:lpstr>Reporting e Documentazione </vt:lpstr>
      <vt:lpstr>Aspetti Legali ed Etici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82</cp:revision>
  <dcterms:created xsi:type="dcterms:W3CDTF">2025-03-01T09:25:30Z</dcterms:created>
  <dcterms:modified xsi:type="dcterms:W3CDTF">2025-03-01T14:19:50Z</dcterms:modified>
</cp:coreProperties>
</file>