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TdjFRRsM9HFKM++R20agTAist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217F5-97A4-70E5-E8BC-CB7C6E08E304}" v="47" dt="2025-06-15T15:35:52.799"/>
    <p1510:client id="{1CFE85B1-20AF-CE4B-9F2D-57A202D8B6B5}" v="320" dt="2025-06-15T16:00:41.416"/>
    <p1510:client id="{8CF52618-9DAE-4FC9-0495-B326BEDA8A02}" v="257" dt="2025-06-15T15:34:07.733"/>
    <p1510:client id="{D4ACD809-3161-F3F3-117F-64E49D8B896C}" v="43" dt="2025-06-15T15:38:48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it-it/office/rendere-i-documenti-di-word-accessibili-per-gli-utenti-con-disabilit%C3%A0-d9bf3683-87ac-47ea-b91a-78dcacb3c66d#bkmk_avoid_tables_w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it-it/topic/avviare-o-interrompere-l-assistente-vocale-99c201e7-fa7a-9b0b-f947-dee965c1375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it-it/office/rendere-i-documenti-di-word-accessibili-per-gli-utenti-con-disabilit%C3%A0-d9bf3683-87ac-47ea-b91a-78dcacb3c66d#bkmk_altvisuals_wi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arning.unipd.it/dlm/course/view.php?id=205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odle.org/310/en/Imag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odle.org/400/en/Using_TeX_Notati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dread.org/dyslexia-simulato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Come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rendere</a:t>
            </a: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accessibili</a:t>
            </a: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quesiti</a:t>
            </a: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prove di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ammissione</a:t>
            </a: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all’Università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b="1" dirty="0"/>
              <a:t>Gabriel </a:t>
            </a:r>
            <a:r>
              <a:rPr lang="en-US" sz="3000" b="1" err="1"/>
              <a:t>Rovesti</a:t>
            </a:r>
            <a:endParaRPr lang="it-IT" b="1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3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 err="1"/>
              <a:t>Materiale</a:t>
            </a:r>
            <a:r>
              <a:rPr lang="en-US" sz="3000" dirty="0"/>
              <a:t> </a:t>
            </a:r>
            <a:r>
              <a:rPr lang="en-US" sz="3000" dirty="0" err="1"/>
              <a:t>esteso</a:t>
            </a:r>
            <a:r>
              <a:rPr lang="en-US" sz="3000" dirty="0"/>
              <a:t> ed </a:t>
            </a:r>
            <a:r>
              <a:rPr lang="en-US" sz="3000" dirty="0" err="1"/>
              <a:t>adattato</a:t>
            </a:r>
            <a:r>
              <a:rPr lang="en-US" sz="3000" dirty="0"/>
              <a:t> </a:t>
            </a:r>
            <a:r>
              <a:rPr lang="en-US" sz="3000" dirty="0" err="1"/>
              <a:t>sulla</a:t>
            </a:r>
            <a:r>
              <a:rPr lang="en-US" sz="3000" dirty="0"/>
              <a:t> base del </a:t>
            </a:r>
            <a:r>
              <a:rPr lang="en-US" sz="3000" dirty="0" err="1"/>
              <a:t>lavoro</a:t>
            </a:r>
            <a:r>
              <a:rPr lang="en-US" sz="3000" dirty="0"/>
              <a:t> del </a:t>
            </a:r>
            <a:r>
              <a:rPr lang="en-US" sz="3000" dirty="0" err="1"/>
              <a:t>dott</a:t>
            </a:r>
            <a:r>
              <a:rPr lang="en-US" sz="3000" dirty="0"/>
              <a:t>. Alessandro Albano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4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1" name="Rectangle 1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Freeform: Shape 1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148684" y="1001414"/>
            <a:ext cx="2744517" cy="335196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Caratteristiche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3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prove di accesso</a:t>
            </a:r>
            <a:endParaRPr lang="it-IT" sz="3000"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Le prove di accesso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caratterizzate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Quesiti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scelta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multipla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vero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falso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completamento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US" sz="2400" dirty="0"/>
              <a:t>.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Quesiti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contenenti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testi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multilingua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tabelle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notazione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matematica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chimica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frammenti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rappresentazioni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grafiche</a:t>
            </a:r>
            <a:endParaRPr lang="en-US" sz="24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Svolgimento</a:t>
            </a:r>
            <a:r>
              <a:rPr lang="en-US" sz="2400" dirty="0"/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prova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in un tempo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predeterminato</a:t>
            </a:r>
            <a:endParaRPr lang="en-US" sz="2400" dirty="0" err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Cosa </a:t>
            </a:r>
            <a:r>
              <a:rPr lang="en-US" sz="35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vogliamo</a:t>
            </a: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ottenere</a:t>
            </a:r>
            <a:endParaRPr lang="it-IT" err="1"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Rendere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prove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fruibili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anche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persone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disabilità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 DSA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usano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tecnologie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assistive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nel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tempo loro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assegnato</a:t>
            </a:r>
            <a:endParaRPr lang="en-US" sz="24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Valutare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stesse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conoscenze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competenze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in tutti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candidati</a:t>
            </a:r>
            <a:endParaRPr lang="en-US" sz="2400" dirty="0" err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Leggibilità</a:t>
            </a:r>
            <a:endParaRPr lang="en-US" sz="3500"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571350" y="2091219"/>
            <a:ext cx="4000647" cy="414886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Rendere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leggibile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Tipo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carattere senza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grazie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(Arial, Verdana, Helvetica);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Grandezza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almeno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18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punti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Allineamento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sinistra;</a:t>
            </a:r>
            <a:endParaRPr lang="en-US" sz="20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000" dirty="0" err="1"/>
              <a:t>Interlinea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almeno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1,5</a:t>
            </a:r>
            <a:r>
              <a:rPr lang="en-US" sz="2000" dirty="0"/>
              <a:t> </a:t>
            </a:r>
            <a:r>
              <a:rPr lang="en-US" sz="2000" dirty="0" err="1"/>
              <a:t>punti</a:t>
            </a: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000" dirty="0"/>
              <a:t>Alto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contrasto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(ad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nero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bianco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giallo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nero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nero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bianco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US" sz="2000" dirty="0"/>
              <a:t>.)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verificare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contrasto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u="sng" dirty="0">
                <a:hlinkClick r:id="rId3"/>
              </a:rPr>
              <a:t>WebAim Contrast Checker</a:t>
            </a:r>
            <a:endParaRPr lang="en-US" sz="2000"/>
          </a:p>
        </p:txBody>
      </p:sp>
      <p:pic>
        <p:nvPicPr>
          <p:cNvPr id="175" name="Picture 172" descr="Tavola periodica degli elementi">
            <a:extLst>
              <a:ext uri="{FF2B5EF4-FFF2-40B4-BE49-F238E27FC236}">
                <a16:creationId xmlns:a16="http://schemas.microsoft.com/office/drawing/2014/main" id="{3FCD4AB9-5CF8-FF4E-0E98-0B5F2402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892" r="30764" b="219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3500" dirty="0" err="1">
                <a:latin typeface="Calibri"/>
                <a:ea typeface="Calibri"/>
                <a:cs typeface="Calibri"/>
                <a:sym typeface="Calibri"/>
              </a:rPr>
              <a:t>Struttura</a:t>
            </a:r>
            <a:r>
              <a:rPr lang="en-US" sz="3500" dirty="0"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3500" dirty="0" err="1"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3500" dirty="0"/>
              <a:t> ed elenchi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1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Dare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struttura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documento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Paragrafi</a:t>
            </a: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Intestazioni</a:t>
            </a: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Uso</a:t>
            </a:r>
            <a:r>
              <a:rPr lang="en-US" sz="2400" dirty="0"/>
              <a:t> di elenchi </a:t>
            </a:r>
            <a:r>
              <a:rPr lang="en-US" sz="2400" dirty="0" err="1"/>
              <a:t>puntati</a:t>
            </a:r>
            <a:r>
              <a:rPr lang="en-US" sz="2400" dirty="0"/>
              <a:t> o </a:t>
            </a:r>
            <a:r>
              <a:rPr lang="en-US" sz="2400" dirty="0" err="1"/>
              <a:t>ordinati</a:t>
            </a:r>
            <a:r>
              <a:rPr lang="en-US" sz="2400" dirty="0"/>
              <a:t> per </a:t>
            </a:r>
            <a:r>
              <a:rPr lang="en-US" sz="2400" dirty="0" err="1"/>
              <a:t>presentare</a:t>
            </a:r>
            <a:r>
              <a:rPr lang="en-US" sz="2400" dirty="0"/>
              <a:t> </a:t>
            </a:r>
            <a:r>
              <a:rPr lang="en-US" sz="2400" dirty="0" err="1"/>
              <a:t>liste</a:t>
            </a:r>
            <a:r>
              <a:rPr lang="en-US" sz="2400" dirty="0"/>
              <a:t> di </a:t>
            </a:r>
            <a:r>
              <a:rPr lang="en-US" sz="2400" dirty="0" err="1"/>
              <a:t>voci</a:t>
            </a:r>
            <a:endParaRPr lang="en-US" sz="2400"/>
          </a:p>
        </p:txBody>
      </p:sp>
      <p:pic>
        <p:nvPicPr>
          <p:cNvPr id="162" name="Picture 161" descr="Una mano che tiene una penna e cerchi ombreggiati su un foglio">
            <a:extLst>
              <a:ext uri="{FF2B5EF4-FFF2-40B4-BE49-F238E27FC236}">
                <a16:creationId xmlns:a16="http://schemas.microsoft.com/office/drawing/2014/main" id="{11EA51FF-E7B1-C266-7A6A-0E51FA5BA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54" r="2716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9" name="Rectangle 17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4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tabelle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impaginare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informazioni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visualizzare</a:t>
            </a:r>
            <a:endParaRPr lang="en-US" sz="2400" dirty="0" err="1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/>
              <a:t>Non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inserire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tabelle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immagini</a:t>
            </a:r>
            <a:endParaRPr lang="en-US" sz="2400" dirty="0" err="1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tabelle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presentare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dati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/>
          </a:p>
          <a:p>
            <a:pPr marL="457200" lvl="1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approfondire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u="sng" dirty="0">
                <a:hlinkClick r:id="rId3"/>
              </a:rPr>
              <a:t>Accessibilità tabelle in MS Word</a:t>
            </a:r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Uso del colore</a:t>
            </a:r>
            <a:endParaRPr lang="en-US" sz="2800"/>
          </a:p>
        </p:txBody>
      </p:sp>
      <p:pic>
        <p:nvPicPr>
          <p:cNvPr id="180" name="Picture 179" descr="Grafico colorato con etichette">
            <a:extLst>
              <a:ext uri="{FF2B5EF4-FFF2-40B4-BE49-F238E27FC236}">
                <a16:creationId xmlns:a16="http://schemas.microsoft.com/office/drawing/2014/main" id="{20B196DF-1732-923D-DBF8-CA0FB5AC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61" r="16770" b="-3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6059983" y="2533476"/>
            <a:ext cx="2526926" cy="3815013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Non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colore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unico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mezzo per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veicolare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informazioni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/>
              <a:t>per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rispondere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SzPts val="3200"/>
              <a:buNone/>
            </a:pPr>
            <a:r>
              <a:rPr lang="en-US" sz="2400" dirty="0"/>
              <a:t>(e.g., </a:t>
            </a:r>
            <a:r>
              <a:rPr lang="en-US" sz="2400" dirty="0" err="1"/>
              <a:t>aiutare</a:t>
            </a:r>
            <a:r>
              <a:rPr lang="en-US" sz="2400" dirty="0"/>
              <a:t> con </a:t>
            </a:r>
            <a:r>
              <a:rPr lang="en-US" sz="2400" dirty="0" err="1"/>
              <a:t>l'uso</a:t>
            </a:r>
            <a:r>
              <a:rPr lang="en-US" sz="2400" dirty="0"/>
              <a:t> di </a:t>
            </a:r>
            <a:r>
              <a:rPr lang="en-US" sz="2400" dirty="0" err="1"/>
              <a:t>simboli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9" name="Rectangle 18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Brani </a:t>
            </a:r>
            <a:r>
              <a:rPr lang="en-US" sz="4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lunghi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4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spazi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4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riempire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Brani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lunghi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spazi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riempire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fruibili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difficoltà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Ridurre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numero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brani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lunghi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spazi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riempire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Evitare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il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rimando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tabelle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il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completamento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domande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sul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brano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Per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indicare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gli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spazi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riempire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preferibilmente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punti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parentesi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(…). Non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inserire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sequenze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più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caratteri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(ad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_____ ……. —— ).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326352" y="1368596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Sigle, </a:t>
            </a:r>
            <a:r>
              <a:rPr lang="en-US" sz="3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acronimi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abbreviazioni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32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nomi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di fantasia</a:t>
            </a:r>
            <a:endParaRPr lang="it-IT" dirty="0"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/>
              <a:t>Sigle, </a:t>
            </a:r>
            <a:r>
              <a:rPr lang="en-US" sz="2400" dirty="0" err="1"/>
              <a:t>acronimi</a:t>
            </a:r>
            <a:r>
              <a:rPr lang="en-US" sz="2400" dirty="0"/>
              <a:t>, </a:t>
            </a:r>
            <a:r>
              <a:rPr lang="en-US" sz="2400" dirty="0" err="1"/>
              <a:t>abbreviazioni</a:t>
            </a:r>
            <a:r>
              <a:rPr lang="en-US" sz="2400" dirty="0"/>
              <a:t> e </a:t>
            </a:r>
            <a:r>
              <a:rPr lang="en-US" sz="2400" dirty="0" err="1"/>
              <a:t>nomi</a:t>
            </a:r>
            <a:r>
              <a:rPr lang="en-US" sz="2400" dirty="0"/>
              <a:t> di fantasia </a:t>
            </a:r>
            <a:r>
              <a:rPr lang="en-US" sz="2400" dirty="0" err="1"/>
              <a:t>potrebbero</a:t>
            </a:r>
            <a:r>
              <a:rPr lang="en-US" sz="2400" dirty="0"/>
              <a:t> </a:t>
            </a:r>
            <a:r>
              <a:rPr lang="en-US" sz="2400" dirty="0" err="1"/>
              <a:t>risultare</a:t>
            </a:r>
            <a:r>
              <a:rPr lang="en-US" sz="2400" dirty="0"/>
              <a:t> </a:t>
            </a:r>
            <a:r>
              <a:rPr lang="en-US" sz="2400" dirty="0" err="1"/>
              <a:t>incomprensibili</a:t>
            </a:r>
            <a:r>
              <a:rPr lang="en-US" sz="2400" dirty="0"/>
              <a:t> se </a:t>
            </a:r>
            <a:r>
              <a:rPr lang="en-US" sz="2400" dirty="0" err="1"/>
              <a:t>letti</a:t>
            </a:r>
            <a:r>
              <a:rPr lang="en-US" sz="2400" dirty="0"/>
              <a:t> da un </a:t>
            </a:r>
            <a:r>
              <a:rPr lang="en-US" sz="2400" dirty="0" err="1"/>
              <a:t>sintetizzatore</a:t>
            </a:r>
            <a:r>
              <a:rPr lang="en-US" sz="2400" dirty="0"/>
              <a:t> </a:t>
            </a:r>
            <a:r>
              <a:rPr lang="en-US" sz="2400" dirty="0" err="1"/>
              <a:t>vocale</a:t>
            </a:r>
            <a:r>
              <a:rPr lang="en-US" sz="2400" dirty="0"/>
              <a:t>: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Scrivere</a:t>
            </a:r>
            <a:r>
              <a:rPr lang="en-US" sz="2400" dirty="0"/>
              <a:t> in forma </a:t>
            </a:r>
            <a:r>
              <a:rPr lang="en-US" sz="2400" dirty="0" err="1"/>
              <a:t>estesa</a:t>
            </a:r>
            <a:r>
              <a:rPr lang="en-US" sz="2400" dirty="0"/>
              <a:t> la sigla, </a:t>
            </a:r>
            <a:r>
              <a:rPr lang="en-US" sz="2400" dirty="0" err="1"/>
              <a:t>l’acronimo</a:t>
            </a:r>
            <a:r>
              <a:rPr lang="en-US" sz="2400" dirty="0"/>
              <a:t> o </a:t>
            </a:r>
            <a:r>
              <a:rPr lang="en-US" sz="2400" dirty="0" err="1"/>
              <a:t>l’abbreviazione</a:t>
            </a:r>
            <a:r>
              <a:rPr lang="en-US" sz="2400" dirty="0"/>
              <a:t> </a:t>
            </a:r>
            <a:r>
              <a:rPr lang="en-US" sz="2400" dirty="0" err="1"/>
              <a:t>almeno</a:t>
            </a:r>
            <a:r>
              <a:rPr lang="en-US" sz="2400" dirty="0"/>
              <a:t> la prima volta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appare</a:t>
            </a:r>
            <a:r>
              <a:rPr lang="en-US" sz="2400" dirty="0"/>
              <a:t> in un </a:t>
            </a:r>
            <a:r>
              <a:rPr lang="en-US" sz="2400" dirty="0" err="1"/>
              <a:t>quesito</a:t>
            </a:r>
            <a:r>
              <a:rPr lang="en-US" sz="2400" dirty="0"/>
              <a:t> (ad es. ROE Return On Equity)</a:t>
            </a: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/>
              <a:t>Prima di </a:t>
            </a:r>
            <a:r>
              <a:rPr lang="en-US" sz="2400" err="1"/>
              <a:t>inserire</a:t>
            </a:r>
            <a:r>
              <a:rPr lang="en-US" sz="2400" dirty="0"/>
              <a:t> un </a:t>
            </a:r>
            <a:r>
              <a:rPr lang="en-US" sz="2400" err="1"/>
              <a:t>nome</a:t>
            </a:r>
            <a:r>
              <a:rPr lang="en-US" sz="2400" dirty="0"/>
              <a:t> di fantasia in un </a:t>
            </a:r>
            <a:r>
              <a:rPr lang="en-US" sz="2400" err="1"/>
              <a:t>quesito</a:t>
            </a:r>
            <a:r>
              <a:rPr lang="en-US" sz="2400" dirty="0"/>
              <a:t>, </a:t>
            </a:r>
            <a:r>
              <a:rPr lang="en-US" sz="2400" err="1"/>
              <a:t>provare</a:t>
            </a:r>
            <a:r>
              <a:rPr lang="en-US" sz="2400" dirty="0"/>
              <a:t> ad </a:t>
            </a:r>
            <a:r>
              <a:rPr lang="en-US" sz="2400" err="1"/>
              <a:t>ascoltare</a:t>
            </a:r>
            <a:r>
              <a:rPr lang="en-US" sz="2400" dirty="0"/>
              <a:t> come </a:t>
            </a:r>
            <a:r>
              <a:rPr lang="en-US" sz="2400" err="1"/>
              <a:t>viene</a:t>
            </a:r>
            <a:r>
              <a:rPr lang="en-US" sz="2400" dirty="0"/>
              <a:t> </a:t>
            </a:r>
            <a:r>
              <a:rPr lang="en-US" sz="2400" err="1"/>
              <a:t>letto</a:t>
            </a:r>
            <a:r>
              <a:rPr lang="en-US" sz="2400" dirty="0"/>
              <a:t> da un </a:t>
            </a:r>
            <a:r>
              <a:rPr lang="en-US" sz="2400" err="1"/>
              <a:t>lettore</a:t>
            </a:r>
            <a:r>
              <a:rPr lang="en-US" sz="2400" dirty="0"/>
              <a:t> </a:t>
            </a:r>
            <a:r>
              <a:rPr lang="en-US" sz="2400" err="1"/>
              <a:t>vocale</a:t>
            </a:r>
            <a:r>
              <a:rPr lang="en-US" sz="2400" dirty="0"/>
              <a:t>. </a:t>
            </a:r>
          </a:p>
          <a:p>
            <a:pPr marL="457200" lvl="1" inden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Ad </a:t>
            </a:r>
            <a:r>
              <a:rPr lang="en-US" sz="2400" dirty="0" err="1"/>
              <a:t>esempio</a:t>
            </a:r>
            <a:r>
              <a:rPr lang="en-US" sz="2400" dirty="0"/>
              <a:t> </a:t>
            </a:r>
            <a:r>
              <a:rPr lang="en-US" sz="2400" u="sng" dirty="0">
                <a:hlinkClick r:id="rId3"/>
              </a:rPr>
              <a:t>l’assistente vocale in Windows</a:t>
            </a: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Sequenze alfanumeriche da decifrare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None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Alcuni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quesiti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completamento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decifrazione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serie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alfanumerica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creano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molta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confusione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/>
              <a:t>in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candidate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candidati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disabilità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visive o con DSA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andrebbero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evitati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Immagini (1)</a:t>
            </a:r>
            <a:endParaRPr lang="en-US" sz="3850"/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immagini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rappresentano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barriera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durante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prova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ammissione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Dove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possibile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predisporre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quesiti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senza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immagini</a:t>
            </a:r>
            <a:endParaRPr lang="en-US" sz="24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err="1"/>
              <a:t>Inserire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immagini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ad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alta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risoluzione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ad alto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contrasto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elementi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ben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visibili</a:t>
            </a:r>
            <a:endParaRPr lang="en-US" sz="24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6" name="Graphic 205" descr="Immagini">
            <a:extLst>
              <a:ext uri="{FF2B5EF4-FFF2-40B4-BE49-F238E27FC236}">
                <a16:creationId xmlns:a16="http://schemas.microsoft.com/office/drawing/2014/main" id="{78CD499F-03D8-C46F-5E55-B0B4F5246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9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0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10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10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326352" y="646078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endParaRPr lang="it-IT" err="1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3264202" y="649480"/>
            <a:ext cx="5260002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err="1"/>
              <a:t>Introdurre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difficoltà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persone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disabilità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disturbi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specifici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dell’apprendimento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incontrano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nella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fruizione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prove di accesso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all’Università</a:t>
            </a:r>
            <a:endParaRPr lang="en-US" sz="24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Presentare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linee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guida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migliorare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fruibilità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delle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prove di accesso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title"/>
          </p:nvPr>
        </p:nvSpPr>
        <p:spPr>
          <a:xfrm>
            <a:off x="852544" y="308454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Immagini (2)</a:t>
            </a:r>
            <a:endParaRPr lang="en-US" sz="3850"/>
          </a:p>
        </p:txBody>
      </p:sp>
      <p:sp>
        <p:nvSpPr>
          <p:cNvPr id="208" name="Google Shape;208;p21"/>
          <p:cNvSpPr txBox="1">
            <a:spLocks noGrp="1"/>
          </p:cNvSpPr>
          <p:nvPr>
            <p:ph type="body" idx="1"/>
          </p:nvPr>
        </p:nvSpPr>
        <p:spPr>
          <a:xfrm>
            <a:off x="11358" y="2227943"/>
            <a:ext cx="5874184" cy="378822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Se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un’immagine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fondamentale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comprendere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quesito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fornire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sintetica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dell’immagine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Vedere, ad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come aggiungere testo alternativo agli elementi visivi</a:t>
            </a:r>
            <a:endParaRPr lang="en-US" sz="24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Non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fornire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immagini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complemento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dell’esposizione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Marcare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l’immagine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decorativa</a:t>
            </a:r>
            <a:endParaRPr lang="en-US" sz="24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err="1"/>
              <a:t>Evitare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quesiti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immagini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descritte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sinteticamente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senza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fornire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risposta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12" name="Graphic 211" descr="Immagini">
            <a:extLst>
              <a:ext uri="{FF2B5EF4-FFF2-40B4-BE49-F238E27FC236}">
                <a16:creationId xmlns:a16="http://schemas.microsoft.com/office/drawing/2014/main" id="{74C6FEEA-3D7B-7490-40AF-8493FB4AA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Notazione matematica (1)</a:t>
            </a:r>
            <a:endParaRPr lang="en-US" sz="350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rendere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accessibili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quesiti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contenenti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espressioni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matematiche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0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000" dirty="0" err="1"/>
              <a:t>Usare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espressioni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matematiche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brevi</a:t>
            </a:r>
            <a:endParaRPr lang="en-US" sz="20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Usare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liberamente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numeri con segno 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lettere</a:t>
            </a:r>
            <a:endParaRPr lang="en-US" sz="20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Evitare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notazioni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possono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essere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descritte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sinteticamente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parole (ad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esempio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matrici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frazioni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annidate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US" sz="2000" dirty="0"/>
              <a:t>.)</a:t>
            </a:r>
            <a:endParaRPr lang="en-US" dirty="0"/>
          </a:p>
        </p:txBody>
      </p:sp>
      <p:pic>
        <p:nvPicPr>
          <p:cNvPr id="216" name="Picture 215" descr="Formule scritte su un lavagna">
            <a:extLst>
              <a:ext uri="{FF2B5EF4-FFF2-40B4-BE49-F238E27FC236}">
                <a16:creationId xmlns:a16="http://schemas.microsoft.com/office/drawing/2014/main" id="{7E2DE035-0C1D-662E-10A8-80C199A1E3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57" r="27769" b="4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Notazione </a:t>
            </a:r>
            <a:r>
              <a:rPr lang="en-US" sz="3500"/>
              <a:t>matematica</a:t>
            </a: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 (2)</a:t>
            </a:r>
            <a:endParaRPr lang="en-US" sz="3500"/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Inserire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l’espressione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matematica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immagine</a:t>
            </a:r>
            <a:endParaRPr lang="en-US" sz="24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Fornire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verbale non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ambigua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dell’espressione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matematica</a:t>
            </a:r>
            <a:endParaRPr lang="en-US" sz="2400" dirty="0" err="1"/>
          </a:p>
        </p:txBody>
      </p:sp>
      <p:pic>
        <p:nvPicPr>
          <p:cNvPr id="222" name="Picture 221" descr="Formule scritte su un lavagna">
            <a:extLst>
              <a:ext uri="{FF2B5EF4-FFF2-40B4-BE49-F238E27FC236}">
                <a16:creationId xmlns:a16="http://schemas.microsoft.com/office/drawing/2014/main" id="{489FF514-71CD-4023-7B85-C066CF050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57" r="27769" b="4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Notazioni chimiche</a:t>
            </a:r>
            <a:endParaRPr lang="en-US" sz="3500"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Per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rendere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accessibili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quesiti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contenenti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notazioni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chimica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Inserire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formule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brute come testo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aggiungere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verbale</a:t>
            </a:r>
            <a:endParaRPr lang="en-US" sz="24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Inserire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formule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struttura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immagine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fornire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verbale</a:t>
            </a:r>
            <a:endParaRPr lang="en-US" sz="2400" dirty="0"/>
          </a:p>
        </p:txBody>
      </p:sp>
      <p:pic>
        <p:nvPicPr>
          <p:cNvPr id="228" name="Picture 227" descr="Formule scritte su un lavagna">
            <a:extLst>
              <a:ext uri="{FF2B5EF4-FFF2-40B4-BE49-F238E27FC236}">
                <a16:creationId xmlns:a16="http://schemas.microsoft.com/office/drawing/2014/main" id="{10842ABD-D332-FA99-C0F5-C902B390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57" r="27769" b="4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40" name="Rectangle 23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Frammenti di codice</a:t>
            </a:r>
            <a:endParaRPr lang="en-US" sz="3500"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lettura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frammenti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non è </a:t>
            </a:r>
            <a:r>
              <a:rPr lang="en-US" sz="2000" err="1">
                <a:latin typeface="Calibri"/>
                <a:ea typeface="Calibri"/>
                <a:cs typeface="Calibri"/>
                <a:sym typeface="Calibri"/>
              </a:rPr>
              <a:t>immediata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Evitare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dove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possibile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frammenti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lang="en-US" sz="2000" dirty="0"/>
              <a:t>.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Non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codice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in cui è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necessario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l’uso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dell’indentazione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Inserire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nomi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esplicativi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facili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ascoltare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variabili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costanti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metodi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classi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US" sz="2000" dirty="0"/>
              <a:t>.)</a:t>
            </a:r>
          </a:p>
        </p:txBody>
      </p:sp>
      <p:pic>
        <p:nvPicPr>
          <p:cNvPr id="234" name="Picture 233" descr="Gocciolina d'acqua su un petalo">
            <a:extLst>
              <a:ext uri="{FF2B5EF4-FFF2-40B4-BE49-F238E27FC236}">
                <a16:creationId xmlns:a16="http://schemas.microsoft.com/office/drawing/2014/main" id="{995474DE-9EE4-AB3E-E022-1379F147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76" r="48982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xfrm>
            <a:off x="997324" y="1146412"/>
            <a:ext cx="6760761" cy="240200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SzPts val="4400"/>
            </a:pPr>
            <a:r>
              <a:rPr lang="en-US" sz="4200" kern="1200" err="1">
                <a:solidFill>
                  <a:schemeClr val="tx1"/>
                </a:solidFill>
                <a:sym typeface="Calibri"/>
              </a:rPr>
              <a:t>Quesiti</a:t>
            </a:r>
            <a:r>
              <a:rPr lang="en-US" sz="4200" kern="12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4200" kern="1200" err="1">
                <a:solidFill>
                  <a:schemeClr val="tx1"/>
                </a:solidFill>
                <a:sym typeface="Calibri"/>
              </a:rPr>
              <a:t>accessibili</a:t>
            </a:r>
            <a:r>
              <a:rPr lang="en-US" sz="4200" kern="1200" dirty="0">
                <a:solidFill>
                  <a:schemeClr val="tx1"/>
                </a:solidFill>
                <a:sym typeface="Calibri"/>
              </a:rPr>
              <a:t> in Moodle</a:t>
            </a:r>
            <a:br>
              <a:rPr lang="en-US" sz="4200" kern="1200" dirty="0">
                <a:solidFill>
                  <a:schemeClr val="tx1"/>
                </a:solidFill>
              </a:rPr>
            </a:br>
            <a:br>
              <a:rPr lang="en-US" sz="2000" kern="1200" dirty="0"/>
            </a:br>
            <a:r>
              <a:rPr lang="en-US" sz="2000" kern="1200" err="1">
                <a:solidFill>
                  <a:schemeClr val="tx1"/>
                </a:solidFill>
              </a:rPr>
              <a:t>Risorsa</a:t>
            </a:r>
            <a:r>
              <a:rPr lang="en-US" sz="2000" kern="1200" dirty="0">
                <a:solidFill>
                  <a:schemeClr val="tx1"/>
                </a:solidFill>
              </a:rPr>
              <a:t> </a:t>
            </a:r>
            <a:r>
              <a:rPr lang="en-US" sz="2000" kern="1200" err="1">
                <a:solidFill>
                  <a:schemeClr val="tx1"/>
                </a:solidFill>
              </a:rPr>
              <a:t>importante</a:t>
            </a:r>
            <a:r>
              <a:rPr lang="en-US" sz="2000" kern="1200" dirty="0">
                <a:solidFill>
                  <a:schemeClr val="tx1"/>
                </a:solidFill>
              </a:rPr>
              <a:t>: </a:t>
            </a:r>
            <a:r>
              <a:rPr lang="en-US" sz="2000" kern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https://elearning.unipd.it/dlm/course/view.php?id=2052</a:t>
            </a:r>
            <a:r>
              <a:rPr lang="en-US" sz="2000" kern="1200" dirty="0">
                <a:solidFill>
                  <a:schemeClr val="tx1"/>
                </a:solidFill>
              </a:rPr>
              <a:t> 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8" name="Rectangle 24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Struttura</a:t>
            </a:r>
            <a:r>
              <a:rPr lang="en-US" sz="35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del testo</a:t>
            </a:r>
            <a:endParaRPr lang="it-IT"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Nel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testo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suddivisione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paragrafi</a:t>
            </a:r>
            <a:endParaRPr lang="en-US" sz="24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Nei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testi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lunghi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usare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intestazioni</a:t>
            </a:r>
            <a:endParaRPr lang="en-US" sz="2400" dirty="0" err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>
                <a:latin typeface="Calibri"/>
                <a:ea typeface="Calibri"/>
                <a:cs typeface="Calibri"/>
                <a:sym typeface="Calibri"/>
              </a:rPr>
              <a:t>Immagini</a:t>
            </a:r>
            <a:endParaRPr lang="en-US" sz="385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/>
              <a:t>Se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un’immagine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fondamentale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comprendere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quesito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fornire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alternativa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err="1">
                <a:latin typeface="Calibri"/>
                <a:ea typeface="Calibri"/>
                <a:cs typeface="Calibri"/>
                <a:sym typeface="Calibri"/>
              </a:rPr>
              <a:t>dell’immagine</a:t>
            </a:r>
            <a:endParaRPr lang="en-US" sz="21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/>
              <a:t>Non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fornire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descrizione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immagini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complemento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dell’esposizione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. Marcare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l’immagine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come </a:t>
            </a:r>
            <a:r>
              <a:rPr lang="en-US" sz="2100" dirty="0" err="1">
                <a:latin typeface="Calibri"/>
                <a:ea typeface="Calibri"/>
                <a:cs typeface="Calibri"/>
                <a:sym typeface="Calibri"/>
              </a:rPr>
              <a:t>decorativa</a:t>
            </a: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1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 u="sng" dirty="0">
                <a:hlinkClick r:id="rId3"/>
              </a:rPr>
              <a:t>Approfondimento su come inserire immagini in Moodle</a:t>
            </a:r>
            <a:endParaRPr lang="en-US" sz="2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53" name="Graphic 252" descr="Immagine">
            <a:extLst>
              <a:ext uri="{FF2B5EF4-FFF2-40B4-BE49-F238E27FC236}">
                <a16:creationId xmlns:a16="http://schemas.microsoft.com/office/drawing/2014/main" id="{23A20970-D395-3839-E2A1-B4F83494C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Notazione matematica</a:t>
            </a:r>
            <a:endParaRPr lang="en-US" sz="3500"/>
          </a:p>
        </p:txBody>
      </p:sp>
      <p:sp>
        <p:nvSpPr>
          <p:cNvPr id="255" name="Google Shape;255;p29"/>
          <p:cNvSpPr txBox="1">
            <a:spLocks noGrp="1"/>
          </p:cNvSpPr>
          <p:nvPr>
            <p:ph type="body" idx="1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2950" lvl="1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Usare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liberamente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numeri con segno 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lettere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 err="1"/>
              <a:t>Inserire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l’espressione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matematica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 equation editor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usando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TeX.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Per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approfondimenti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TeX notation in Moodle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0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Se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l’espressione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matematica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è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un’immagine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inserire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un testo alternativo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che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descrive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in modo non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ambiguo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l’espressione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/>
          </a:p>
        </p:txBody>
      </p:sp>
      <p:pic>
        <p:nvPicPr>
          <p:cNvPr id="257" name="Picture 256" descr="Formule scritte su un lavagna">
            <a:extLst>
              <a:ext uri="{FF2B5EF4-FFF2-40B4-BE49-F238E27FC236}">
                <a16:creationId xmlns:a16="http://schemas.microsoft.com/office/drawing/2014/main" id="{BFB2126B-34E2-5B63-4D00-0277ACF0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357" r="27769" b="4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 dirty="0">
                <a:latin typeface="Calibri"/>
                <a:ea typeface="Calibri"/>
                <a:cs typeface="Calibri"/>
                <a:sym typeface="Calibri"/>
              </a:rPr>
              <a:t>Grazie per </a:t>
            </a:r>
            <a:r>
              <a:rPr lang="en-US" sz="3850" dirty="0" err="1">
                <a:latin typeface="Calibri"/>
                <a:ea typeface="Calibri"/>
                <a:cs typeface="Calibri"/>
                <a:sym typeface="Calibri"/>
              </a:rPr>
              <a:t>l’attenzione</a:t>
            </a:r>
            <a:r>
              <a:rPr lang="en-US" sz="3850" dirty="0"/>
              <a:t>!</a:t>
            </a:r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ts val="3200"/>
              <a:buNone/>
            </a:pPr>
            <a:r>
              <a:rPr lang="en-US" sz="2100"/>
              <a:t>Gabriel Rovesti</a:t>
            </a:r>
          </a:p>
          <a:p>
            <a:pPr marL="0" indent="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2100"/>
              <a:t>Indirizzo mail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100" u="sng"/>
              <a:t>gabriel.rovesti@studenti.unipd.it</a:t>
            </a:r>
            <a:endParaRPr lang="en-US" sz="2100"/>
          </a:p>
          <a:p>
            <a:pPr marL="0" lvl="0" indent="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/>
          </a:p>
          <a:p>
            <a:pPr marL="0" indent="0">
              <a:lnSpc>
                <a:spcPct val="90000"/>
              </a:lnSpc>
              <a:spcBef>
                <a:spcPts val="640"/>
              </a:spcBef>
              <a:buSzPts val="3200"/>
              <a:buNone/>
            </a:pPr>
            <a:r>
              <a:rPr lang="en-US" sz="2100"/>
              <a:t>Date per consulenze personalizzate (ore 14-18):</a:t>
            </a:r>
          </a:p>
          <a:p>
            <a:pPr indent="-457200">
              <a:lnSpc>
                <a:spcPct val="9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n-US" sz="2100">
                <a:highlight>
                  <a:srgbClr val="FFFFFF"/>
                </a:highlight>
              </a:rPr>
              <a:t>Giugno: 24 – 27</a:t>
            </a:r>
            <a:endParaRPr lang="en-US" sz="2100"/>
          </a:p>
          <a:p>
            <a:pPr indent="-457200">
              <a:lnSpc>
                <a:spcPct val="90000"/>
              </a:lnSpc>
              <a:spcBef>
                <a:spcPts val="640"/>
              </a:spcBef>
              <a:buSzPts val="3200"/>
              <a:buFont typeface="Calibri"/>
              <a:buChar char="-"/>
            </a:pPr>
            <a:r>
              <a:rPr lang="en-US" sz="2100">
                <a:highlight>
                  <a:srgbClr val="FFFFFF"/>
                </a:highlight>
              </a:rPr>
              <a:t>Luglio: 1 - 3 - 4 - 7 - 8 - 10 - 14 - 15 - 17 - 18 - 21 – 22</a:t>
            </a:r>
            <a:endParaRPr lang="en-US" sz="2100"/>
          </a:p>
          <a:p>
            <a:pPr lvl="0" indent="-45720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n-US" sz="2100">
                <a:highlight>
                  <a:srgbClr val="FFFFFF"/>
                </a:highlight>
              </a:rPr>
              <a:t>Settembre: 2 - 4 - 5 - 8 - 9 - 11 - 12 - 15 - 16 - 18 - 19 - 22</a:t>
            </a:r>
            <a:endParaRPr lang="en-US" sz="2100"/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65" name="Graphic 264" descr="Busta">
            <a:extLst>
              <a:ext uri="{FF2B5EF4-FFF2-40B4-BE49-F238E27FC236}">
                <a16:creationId xmlns:a16="http://schemas.microsoft.com/office/drawing/2014/main" id="{752446AE-0AFD-6C03-A753-E4BD172C8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Disabilità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visive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Includono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Cecità</a:t>
            </a:r>
            <a:r>
              <a:rPr lang="en-US" sz="2400" dirty="0"/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totale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parziale</a:t>
            </a:r>
            <a:endParaRPr lang="en-US" sz="24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Ipovisione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lieve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media, grave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08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0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9144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88558" y="5198168"/>
            <a:ext cx="7394713" cy="6427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3100" kern="1200" dirty="0">
                <a:solidFill>
                  <a:schemeClr val="tx1"/>
                </a:solidFill>
                <a:sym typeface="Calibri"/>
              </a:rPr>
              <a:t>Come </a:t>
            </a:r>
            <a:r>
              <a:rPr lang="en-US" sz="3100" kern="1200" err="1">
                <a:solidFill>
                  <a:schemeClr val="tx1"/>
                </a:solidFill>
                <a:sym typeface="Calibri"/>
              </a:rPr>
              <a:t>vedono</a:t>
            </a:r>
            <a:r>
              <a:rPr lang="en-US" sz="3100" kern="1200" dirty="0">
                <a:solidFill>
                  <a:schemeClr val="tx1"/>
                </a:solidFill>
                <a:sym typeface="Calibri"/>
              </a:rPr>
              <a:t> le </a:t>
            </a:r>
            <a:r>
              <a:rPr lang="en-US" sz="3100" kern="1200" err="1">
                <a:solidFill>
                  <a:schemeClr val="tx1"/>
                </a:solidFill>
                <a:sym typeface="Calibri"/>
              </a:rPr>
              <a:t>persone</a:t>
            </a:r>
            <a:r>
              <a:rPr lang="en-US" sz="3100" kern="12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3100" kern="1200" err="1">
                <a:solidFill>
                  <a:schemeClr val="tx1"/>
                </a:solidFill>
                <a:sym typeface="Calibri"/>
              </a:rPr>
              <a:t>ipovedenti</a:t>
            </a:r>
            <a:r>
              <a:rPr lang="en-US" sz="3100" kern="1200" dirty="0">
                <a:solidFill>
                  <a:schemeClr val="tx1"/>
                </a:solidFill>
                <a:sym typeface="Calibri"/>
              </a:rPr>
              <a:t> (1)</a:t>
            </a:r>
            <a:endParaRPr lang="en-US" sz="3100" kern="1200" dirty="0">
              <a:solidFill>
                <a:schemeClr val="tx1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649080" y="5928655"/>
            <a:ext cx="5873669" cy="4106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Come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vedono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persone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forme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diverse di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ipovisione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(1)</a:t>
            </a:r>
            <a:endParaRPr lang="en-US" sz="1800" kern="12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6" name="Freeform: Shape 11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2" y="647758"/>
            <a:ext cx="6266329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" name="Google Shape;103;p4" descr="c:/users/cristian/padova_test_2022/ipovedenti1.jpg"/>
          <p:cNvPicPr preferRelativeResize="0"/>
          <p:nvPr/>
        </p:nvPicPr>
        <p:blipFill rotWithShape="1">
          <a:blip r:embed="rId3"/>
          <a:srcRect r="1667" b="1"/>
          <a:stretch>
            <a:fillRect/>
          </a:stretch>
        </p:blipFill>
        <p:spPr>
          <a:xfrm>
            <a:off x="1559859" y="805516"/>
            <a:ext cx="6024282" cy="4074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9144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888558" y="5198168"/>
            <a:ext cx="7394713" cy="64279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3100" kern="1200" dirty="0">
                <a:solidFill>
                  <a:schemeClr val="tx1"/>
                </a:solidFill>
                <a:sym typeface="Calibri"/>
              </a:rPr>
              <a:t>Come </a:t>
            </a:r>
            <a:r>
              <a:rPr lang="en-US" sz="3100" kern="1200" err="1">
                <a:solidFill>
                  <a:schemeClr val="tx1"/>
                </a:solidFill>
                <a:sym typeface="Calibri"/>
              </a:rPr>
              <a:t>vedono</a:t>
            </a:r>
            <a:r>
              <a:rPr lang="en-US" sz="3100" kern="1200" dirty="0">
                <a:solidFill>
                  <a:schemeClr val="tx1"/>
                </a:solidFill>
                <a:sym typeface="Calibri"/>
              </a:rPr>
              <a:t> le </a:t>
            </a:r>
            <a:r>
              <a:rPr lang="en-US" sz="3100" kern="1200" err="1">
                <a:solidFill>
                  <a:schemeClr val="tx1"/>
                </a:solidFill>
                <a:sym typeface="Calibri"/>
              </a:rPr>
              <a:t>persone</a:t>
            </a:r>
            <a:r>
              <a:rPr lang="en-US" sz="3100" kern="1200" dirty="0">
                <a:solidFill>
                  <a:schemeClr val="tx1"/>
                </a:solidFill>
                <a:sym typeface="Calibri"/>
              </a:rPr>
              <a:t> </a:t>
            </a:r>
            <a:r>
              <a:rPr lang="en-US" sz="3100" kern="1200" err="1">
                <a:solidFill>
                  <a:schemeClr val="tx1"/>
                </a:solidFill>
                <a:sym typeface="Calibri"/>
              </a:rPr>
              <a:t>ipovedenti</a:t>
            </a:r>
            <a:r>
              <a:rPr lang="en-US" sz="3100" kern="1200" dirty="0">
                <a:solidFill>
                  <a:schemeClr val="tx1"/>
                </a:solidFill>
                <a:sym typeface="Calibri"/>
              </a:rPr>
              <a:t> (2)</a:t>
            </a:r>
            <a:endParaRPr lang="en-US" sz="3100" kern="1200" dirty="0">
              <a:solidFill>
                <a:schemeClr val="tx1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649080" y="5928655"/>
            <a:ext cx="5873669" cy="41068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Come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vedono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persone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forme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diverse di </a:t>
            </a:r>
            <a:r>
              <a:rPr lang="en-US" sz="1800" b="0" i="0" u="none" strike="noStrike" kern="1200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ipovisione</a:t>
            </a:r>
            <a:r>
              <a:rPr lang="en-US" sz="1800" b="0" i="0" u="none" strike="noStrike" kern="1200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(2)</a:t>
            </a:r>
            <a:endParaRPr lang="en-US" sz="1800" kern="12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2" y="647758"/>
            <a:ext cx="6266329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0" name="Google Shape;110;p5" descr="c:/users/cristian/padova_test_2022/ipovedenti2.jpg"/>
          <p:cNvPicPr preferRelativeResize="0"/>
          <p:nvPr/>
        </p:nvPicPr>
        <p:blipFill rotWithShape="1">
          <a:blip r:embed="rId3"/>
          <a:srcRect l="1296" r="3" b="3"/>
          <a:stretch>
            <a:fillRect/>
          </a:stretch>
        </p:blipFill>
        <p:spPr>
          <a:xfrm>
            <a:off x="1559859" y="805516"/>
            <a:ext cx="6024282" cy="4074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157860" y="1522575"/>
            <a:ext cx="3859558" cy="3340119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>
              <a:buSzPct val="100000"/>
            </a:pPr>
            <a:r>
              <a:rPr lang="en-US" sz="4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Disturbi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specifici</a:t>
            </a:r>
            <a:r>
              <a:rPr lang="en-US" sz="4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dell’ </a:t>
            </a:r>
            <a:r>
              <a:rPr lang="en-US" sz="4000" dirty="0" err="1">
                <a:solidFill>
                  <a:srgbClr val="FFFFFF"/>
                </a:solidFill>
              </a:rPr>
              <a:t>apprendimento</a:t>
            </a:r>
            <a:r>
              <a:rPr lang="en-US" sz="4000" dirty="0">
                <a:solidFill>
                  <a:srgbClr val="FFFFFF"/>
                </a:solidFill>
              </a:rPr>
              <a:t> (DSA)</a:t>
            </a:r>
            <a:endParaRPr lang="it-IT" dirty="0"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Includono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err="1"/>
              <a:t>Dislessia</a:t>
            </a:r>
            <a:r>
              <a:rPr lang="en-US" sz="2400" dirty="0"/>
              <a:t> - </a:t>
            </a:r>
            <a:r>
              <a:rPr lang="en-US" sz="2400" u="sng" dirty="0">
                <a:hlinkClick r:id="rId3"/>
              </a:rPr>
              <a:t>Simulatore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err="1"/>
              <a:t>Disortografia</a:t>
            </a:r>
            <a:endParaRPr lang="en-US" sz="2400" dirty="0" err="1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Disgrafia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Discalculia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>
              <a:buSzPct val="100000"/>
            </a:pPr>
            <a:r>
              <a:rPr lang="en-US" sz="32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tecnologie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assistive 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per </a:t>
            </a:r>
            <a:r>
              <a:rPr lang="en-US" sz="3200" err="1">
                <a:solidFill>
                  <a:srgbClr val="FFFFFF"/>
                </a:solidFill>
              </a:rPr>
              <a:t>disabilità</a:t>
            </a:r>
            <a:r>
              <a:rPr lang="en-US" sz="3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visive</a:t>
            </a:r>
            <a:endParaRPr lang="it-IT"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tecnologie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assistive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includono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Lettore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schermo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riscontro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vocale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/>
              <a:t>Display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Braille</a:t>
            </a:r>
            <a:endParaRPr lang="en-US" sz="2400"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err="1"/>
              <a:t>Personalizzazione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della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visualizzazione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di carattere,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ingrandimento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contrasto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disposizione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degli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elementi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interlinea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forma del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puntatore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ecc</a:t>
            </a:r>
            <a:r>
              <a:rPr lang="en-US" sz="2400"/>
              <a:t>.)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Ingranditore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Immagine Display Braille</a:t>
            </a:r>
            <a:endParaRPr/>
          </a:p>
        </p:txBody>
      </p:sp>
      <p:pic>
        <p:nvPicPr>
          <p:cNvPr id="129" name="Google Shape;129;p8" descr="c:/users/cristian/padova_test_2022/display_braill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300" y="1600200"/>
            <a:ext cx="5346700" cy="40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Braille display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Principali tecnologie assistive per persone con DSA</a:t>
            </a:r>
            <a:endParaRPr lang="it-IT" sz="3500"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principali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tecnologie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assistive </a:t>
            </a:r>
            <a:r>
              <a:rPr lang="en-US" sz="2400" err="1">
                <a:latin typeface="Calibri"/>
                <a:ea typeface="Calibri"/>
                <a:cs typeface="Calibri"/>
                <a:sym typeface="Calibri"/>
              </a:rPr>
              <a:t>includono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Applicazioni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 la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lettura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 testo e audio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sincronizzato</a:t>
            </a:r>
            <a:endParaRPr lang="en-US" sz="24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400" dirty="0" err="1"/>
              <a:t>Lettura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immersiva</a:t>
            </a: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/>
              <a:t>Font "dyslexic-friendly"</a:t>
            </a:r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sz="2400" dirty="0" err="1"/>
              <a:t>Estensioni</a:t>
            </a:r>
            <a:r>
              <a:rPr lang="en-US" sz="2400" dirty="0"/>
              <a:t> browser</a:t>
            </a:r>
          </a:p>
        </p:txBody>
      </p:sp>
      <p:pic>
        <p:nvPicPr>
          <p:cNvPr id="153" name="Picture 152" descr="Dispositivo mobile con app">
            <a:extLst>
              <a:ext uri="{FF2B5EF4-FFF2-40B4-BE49-F238E27FC236}">
                <a16:creationId xmlns:a16="http://schemas.microsoft.com/office/drawing/2014/main" id="{4A4F06BA-5C84-6002-2912-9979F6CA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417" r="13824" b="7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Come rendere accessibili i quesiti delle prove di ammissione all’Università</vt:lpstr>
      <vt:lpstr>Obiettivi</vt:lpstr>
      <vt:lpstr>Disabilità visive</vt:lpstr>
      <vt:lpstr>Come vedono le persone ipovedenti (1)</vt:lpstr>
      <vt:lpstr>Come vedono le persone ipovedenti (2)</vt:lpstr>
      <vt:lpstr>Disturbi specifici  dell’ apprendimento (DSA)</vt:lpstr>
      <vt:lpstr>Principali tecnologie assistive  per disabilità visive</vt:lpstr>
      <vt:lpstr>Immagine Display Braille</vt:lpstr>
      <vt:lpstr>Principali tecnologie assistive per persone con DSA</vt:lpstr>
      <vt:lpstr>Caratteristiche delle prove di accesso</vt:lpstr>
      <vt:lpstr>Cosa vogliamo ottenere</vt:lpstr>
      <vt:lpstr>Leggibilità</vt:lpstr>
      <vt:lpstr>Struttura del documento ed elenchi</vt:lpstr>
      <vt:lpstr>Uso di tabelle</vt:lpstr>
      <vt:lpstr>Uso del colore</vt:lpstr>
      <vt:lpstr>Brani lunghi con spazi da riempire</vt:lpstr>
      <vt:lpstr>Sigle, acronimi, abbreviazioni e nomi di fantasia</vt:lpstr>
      <vt:lpstr>Sequenze alfanumeriche da decifrare</vt:lpstr>
      <vt:lpstr>Immagini (1)</vt:lpstr>
      <vt:lpstr>Immagini (2)</vt:lpstr>
      <vt:lpstr>Notazione matematica (1)</vt:lpstr>
      <vt:lpstr>Notazione matematica (2)</vt:lpstr>
      <vt:lpstr>Notazioni chimiche</vt:lpstr>
      <vt:lpstr>Frammenti di codice</vt:lpstr>
      <vt:lpstr>Quesiti accessibili in Moodle  Risorsa importante: https://elearning.unipd.it/dlm/course/view.php?id=2052 </vt:lpstr>
      <vt:lpstr>Struttura del testo</vt:lpstr>
      <vt:lpstr>Immagini</vt:lpstr>
      <vt:lpstr>Notazione matematica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Cristian Bernareggi</dc:creator>
  <cp:revision>217</cp:revision>
  <dcterms:created xsi:type="dcterms:W3CDTF">2022-06-27T11:11:24Z</dcterms:created>
  <dcterms:modified xsi:type="dcterms:W3CDTF">2025-06-15T16:11:34Z</dcterms:modified>
</cp:coreProperties>
</file>