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3" r:id="rId6"/>
    <p:sldId id="258" r:id="rId7"/>
    <p:sldId id="276" r:id="rId8"/>
    <p:sldId id="261" r:id="rId9"/>
    <p:sldId id="262" r:id="rId10"/>
    <p:sldId id="264" r:id="rId11"/>
    <p:sldId id="272" r:id="rId12"/>
    <p:sldId id="263" r:id="rId13"/>
    <p:sldId id="267" r:id="rId14"/>
    <p:sldId id="265" r:id="rId15"/>
    <p:sldId id="266" r:id="rId16"/>
    <p:sldId id="279" r:id="rId17"/>
    <p:sldId id="27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1" autoAdjust="0"/>
    <p:restoredTop sz="94670" autoAdjust="0"/>
  </p:normalViewPr>
  <p:slideViewPr>
    <p:cSldViewPr snapToGrid="0">
      <p:cViewPr>
        <p:scale>
          <a:sx n="150" d="100"/>
          <a:sy n="150" d="100"/>
        </p:scale>
        <p:origin x="1781" y="1022"/>
      </p:cViewPr>
      <p:guideLst/>
    </p:cSldViewPr>
  </p:slideViewPr>
  <p:outlineViewPr>
    <p:cViewPr>
      <p:scale>
        <a:sx n="33" d="100"/>
        <a:sy n="33" d="100"/>
      </p:scale>
      <p:origin x="0" y="-144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96288-0118-4614-BB27-E99E8E8202B9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1B84E-BA61-4C64-8315-52ACD48A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1B84E-BA61-4C64-8315-52ACD48A18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1B84E-BA61-4C64-8315-52ACD48A18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1B84E-BA61-4C64-8315-52ACD48A18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30624-EC2C-DC52-F1A6-0BACCED9D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819BD8F-5955-10D6-DCA0-0364FEC46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A32BAB-7FAD-6028-44F0-6DF96C2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C151C6-C375-DE33-7FF2-5DB989A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BCD910-B9F3-EB58-5327-B687C0FD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9FD8CE-AAF0-3FDF-71C3-F7470B77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FC559BA-5966-6F05-6742-E8AAC4EFA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F473B0F-B2C9-440E-C1EF-F67734BA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151A4D-D335-EF30-DD9D-D98DE7A7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379B10-718C-9E6F-E437-F38FD573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F27BCED-FE79-5FD6-0D0F-822568E5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D2E381B-1422-CE48-2BC6-E292FE60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7F1B7D-CB4E-39C6-B1DF-646720E8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896C51-E86D-CF5F-ADEF-B1187362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1DB4A7-0F20-7082-53A3-C9CE58C2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9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3E737B-7FF0-89FE-8D94-174CECDA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538B69-DFAA-549F-ADBE-78872223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940ECA-C78A-87A8-C7C6-08F7B792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CCB0EE7-B626-344D-8F7A-7BB777E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7150AF-17EA-6F17-5279-54EB2047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1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C76480-F6E7-30C5-E303-E98CD3E0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BAFF8DF-A6C6-91DD-361E-BD0BC0C3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9B701F-1553-F1E3-2BC2-7EE920F9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E8C431-CA50-E010-9ED4-2F0D495D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681080-D438-C778-9C8B-BA3EA93D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34B36-76D4-C506-AA74-BC26557C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067EEA-CFE1-58F2-6844-417C685A5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B75EAFB-C165-FAA4-5459-62F98CB8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0694F1-3FA0-39A9-E6A8-15E74670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3562ED-FFA5-343B-4568-AF2E1463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7127B8F-8F54-09BE-AB59-804D4B62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D5DFF-BEEF-6A61-A0DA-D8654EDC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6A99A1-5010-A8DD-5AB1-6B7EF00F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F786321-E6BE-D0A8-6CCC-4B85EAED3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761C38-7625-49A5-9301-BF1A7CC2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237C0EC-636B-EB9C-7BC0-AF4F3882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3A55F03-3981-BA43-BECC-ECA7B535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392AE68-E4BE-D48F-92F5-60FB96B6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DA7690A-FF4E-1428-1964-5BD2D685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7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093591-9D12-729F-1AA6-C7673D2B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26252A-5B3A-05CB-25D8-8AACFEBE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D6354F6-E74A-4D55-4144-23EBE1C3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DB1BA5-8D2F-98BA-B78F-4B4F27F3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B08C841-07F5-7BB3-7232-EB07A4D3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49C4876-52FC-F3C7-AA65-11DE22C8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637A18-7463-7766-20CF-7A634CE4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561DE-BD88-1D37-0DC4-02F873D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5E2F1-7DFE-AD2F-E347-88A4B394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6DC903F-EC27-F555-5D4E-EA779CEFF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F176F0-7BAC-5A9A-91CB-172AA994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B9DC17-21C2-5D80-175B-2248E876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C89912-3A5F-B1AF-4D43-4E6E49D1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8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2C792-360E-DB03-48A3-89B353DE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F7111A0-F7A4-1B3A-818B-2CC16B46B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F70BF6-FE6E-7B47-DDFE-E8E322A9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9EFEE1E-28F4-F210-9372-AE7ACBC8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8D82BA-B618-42A9-71CA-319475C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40D0F9-A7EB-5396-9EE5-9C75FBB9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A3E5D83-704F-BEDF-3B94-5D6C0162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F65DB7-F730-F39F-CD25-BA921222A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89806A-71F7-EBD9-CFD4-608FAF311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89FA-9374-4D36-A624-751FF3B5042E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6384265-2AAC-436D-ED04-971CEAD7F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4B0358-AB8D-232D-B3CD-1D7A4C3CE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A6EF-00E3-42A7-AC94-FFC15C0D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rielsaffa/ISHE_workshop_202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AAEA72-43FE-D533-8EAE-CD08BAB2F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Autofit/>
          </a:bodyPr>
          <a:lstStyle/>
          <a:p>
            <a:r>
              <a:rPr lang="en-US" sz="36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“Phylogenetic regression”</a:t>
            </a:r>
            <a:endParaRPr lang="en-US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79BCA6-1A43-5D47-8746-6C629A1DC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0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24FF50-D524-9501-1479-B26F7D6D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0F9091-1D7B-6A1A-B475-354B9812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768F2F2-30C3-DD3B-3F9D-82045282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5785"/>
            <a:ext cx="5276850" cy="200025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9140746C-B670-7A83-7EC0-A388D45E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0436"/>
            <a:ext cx="6229350" cy="125730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D5318B04-61C3-6F46-F876-38C30DD6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60" y="1831116"/>
            <a:ext cx="4206240" cy="420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70AD7-AAD2-936E-4D50-B354CBC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BB1C5D-90B9-DF0D-1761-9B586BA9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8937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Monogamy favored only in complex societies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 of marriage varies across levels of social complexity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AB5E633-7D89-20B1-D1DA-4905E4653F09}"/>
              </a:ext>
            </a:extLst>
          </p:cNvPr>
          <p:cNvSpPr txBox="1"/>
          <p:nvPr/>
        </p:nvSpPr>
        <p:spPr>
          <a:xfrm>
            <a:off x="838200" y="4874204"/>
            <a:ext cx="146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0A9B364-B771-22D4-EDFD-0FCAD1A2E12A}"/>
              </a:ext>
            </a:extLst>
          </p:cNvPr>
          <p:cNvSpPr txBox="1"/>
          <p:nvPr/>
        </p:nvSpPr>
        <p:spPr>
          <a:xfrm>
            <a:off x="3536562" y="5047499"/>
            <a:ext cx="93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D7D44E6E-0A79-2332-EB14-F8BC01C93A4E}"/>
              </a:ext>
            </a:extLst>
          </p:cNvPr>
          <p:cNvCxnSpPr>
            <a:cxnSpLocks/>
          </p:cNvCxnSpPr>
          <p:nvPr/>
        </p:nvCxnSpPr>
        <p:spPr>
          <a:xfrm>
            <a:off x="2489200" y="5278331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D406E658-B2FF-3790-B77F-98B9C83AA014}"/>
              </a:ext>
            </a:extLst>
          </p:cNvPr>
          <p:cNvSpPr txBox="1"/>
          <p:nvPr/>
        </p:nvSpPr>
        <p:spPr>
          <a:xfrm>
            <a:off x="1951439" y="3429000"/>
            <a:ext cx="16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political integration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954E2B5B-C31E-CCDB-1766-51CB68ED4F98}"/>
              </a:ext>
            </a:extLst>
          </p:cNvPr>
          <p:cNvCxnSpPr>
            <a:cxnSpLocks/>
          </p:cNvCxnSpPr>
          <p:nvPr/>
        </p:nvCxnSpPr>
        <p:spPr>
          <a:xfrm rot="18900000">
            <a:off x="1568929" y="4594488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3AE25D51-11E8-F9B9-6A16-77E33428E977}"/>
              </a:ext>
            </a:extLst>
          </p:cNvPr>
          <p:cNvCxnSpPr>
            <a:cxnSpLocks/>
          </p:cNvCxnSpPr>
          <p:nvPr/>
        </p:nvCxnSpPr>
        <p:spPr>
          <a:xfrm rot="2700000">
            <a:off x="3188033" y="4605062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E0B4B58D-DD30-F325-1592-550DBA1A423A}"/>
              </a:ext>
            </a:extLst>
          </p:cNvPr>
          <p:cNvSpPr txBox="1"/>
          <p:nvPr/>
        </p:nvSpPr>
        <p:spPr>
          <a:xfrm>
            <a:off x="5527149" y="4216713"/>
            <a:ext cx="146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5B9223FE-27A6-0652-71D4-4581DD9192C7}"/>
              </a:ext>
            </a:extLst>
          </p:cNvPr>
          <p:cNvSpPr txBox="1"/>
          <p:nvPr/>
        </p:nvSpPr>
        <p:spPr>
          <a:xfrm>
            <a:off x="10336032" y="4376925"/>
            <a:ext cx="93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C446DBA6-19CC-8D18-07DA-A81F2CCBC1A0}"/>
              </a:ext>
            </a:extLst>
          </p:cNvPr>
          <p:cNvCxnSpPr>
            <a:cxnSpLocks/>
          </p:cNvCxnSpPr>
          <p:nvPr/>
        </p:nvCxnSpPr>
        <p:spPr>
          <a:xfrm>
            <a:off x="7052971" y="4620838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982F67B-15DC-C10C-27C3-2BDACF512CD2}"/>
              </a:ext>
            </a:extLst>
          </p:cNvPr>
          <p:cNvSpPr txBox="1"/>
          <p:nvPr/>
        </p:nvSpPr>
        <p:spPr>
          <a:xfrm>
            <a:off x="7844126" y="4205340"/>
            <a:ext cx="16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political integration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8AC617C-BF24-8D47-0389-F3AD88DFAE1D}"/>
              </a:ext>
            </a:extLst>
          </p:cNvPr>
          <p:cNvCxnSpPr>
            <a:cxnSpLocks/>
          </p:cNvCxnSpPr>
          <p:nvPr/>
        </p:nvCxnSpPr>
        <p:spPr>
          <a:xfrm>
            <a:off x="9484966" y="4607758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8C998-CC5F-C6AB-79AB-8E254C9B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922877-6BB0-A226-3672-0AF2FE37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158ACFF0-BC7B-A0B4-1D6E-594678A6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5381625" cy="2238375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E04272E5-72B7-742E-1A27-CC249CD0C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81463"/>
            <a:ext cx="3819525" cy="15621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872A897-6158-AA2E-AB51-C0889EB7C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795963"/>
            <a:ext cx="5905500" cy="3810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A816905-83F7-2FE8-2812-C440292BB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60" y="1821824"/>
            <a:ext cx="4206240" cy="4214477"/>
          </a:xfrm>
          <a:prstGeom prst="rect">
            <a:avLst/>
          </a:prstGeom>
        </p:spPr>
      </p:pic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A7050E68-B25D-7693-3F38-BB56DECD2734}"/>
              </a:ext>
            </a:extLst>
          </p:cNvPr>
          <p:cNvSpPr/>
          <p:nvPr/>
        </p:nvSpPr>
        <p:spPr>
          <a:xfrm>
            <a:off x="1580074" y="5254627"/>
            <a:ext cx="1986086" cy="2419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70AD7-AAD2-936E-4D50-B354CBC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BB1C5D-90B9-DF0D-1761-9B586BA9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89371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Conditioning on mediator induces (negative) effect on trade</a:t>
            </a:r>
          </a:p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Bias due to unmeasured confound U</a:t>
            </a:r>
          </a:p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Political integration is a collider (MP → PI ← U → TR)</a:t>
            </a:r>
          </a:p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Use phylogeny as proxy for U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AB5E633-7D89-20B1-D1DA-4905E4653F09}"/>
              </a:ext>
            </a:extLst>
          </p:cNvPr>
          <p:cNvSpPr txBox="1"/>
          <p:nvPr/>
        </p:nvSpPr>
        <p:spPr>
          <a:xfrm>
            <a:off x="3429000" y="5263197"/>
            <a:ext cx="146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0A9B364-B771-22D4-EDFD-0FCAD1A2E12A}"/>
              </a:ext>
            </a:extLst>
          </p:cNvPr>
          <p:cNvSpPr txBox="1"/>
          <p:nvPr/>
        </p:nvSpPr>
        <p:spPr>
          <a:xfrm>
            <a:off x="6183079" y="5436491"/>
            <a:ext cx="93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D7D44E6E-0A79-2332-EB14-F8BC01C93A4E}"/>
              </a:ext>
            </a:extLst>
          </p:cNvPr>
          <p:cNvCxnSpPr>
            <a:cxnSpLocks/>
          </p:cNvCxnSpPr>
          <p:nvPr/>
        </p:nvCxnSpPr>
        <p:spPr>
          <a:xfrm>
            <a:off x="5080000" y="5667324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ovéPole 5">
            <a:extLst>
              <a:ext uri="{FF2B5EF4-FFF2-40B4-BE49-F238E27FC236}">
                <a16:creationId xmlns:a16="http://schemas.microsoft.com/office/drawing/2014/main" id="{D406E658-B2FF-3790-B77F-98B9C83AA014}"/>
              </a:ext>
            </a:extLst>
          </p:cNvPr>
          <p:cNvSpPr txBox="1"/>
          <p:nvPr/>
        </p:nvSpPr>
        <p:spPr>
          <a:xfrm>
            <a:off x="4542239" y="3817993"/>
            <a:ext cx="164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political integration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954E2B5B-C31E-CCDB-1766-51CB68ED4F98}"/>
              </a:ext>
            </a:extLst>
          </p:cNvPr>
          <p:cNvCxnSpPr>
            <a:cxnSpLocks/>
          </p:cNvCxnSpPr>
          <p:nvPr/>
        </p:nvCxnSpPr>
        <p:spPr>
          <a:xfrm rot="18900000">
            <a:off x="4159729" y="4983481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3AE25D51-11E8-F9B9-6A16-77E33428E977}"/>
              </a:ext>
            </a:extLst>
          </p:cNvPr>
          <p:cNvCxnSpPr>
            <a:cxnSpLocks/>
          </p:cNvCxnSpPr>
          <p:nvPr/>
        </p:nvCxnSpPr>
        <p:spPr>
          <a:xfrm rot="2700000">
            <a:off x="5778833" y="4994055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031EED8-5D64-AB97-E955-3E23BA6A8B45}"/>
              </a:ext>
            </a:extLst>
          </p:cNvPr>
          <p:cNvSpPr txBox="1"/>
          <p:nvPr/>
        </p:nvSpPr>
        <p:spPr>
          <a:xfrm>
            <a:off x="7311002" y="3902273"/>
            <a:ext cx="42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DD666CB7-6B92-A651-A4CA-F132980C61E9}"/>
              </a:ext>
            </a:extLst>
          </p:cNvPr>
          <p:cNvCxnSpPr>
            <a:cxnSpLocks/>
          </p:cNvCxnSpPr>
          <p:nvPr/>
        </p:nvCxnSpPr>
        <p:spPr>
          <a:xfrm flipH="1">
            <a:off x="6233160" y="4143266"/>
            <a:ext cx="980440" cy="90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450E65C-306F-DECC-4CEE-7AFB5F927FED}"/>
              </a:ext>
            </a:extLst>
          </p:cNvPr>
          <p:cNvCxnSpPr>
            <a:cxnSpLocks/>
          </p:cNvCxnSpPr>
          <p:nvPr/>
        </p:nvCxnSpPr>
        <p:spPr>
          <a:xfrm flipH="1">
            <a:off x="6760705" y="4442379"/>
            <a:ext cx="611150" cy="829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5857248-00CC-227D-73EA-7BA3052C6B87}"/>
              </a:ext>
            </a:extLst>
          </p:cNvPr>
          <p:cNvSpPr txBox="1"/>
          <p:nvPr/>
        </p:nvSpPr>
        <p:spPr>
          <a:xfrm>
            <a:off x="8651290" y="3883425"/>
            <a:ext cx="164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phylogeny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4F084166-0EFD-7E41-3CC8-E49854BE62CB}"/>
              </a:ext>
            </a:extLst>
          </p:cNvPr>
          <p:cNvCxnSpPr>
            <a:cxnSpLocks/>
          </p:cNvCxnSpPr>
          <p:nvPr/>
        </p:nvCxnSpPr>
        <p:spPr>
          <a:xfrm flipH="1">
            <a:off x="7838440" y="4117866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bdélník 20">
            <a:extLst>
              <a:ext uri="{FF2B5EF4-FFF2-40B4-BE49-F238E27FC236}">
                <a16:creationId xmlns:a16="http://schemas.microsoft.com/office/drawing/2014/main" id="{84C32DC0-D0BF-43C4-FEAF-B2BA190FA565}"/>
              </a:ext>
            </a:extLst>
          </p:cNvPr>
          <p:cNvSpPr/>
          <p:nvPr/>
        </p:nvSpPr>
        <p:spPr>
          <a:xfrm>
            <a:off x="7311003" y="3895745"/>
            <a:ext cx="420758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ázek 22">
            <a:extLst>
              <a:ext uri="{FF2B5EF4-FFF2-40B4-BE49-F238E27FC236}">
                <a16:creationId xmlns:a16="http://schemas.microsoft.com/office/drawing/2014/main" id="{7F9C2C70-A4EC-E85D-CB28-745E4301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560" y="365125"/>
            <a:ext cx="3698240" cy="906868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C42CE18D-2F48-7F4A-0EDB-B180EA3B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60" y="1530152"/>
            <a:ext cx="3698241" cy="664675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F88454C6-66B6-2B78-B4EF-3E153A305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60" y="2452986"/>
            <a:ext cx="3698241" cy="6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8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AF134A-77A0-9D7B-77B3-1F274A2C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17B66052-590B-20FA-4E5B-F50E0E8D9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2920" y="1365568"/>
                <a:ext cx="4500880" cy="30511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𝑝h𝑦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𝑝h𝑦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&amp;…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𝑝h𝑦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MVNormal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&amp;…</m:t>
                                  </m:r>
                                </m:e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&amp;0</m:t>
                                  </m:r>
                                </m:e>
                              </m:eqArr>
                            </m:e>
                          </m:d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𝜂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𝜂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Exponential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(0.5)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Exponential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17B66052-590B-20FA-4E5B-F50E0E8D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2920" y="1365568"/>
                <a:ext cx="4500880" cy="3051175"/>
              </a:xfrm>
              <a:blipFill>
                <a:blip r:embed="rId2"/>
                <a:stretch>
                  <a:fillRect t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ázek 10">
            <a:extLst>
              <a:ext uri="{FF2B5EF4-FFF2-40B4-BE49-F238E27FC236}">
                <a16:creationId xmlns:a16="http://schemas.microsoft.com/office/drawing/2014/main" id="{EFFC9119-81BE-7247-D30F-D2C3C8B2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8888"/>
            <a:ext cx="5619750" cy="326707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520F2BDB-8A58-DCA3-0C12-65D49043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1073"/>
            <a:ext cx="3848100" cy="1390650"/>
          </a:xfrm>
          <a:prstGeom prst="rect">
            <a:avLst/>
          </a:prstGeom>
        </p:spPr>
      </p:pic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4E0B5FB7-4800-2E7F-7C54-485505611DC2}"/>
              </a:ext>
            </a:extLst>
          </p:cNvPr>
          <p:cNvSpPr txBox="1">
            <a:spLocks/>
          </p:cNvSpPr>
          <p:nvPr/>
        </p:nvSpPr>
        <p:spPr>
          <a:xfrm>
            <a:off x="5115560" y="5167312"/>
            <a:ext cx="7076440" cy="112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Conditioning on phylogeny recovers the original estimate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F0E3B958-0718-BDF4-B2EB-5AB1956B0EDB}"/>
              </a:ext>
            </a:extLst>
          </p:cNvPr>
          <p:cNvSpPr/>
          <p:nvPr/>
        </p:nvSpPr>
        <p:spPr>
          <a:xfrm>
            <a:off x="1327150" y="2448560"/>
            <a:ext cx="4814570" cy="3657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790EE674-CA9F-93A9-B040-1E1D2741A281}"/>
              </a:ext>
            </a:extLst>
          </p:cNvPr>
          <p:cNvSpPr/>
          <p:nvPr/>
        </p:nvSpPr>
        <p:spPr>
          <a:xfrm>
            <a:off x="7433310" y="1300480"/>
            <a:ext cx="3341370" cy="19608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F9CB7F76-2774-F098-BD97-95F4181FD93F}"/>
              </a:ext>
            </a:extLst>
          </p:cNvPr>
          <p:cNvSpPr/>
          <p:nvPr/>
        </p:nvSpPr>
        <p:spPr>
          <a:xfrm>
            <a:off x="1327150" y="3652523"/>
            <a:ext cx="1974850" cy="3657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ACC9E215-AD18-DD6C-B2FA-EDF963E55F26}"/>
              </a:ext>
            </a:extLst>
          </p:cNvPr>
          <p:cNvSpPr/>
          <p:nvPr/>
        </p:nvSpPr>
        <p:spPr>
          <a:xfrm>
            <a:off x="7918450" y="3505202"/>
            <a:ext cx="2338070" cy="76707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AE5EA-CA2C-768D-C915-7D8EDB2F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2539968-7368-845F-F501-D49B607F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225"/>
            <a:ext cx="4867275" cy="8953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C33B10B-E93D-89A7-065E-19AA071B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43600" cy="3429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C3D88C39-22D7-FF3F-9030-D8BD377D4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60" y="1825625"/>
            <a:ext cx="4206240" cy="4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B32249-F797-DC3E-0CF0-94E190411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435133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imulate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distributions of marriage patterns with low and high levels of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cs-CZ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36003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s-CZ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err="1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</a:t>
            </a:r>
            <a:r>
              <a:rPr lang="en-US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-group competition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cs-CZ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s-CZ" sz="2000" dirty="0" err="1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heir</a:t>
            </a:r>
            <a:r>
              <a:rPr lang="cs-CZ" sz="2000" dirty="0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cs-CZ" sz="2000" dirty="0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cs-CZ" sz="2000" dirty="0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cs-CZ" sz="2000" dirty="0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235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E3D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rival wealth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cs-CZ" sz="2000" dirty="0">
                <a:solidFill>
                  <a:srgbClr val="E3D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rgbClr val="E3DE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s-CZ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shortage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solidFill>
                  <a:srgbClr val="EA5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monogamous inheritance</a:t>
            </a:r>
          </a:p>
          <a:p>
            <a:pPr>
              <a:spcBef>
                <a:spcPct val="0"/>
              </a:spcBef>
            </a:pPr>
            <a:endParaRPr lang="cs-CZ" sz="2000" dirty="0">
              <a:solidFill>
                <a:srgbClr val="EA5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support for </a:t>
            </a:r>
            <a:r>
              <a:rPr lang="en-US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cs-CZ" sz="2000" dirty="0" err="1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cs-CZ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solidFill>
                  <a:srgbClr val="36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competition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E3D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rival wealth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 </a:t>
            </a:r>
            <a:r>
              <a:rPr lang="en-US" sz="2000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shortag</a:t>
            </a:r>
            <a:r>
              <a:rPr lang="cs-CZ" sz="20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endParaRPr lang="en-US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70E458D-51B5-A0E8-0A2B-F322495C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5107559" cy="511931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92689403-9BB2-A7CF-5474-37F8FFBC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monogamy?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473F6-A173-32ED-105B-B14B05A7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A84B71-CFA6-1369-D913-4F7FC6AC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5930663" cy="167703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B38434BA-6437-FB7B-4A89-971D7703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33" y="365125"/>
            <a:ext cx="4578667" cy="2623311"/>
          </a:xfrm>
          <a:prstGeom prst="rect">
            <a:avLst/>
          </a:prstGeom>
        </p:spPr>
      </p:pic>
      <p:sp>
        <p:nvSpPr>
          <p:cNvPr id="23" name="Zástupný obsah 22">
            <a:extLst>
              <a:ext uri="{FF2B5EF4-FFF2-40B4-BE49-F238E27FC236}">
                <a16:creationId xmlns:a16="http://schemas.microsoft.com/office/drawing/2014/main" id="{74C2E5CC-CEE5-9DC9-1E8F-EFB52699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645"/>
            <a:ext cx="10515600" cy="368131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Builds on wrong conception of mediation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consideration of confounding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Subsistence reverses expected relationships</a:t>
            </a: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Results likely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confounded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Discussion broad adaptive storytelling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Zástupný obsah 18">
            <a:extLst>
              <a:ext uri="{FF2B5EF4-FFF2-40B4-BE49-F238E27FC236}">
                <a16:creationId xmlns:a16="http://schemas.microsoft.com/office/drawing/2014/main" id="{9420CA14-F141-3CED-F9D9-EAD7878B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96" y="3907617"/>
            <a:ext cx="5171440" cy="715087"/>
          </a:xfrm>
          <a:prstGeom prst="rect">
            <a:avLst/>
          </a:prstGeom>
        </p:spPr>
      </p:pic>
      <p:pic>
        <p:nvPicPr>
          <p:cNvPr id="25" name="Obrázek 24">
            <a:extLst>
              <a:ext uri="{FF2B5EF4-FFF2-40B4-BE49-F238E27FC236}">
                <a16:creationId xmlns:a16="http://schemas.microsoft.com/office/drawing/2014/main" id="{E133A9B6-6379-953D-91F6-EFD3EF9C6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696" y="5876659"/>
            <a:ext cx="5171440" cy="600608"/>
          </a:xfrm>
          <a:prstGeom prst="rect">
            <a:avLst/>
          </a:prstGeom>
        </p:spPr>
      </p:pic>
      <p:pic>
        <p:nvPicPr>
          <p:cNvPr id="26" name="Obrázek 25">
            <a:extLst>
              <a:ext uri="{FF2B5EF4-FFF2-40B4-BE49-F238E27FC236}">
                <a16:creationId xmlns:a16="http://schemas.microsoft.com/office/drawing/2014/main" id="{EAC0051E-9EF5-C9BD-8748-53B9456E2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337" y="3106936"/>
            <a:ext cx="5171440" cy="571083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DA787CB1-F1C7-6D0E-3ACB-C5A18F5B0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5129700"/>
            <a:ext cx="2591116" cy="1047263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9235ED64-933A-AA36-D8AD-991FE610A6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375" y="4849447"/>
            <a:ext cx="2605866" cy="1327516"/>
          </a:xfrm>
          <a:prstGeom prst="rect">
            <a:avLst/>
          </a:prstGeom>
        </p:spPr>
      </p:pic>
      <p:pic>
        <p:nvPicPr>
          <p:cNvPr id="38" name="Obrázek 37">
            <a:extLst>
              <a:ext uri="{FF2B5EF4-FFF2-40B4-BE49-F238E27FC236}">
                <a16:creationId xmlns:a16="http://schemas.microsoft.com/office/drawing/2014/main" id="{C6EFD22B-BF6A-EBF8-95D0-3C686EC4B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372" y="4849447"/>
            <a:ext cx="5175405" cy="8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0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17995-35E7-179F-66A9-CB6B73EB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Take-home message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B91869-39ED-7944-337E-AAF42D3B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Phylogeny can partially reconstruct unobserved confounds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Overreliance on phylogeny as treatment of confounding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Still need generative model of the data (make assumptions)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Phylogeny a strong assumption itself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Phylogenies have their own inferential problems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Phylogenies help to ask right questions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0D52D-242E-6C53-95F2-270B8C19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How to make regression phylogenetic?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0773FC-170A-523C-BBE7-6DC035AC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Generic term for a class of methods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Phylogenetic independent contrasts (PIC)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Phylogenetic generalized least squares (PGLS)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Phylogenetic mixed models (PMM)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Phylogenetic generalized linear models (PGLM)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Phylogenetic generalized linear mixed-effects models (PGLMM) …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Felsenstein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(1985),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Cheverud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et al. (1985),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(1989), Lynch (1991)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Transformation of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vs.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structure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Multilevel models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(mixed-effects models)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Phylogeny also a “random effect”</a:t>
            </a:r>
          </a:p>
        </p:txBody>
      </p:sp>
      <p:pic>
        <p:nvPicPr>
          <p:cNvPr id="1026" name="Picture 2" descr="Phylogenetic comparative analysis | mebioda">
            <a:extLst>
              <a:ext uri="{FF2B5EF4-FFF2-40B4-BE49-F238E27FC236}">
                <a16:creationId xmlns:a16="http://schemas.microsoft.com/office/drawing/2014/main" id="{69D9D8AF-A5DE-6010-F11B-C1504077E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52" y="1690688"/>
            <a:ext cx="5033617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A071FB8-036D-2539-8A10-06B819EC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68" y="230672"/>
            <a:ext cx="1547853" cy="292003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BE2FAE1-271F-272C-3A77-DDCF35D1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 process regression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50F94E-1303-B5B0-03F2-0A3BFBE7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804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Multivariate normal distribution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Phylogenetic distance (between pairs of points)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in covariance as function of distance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Evolutionary model (BM, OU)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data point its own intercept (or “phylogenetic residual”)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Expected values adjusted for relatedness (covariance is finite)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non-independence from shared history (Galton’s problem)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proxy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unobserved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similarities (=confounds)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F0426A1-851D-112B-B729-48BAB0CA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52" y="3211485"/>
            <a:ext cx="3274969" cy="328139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B72585E1-F12B-9505-68B5-1A7ECF94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600" y="225594"/>
            <a:ext cx="1576721" cy="2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20214-A840-5B0A-7DB0-11546DE9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Phylogenies and causal inference … and regression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B6A149-D221-90A4-AA70-0D96E6A2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Correlation is not causation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Galton (and Pearson) to Pearl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Causal inference =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de-confounding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Experimental vs. observational (e.g., cross-sectional) studies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Think (hard) before you regress (and regret)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(non-null) model of the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Heuristic, not a mechanistic description of the system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uthor Interview | Judea Pearl">
            <a:extLst>
              <a:ext uri="{FF2B5EF4-FFF2-40B4-BE49-F238E27FC236}">
                <a16:creationId xmlns:a16="http://schemas.microsoft.com/office/drawing/2014/main" id="{4D3A645C-0502-7801-5566-EE19D7B2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60" y="4763487"/>
            <a:ext cx="3059709" cy="183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gression to the mean — Informing Ecological Design">
            <a:extLst>
              <a:ext uri="{FF2B5EF4-FFF2-40B4-BE49-F238E27FC236}">
                <a16:creationId xmlns:a16="http://schemas.microsoft.com/office/drawing/2014/main" id="{ECFE6686-7B11-E437-FC3D-9383813F2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112" y="1690688"/>
            <a:ext cx="2736842" cy="231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ugenics Money at UCL from Francis Galton - Professor Joe Cain">
            <a:extLst>
              <a:ext uri="{FF2B5EF4-FFF2-40B4-BE49-F238E27FC236}">
                <a16:creationId xmlns:a16="http://schemas.microsoft.com/office/drawing/2014/main" id="{BA850F41-F18D-82F7-AF60-E5F95331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4379085"/>
            <a:ext cx="3544291" cy="22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1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A20214-A840-5B0A-7DB0-11546DE9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Phylogenies and causal inference … and regression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B6A149-D221-90A4-AA70-0D96E6A2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deal with confounding?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“We controlled for …” (Table 2 fallacy)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Adding controls can harm analyses as well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Serious implications for inference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decide what variables to include in the model?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Three elemental confounds –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collider</a:t>
            </a:r>
            <a:endParaRPr lang="en-US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can phylogeny help?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Phylogeny partially reconstructs unobserved confounds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703872B-AD71-65F3-7699-8EA0CD24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803" y="1543385"/>
            <a:ext cx="3194049" cy="288061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2DB0C18-3228-DE42-79FB-04514109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315" y="4564009"/>
            <a:ext cx="3842885" cy="2024905"/>
          </a:xfrm>
          <a:prstGeom prst="rect">
            <a:avLst/>
          </a:prstGeom>
        </p:spPr>
      </p:pic>
      <p:pic>
        <p:nvPicPr>
          <p:cNvPr id="1028" name="Picture 4" descr="Frontiers | The Causal Fairness Field Guide: Perspectives From Social and  Formal Sciences">
            <a:extLst>
              <a:ext uri="{FF2B5EF4-FFF2-40B4-BE49-F238E27FC236}">
                <a16:creationId xmlns:a16="http://schemas.microsoft.com/office/drawing/2014/main" id="{CA4B8A50-2FAB-BB33-8C7C-339CBDD7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43" y="5181600"/>
            <a:ext cx="5550286" cy="153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530517A5-840D-28E3-C965-9ABFDEBBD08B}"/>
              </a:ext>
            </a:extLst>
          </p:cNvPr>
          <p:cNvSpPr txBox="1"/>
          <p:nvPr/>
        </p:nvSpPr>
        <p:spPr>
          <a:xfrm>
            <a:off x="10210800" y="6588914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VanderWeele &amp; Staudt (2011)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571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BB1C5D-90B9-DF0D-1761-9B586BA9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795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Inter-group competition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Monogamous societies compete better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reduction of intra-sexual competition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Higher economic output 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AB5E633-7D89-20B1-D1DA-4905E4653F09}"/>
              </a:ext>
            </a:extLst>
          </p:cNvPr>
          <p:cNvSpPr txBox="1"/>
          <p:nvPr/>
        </p:nvSpPr>
        <p:spPr>
          <a:xfrm>
            <a:off x="1759889" y="4323579"/>
            <a:ext cx="146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0A9B364-B771-22D4-EDFD-0FCAD1A2E12A}"/>
              </a:ext>
            </a:extLst>
          </p:cNvPr>
          <p:cNvSpPr txBox="1"/>
          <p:nvPr/>
        </p:nvSpPr>
        <p:spPr>
          <a:xfrm>
            <a:off x="4156322" y="4329471"/>
            <a:ext cx="179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male competition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D7D44E6E-0A79-2332-EB14-F8BC01C93A4E}"/>
              </a:ext>
            </a:extLst>
          </p:cNvPr>
          <p:cNvCxnSpPr>
            <a:cxnSpLocks/>
          </p:cNvCxnSpPr>
          <p:nvPr/>
        </p:nvCxnSpPr>
        <p:spPr>
          <a:xfrm>
            <a:off x="3225800" y="4738104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15972C46-FA87-4F34-9815-FD94A20F41DC}"/>
              </a:ext>
            </a:extLst>
          </p:cNvPr>
          <p:cNvSpPr txBox="1"/>
          <p:nvPr/>
        </p:nvSpPr>
        <p:spPr>
          <a:xfrm>
            <a:off x="6940715" y="4503975"/>
            <a:ext cx="93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B991C13-5078-826D-62CB-E16CC66AAC2D}"/>
              </a:ext>
            </a:extLst>
          </p:cNvPr>
          <p:cNvCxnSpPr>
            <a:cxnSpLocks/>
          </p:cNvCxnSpPr>
          <p:nvPr/>
        </p:nvCxnSpPr>
        <p:spPr>
          <a:xfrm>
            <a:off x="6096000" y="4738104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C0A684F-426D-DF41-EA8C-EC5A79006BF6}"/>
              </a:ext>
            </a:extLst>
          </p:cNvPr>
          <p:cNvSpPr txBox="1"/>
          <p:nvPr/>
        </p:nvSpPr>
        <p:spPr>
          <a:xfrm>
            <a:off x="8869790" y="4326681"/>
            <a:ext cx="1742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competitive success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E85A025-EB5B-A247-F8DF-779A4C1AF0E2}"/>
              </a:ext>
            </a:extLst>
          </p:cNvPr>
          <p:cNvCxnSpPr>
            <a:cxnSpLocks/>
          </p:cNvCxnSpPr>
          <p:nvPr/>
        </p:nvCxnSpPr>
        <p:spPr>
          <a:xfrm>
            <a:off x="7929329" y="4742178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081ABF9-3655-AC40-4AF3-AA491926EE8B}"/>
              </a:ext>
            </a:extLst>
          </p:cNvPr>
          <p:cNvSpPr/>
          <p:nvPr/>
        </p:nvSpPr>
        <p:spPr>
          <a:xfrm>
            <a:off x="4094038" y="4084320"/>
            <a:ext cx="1910080" cy="1315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4CFAF09-6ED7-532D-DDE2-C8905EBA74CD}"/>
              </a:ext>
            </a:extLst>
          </p:cNvPr>
          <p:cNvSpPr/>
          <p:nvPr/>
        </p:nvSpPr>
        <p:spPr>
          <a:xfrm>
            <a:off x="8816230" y="4084320"/>
            <a:ext cx="1910080" cy="13157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AFC1839-E36C-228F-D464-9BA2EB997722}"/>
              </a:ext>
            </a:extLst>
          </p:cNvPr>
          <p:cNvSpPr/>
          <p:nvPr/>
        </p:nvSpPr>
        <p:spPr>
          <a:xfrm>
            <a:off x="1600200" y="3703320"/>
            <a:ext cx="95504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56652F4B-84F2-5824-0D94-D69A78FBE053}"/>
              </a:ext>
            </a:extLst>
          </p:cNvPr>
          <p:cNvSpPr txBox="1"/>
          <p:nvPr/>
        </p:nvSpPr>
        <p:spPr>
          <a:xfrm>
            <a:off x="6940715" y="4503975"/>
            <a:ext cx="938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0274865C-FFD0-003B-2814-A0338A8C8554}"/>
              </a:ext>
            </a:extLst>
          </p:cNvPr>
          <p:cNvCxnSpPr>
            <a:cxnSpLocks/>
          </p:cNvCxnSpPr>
          <p:nvPr/>
        </p:nvCxnSpPr>
        <p:spPr>
          <a:xfrm>
            <a:off x="6096000" y="4738104"/>
            <a:ext cx="79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5E990C8-ECBE-32D6-8A5E-07D1FCB10BE5}"/>
              </a:ext>
            </a:extLst>
          </p:cNvPr>
          <p:cNvSpPr txBox="1"/>
          <p:nvPr/>
        </p:nvSpPr>
        <p:spPr>
          <a:xfrm>
            <a:off x="4572000" y="4322605"/>
            <a:ext cx="1465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marriage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15" y="279621"/>
            <a:ext cx="4992080" cy="193618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33A5FCC-D441-C86D-3B8F-B2DDE793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monogamy?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5" grpId="0" animBg="1"/>
      <p:bldP spid="16" grpId="0" animBg="1"/>
      <p:bldP spid="20" grpId="0" animBg="1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4017C3-FBAC-E022-9C54-01EA18AA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en-US" sz="32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9D2B77-5F11-5C42-030C-6FECEF8A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github.com/gabrielsaffa/ISHE_workshop_2023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FA97FA-1813-90D6-E8CE-151C190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97DE64-07B6-63A0-4D25-B046C88A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99C0E14-BF86-66C4-D601-2C297822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962"/>
            <a:ext cx="5514975" cy="10668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AB0DAA2-AC5C-FA83-14A3-F4B86008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16539"/>
            <a:ext cx="9363075" cy="8667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A9F3BE6-DFDB-2ECF-0BD3-0AF086617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350962"/>
            <a:ext cx="3067050" cy="13716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1B6DBBC-F533-EB7F-1979-511094E49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71813"/>
            <a:ext cx="7143750" cy="12382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C6F59AB-D1F8-CC10-1A06-5709BC58A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59050"/>
            <a:ext cx="6172200" cy="371475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A382334F-BA6D-253B-26E8-5A91E77D8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451351"/>
            <a:ext cx="5295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70AD7-AAD2-936E-4D50-B354CBC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BB1C5D-90B9-DF0D-1761-9B586BA9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6750" cy="8937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5C0E5C6-35A2-C27E-A912-EF9436D8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162800" cy="2085975"/>
          </a:xfrm>
          <a:prstGeom prst="rect">
            <a:avLst/>
          </a:prstGeom>
        </p:spPr>
      </p:pic>
      <p:pic>
        <p:nvPicPr>
          <p:cNvPr id="37" name="Obrázek 36">
            <a:extLst>
              <a:ext uri="{FF2B5EF4-FFF2-40B4-BE49-F238E27FC236}">
                <a16:creationId xmlns:a16="http://schemas.microsoft.com/office/drawing/2014/main" id="{0E96F6F3-6A13-798A-A1EE-46E892D9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11014"/>
            <a:ext cx="5600700" cy="1533525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EC85A92F-FA29-C363-C80D-96D0EDDE2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53351"/>
            <a:ext cx="5772150" cy="1809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1047B32-DAD4-8A33-FD1C-E528B959F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074" y="1676350"/>
            <a:ext cx="2709876" cy="2085974"/>
          </a:xfrm>
          <a:prstGeom prst="rect">
            <a:avLst/>
          </a:prstGeom>
        </p:spPr>
      </p:pic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94BC96BB-0D31-1AF0-420F-62FA70CA2B80}"/>
              </a:ext>
            </a:extLst>
          </p:cNvPr>
          <p:cNvSpPr/>
          <p:nvPr/>
        </p:nvSpPr>
        <p:spPr>
          <a:xfrm>
            <a:off x="1300480" y="2216601"/>
            <a:ext cx="2870200" cy="1727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C31FE22-3E4F-2798-2D7B-ACBC8CD89A00}"/>
              </a:ext>
            </a:extLst>
          </p:cNvPr>
          <p:cNvSpPr/>
          <p:nvPr/>
        </p:nvSpPr>
        <p:spPr>
          <a:xfrm>
            <a:off x="8768080" y="1778000"/>
            <a:ext cx="2235200" cy="2387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499E814B-B841-F48E-D005-B4A719FB1971}"/>
              </a:ext>
            </a:extLst>
          </p:cNvPr>
          <p:cNvSpPr/>
          <p:nvPr/>
        </p:nvSpPr>
        <p:spPr>
          <a:xfrm>
            <a:off x="1300480" y="2393289"/>
            <a:ext cx="1823720" cy="1727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2D83DF08-D086-6C58-3F0E-7B9F5C016DCA}"/>
              </a:ext>
            </a:extLst>
          </p:cNvPr>
          <p:cNvSpPr/>
          <p:nvPr/>
        </p:nvSpPr>
        <p:spPr>
          <a:xfrm>
            <a:off x="8565074" y="2066105"/>
            <a:ext cx="2666806" cy="9459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C0559443-29C7-B0AF-878F-D2E740C76B57}"/>
              </a:ext>
            </a:extLst>
          </p:cNvPr>
          <p:cNvSpPr/>
          <p:nvPr/>
        </p:nvSpPr>
        <p:spPr>
          <a:xfrm>
            <a:off x="1320994" y="2896024"/>
            <a:ext cx="1859086" cy="37041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D3F843D6-5CC4-0972-7D6D-87D6D604C91E}"/>
              </a:ext>
            </a:extLst>
          </p:cNvPr>
          <p:cNvSpPr/>
          <p:nvPr/>
        </p:nvSpPr>
        <p:spPr>
          <a:xfrm>
            <a:off x="9017000" y="3065990"/>
            <a:ext cx="1737360" cy="64240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ástupný obsah 2">
            <a:extLst>
              <a:ext uri="{FF2B5EF4-FFF2-40B4-BE49-F238E27FC236}">
                <a16:creationId xmlns:a16="http://schemas.microsoft.com/office/drawing/2014/main" id="{B42805C7-D8E7-DDA7-2065-611B0B85C628}"/>
              </a:ext>
            </a:extLst>
          </p:cNvPr>
          <p:cNvSpPr txBox="1">
            <a:spLocks/>
          </p:cNvSpPr>
          <p:nvPr/>
        </p:nvSpPr>
        <p:spPr>
          <a:xfrm>
            <a:off x="6438900" y="4719637"/>
            <a:ext cx="5753100" cy="112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relationship between marriage and trade</a:t>
            </a:r>
          </a:p>
        </p:txBody>
      </p:sp>
    </p:spTree>
    <p:extLst>
      <p:ext uri="{BB962C8B-B14F-4D97-AF65-F5344CB8AC3E}">
        <p14:creationId xmlns:p14="http://schemas.microsoft.com/office/powerpoint/2010/main" val="18192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560</Words>
  <Application>Microsoft Office PowerPoint</Application>
  <PresentationFormat>Širokoúhlá obrazovka</PresentationFormat>
  <Paragraphs>108</Paragraphs>
  <Slides>18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Motiv Office</vt:lpstr>
      <vt:lpstr>“Phylogenetic regression”</vt:lpstr>
      <vt:lpstr>How to make regression phylogenetic?</vt:lpstr>
      <vt:lpstr>Gaussian process regression</vt:lpstr>
      <vt:lpstr>Phylogenies and causal inference … and regression</vt:lpstr>
      <vt:lpstr>Phylogenies and causal inference … and regression</vt:lpstr>
      <vt:lpstr>Why monogamy?</vt:lpstr>
      <vt:lpstr>Materials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Why monogamy?</vt:lpstr>
      <vt:lpstr>Prezentace aplikace PowerPoint</vt:lpstr>
      <vt:lpstr>Take-home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Gabriel</dc:creator>
  <cp:lastModifiedBy>Gabriel</cp:lastModifiedBy>
  <cp:revision>88</cp:revision>
  <dcterms:created xsi:type="dcterms:W3CDTF">2023-07-18T09:52:02Z</dcterms:created>
  <dcterms:modified xsi:type="dcterms:W3CDTF">2023-07-24T05:16:02Z</dcterms:modified>
</cp:coreProperties>
</file>