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9" r:id="rId2"/>
    <p:sldId id="256" r:id="rId3"/>
    <p:sldId id="263" r:id="rId4"/>
    <p:sldId id="264" r:id="rId5"/>
    <p:sldId id="265" r:id="rId6"/>
    <p:sldId id="257" r:id="rId7"/>
    <p:sldId id="266" r:id="rId8"/>
    <p:sldId id="258" r:id="rId9"/>
    <p:sldId id="261" r:id="rId10"/>
    <p:sldId id="267" r:id="rId11"/>
    <p:sldId id="262" r:id="rId12"/>
    <p:sldId id="268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26" autoAdjust="0"/>
  </p:normalViewPr>
  <p:slideViewPr>
    <p:cSldViewPr>
      <p:cViewPr varScale="1">
        <p:scale>
          <a:sx n="57" d="100"/>
          <a:sy n="57" d="100"/>
        </p:scale>
        <p:origin x="-17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822CC-48C8-4550-83E7-44CA35546984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DB2A7-9E15-483E-8AF9-D8C998348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99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DB2A7-9E15-483E-8AF9-D8C99834873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26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4A55905-0970-48C3-8E8A-0C800BFF11ED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6304951-7CF2-4F2F-9EF5-C5516E501569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A55905-0970-48C3-8E8A-0C800BFF11ED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4951-7CF2-4F2F-9EF5-C5516E50156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4A55905-0970-48C3-8E8A-0C800BFF11ED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6304951-7CF2-4F2F-9EF5-C5516E50156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A55905-0970-48C3-8E8A-0C800BFF11ED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4951-7CF2-4F2F-9EF5-C5516E50156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A55905-0970-48C3-8E8A-0C800BFF11ED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6304951-7CF2-4F2F-9EF5-C5516E501569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A55905-0970-48C3-8E8A-0C800BFF11ED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4951-7CF2-4F2F-9EF5-C5516E50156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A55905-0970-48C3-8E8A-0C800BFF11ED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4951-7CF2-4F2F-9EF5-C5516E50156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A55905-0970-48C3-8E8A-0C800BFF11ED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4951-7CF2-4F2F-9EF5-C5516E50156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A55905-0970-48C3-8E8A-0C800BFF11ED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4951-7CF2-4F2F-9EF5-C5516E50156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A55905-0970-48C3-8E8A-0C800BFF11ED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4951-7CF2-4F2F-9EF5-C5516E50156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A55905-0970-48C3-8E8A-0C800BFF11ED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304951-7CF2-4F2F-9EF5-C5516E50156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4A55905-0970-48C3-8E8A-0C800BFF11ED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6304951-7CF2-4F2F-9EF5-C5516E50156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ES" b="1" dirty="0"/>
              <a:t>IES Juan B. </a:t>
            </a:r>
            <a:r>
              <a:rPr lang="es-ES" b="1" dirty="0" smtClean="0"/>
              <a:t>Justo</a:t>
            </a:r>
            <a:r>
              <a:rPr lang="es-ES" b="1" dirty="0" smtClean="0">
                <a:effectLst/>
              </a:rPr>
              <a:t/>
            </a:r>
            <a:br>
              <a:rPr lang="es-ES" b="1" dirty="0" smtClean="0">
                <a:effectLst/>
              </a:rPr>
            </a:br>
            <a:r>
              <a:rPr lang="es-ES" b="1" dirty="0" smtClean="0">
                <a:effectLst/>
              </a:rPr>
              <a:t/>
            </a:r>
            <a:br>
              <a:rPr lang="es-ES" b="1" dirty="0" smtClean="0">
                <a:effectLst/>
              </a:rPr>
            </a:br>
            <a:r>
              <a:rPr lang="es-ES" b="1" dirty="0"/>
              <a:t>Certificación Pedagógica</a:t>
            </a:r>
            <a:endParaRPr lang="es-ES" b="1" dirty="0" smtClean="0">
              <a:effectLst/>
            </a:endParaRPr>
          </a:p>
          <a:p>
            <a:pPr marL="0" indent="0" algn="ctr">
              <a:buNone/>
            </a:pPr>
            <a:r>
              <a:rPr lang="es-ES" b="1" dirty="0"/>
              <a:t>Sujetos de la </a:t>
            </a:r>
            <a:r>
              <a:rPr lang="es-ES" b="1" dirty="0" smtClean="0"/>
              <a:t>Educación </a:t>
            </a:r>
            <a:r>
              <a:rPr lang="es-ES" b="1" dirty="0"/>
              <a:t>Nivel </a:t>
            </a:r>
            <a:r>
              <a:rPr lang="es-ES" b="1" dirty="0" smtClean="0"/>
              <a:t>Medio</a:t>
            </a:r>
          </a:p>
          <a:p>
            <a:pPr marL="0" indent="0" algn="ctr">
              <a:buNone/>
            </a:pPr>
            <a:endParaRPr lang="es-ES" b="1" dirty="0">
              <a:effectLst/>
            </a:endParaRPr>
          </a:p>
          <a:p>
            <a:pPr marL="0" indent="0" algn="ctr">
              <a:buNone/>
            </a:pPr>
            <a:endParaRPr lang="es-ES" b="1" dirty="0" smtClean="0">
              <a:effectLst/>
            </a:endParaRPr>
          </a:p>
          <a:p>
            <a:pPr marL="0" indent="0" algn="ctr">
              <a:buNone/>
            </a:pPr>
            <a:r>
              <a:rPr lang="es-ES" b="1" dirty="0" smtClean="0">
                <a:effectLst/>
              </a:rPr>
              <a:t/>
            </a:r>
            <a:br>
              <a:rPr lang="es-ES" b="1" dirty="0" smtClean="0">
                <a:effectLst/>
              </a:rPr>
            </a:br>
            <a:r>
              <a:rPr lang="es-ES" b="1" dirty="0"/>
              <a:t>Nombres, convivencia e identidad”</a:t>
            </a:r>
            <a:endParaRPr lang="es-ES" b="1" dirty="0" smtClean="0">
              <a:effectLst/>
            </a:endParaRPr>
          </a:p>
          <a:p>
            <a:pPr marL="0" indent="0" algn="ctr">
              <a:buNone/>
            </a:pPr>
            <a:r>
              <a:rPr lang="es-ES" b="1" dirty="0" smtClean="0">
                <a:effectLst/>
              </a:rPr>
              <a:t/>
            </a:r>
            <a:br>
              <a:rPr lang="es-ES" b="1" dirty="0" smtClean="0">
                <a:effectLst/>
              </a:rPr>
            </a:br>
            <a:r>
              <a:rPr lang="es-ES" b="1" dirty="0" smtClean="0">
                <a:effectLst/>
              </a:rPr>
              <a:t/>
            </a:r>
            <a:br>
              <a:rPr lang="es-ES" b="1" dirty="0" smtClean="0">
                <a:effectLst/>
              </a:rPr>
            </a:br>
            <a:r>
              <a:rPr lang="es-ES" b="1" dirty="0"/>
              <a:t>Profesora: Claudia </a:t>
            </a:r>
            <a:r>
              <a:rPr lang="es-ES" b="1" dirty="0" err="1"/>
              <a:t>Mendoz</a:t>
            </a:r>
            <a:endParaRPr lang="es-ES" b="1" dirty="0" smtClean="0">
              <a:effectLst/>
            </a:endParaRPr>
          </a:p>
          <a:p>
            <a:pPr marL="0" indent="0" algn="ctr">
              <a:buNone/>
            </a:pPr>
            <a:r>
              <a:rPr lang="es-ES" b="1" dirty="0" smtClean="0">
                <a:effectLst/>
              </a:rPr>
              <a:t/>
            </a:r>
            <a:br>
              <a:rPr lang="es-ES" b="1" dirty="0" smtClean="0">
                <a:effectLst/>
              </a:rPr>
            </a:br>
            <a:r>
              <a:rPr lang="es-ES" b="1" dirty="0"/>
              <a:t>Integrantes: </a:t>
            </a:r>
            <a:r>
              <a:rPr lang="es-ES" b="1" dirty="0" err="1"/>
              <a:t>Zoe</a:t>
            </a:r>
            <a:r>
              <a:rPr lang="es-ES" b="1" dirty="0"/>
              <a:t> </a:t>
            </a:r>
            <a:r>
              <a:rPr lang="es-ES" b="1" dirty="0" err="1"/>
              <a:t>Zink</a:t>
            </a:r>
            <a:r>
              <a:rPr lang="es-ES" b="1" dirty="0"/>
              <a:t>, Gabriel </a:t>
            </a:r>
            <a:r>
              <a:rPr lang="es-ES" b="1" dirty="0" err="1"/>
              <a:t>Sanchez</a:t>
            </a:r>
            <a:r>
              <a:rPr lang="es-ES" b="1" dirty="0"/>
              <a:t>, Natalia Arroyo</a:t>
            </a:r>
            <a:endParaRPr lang="es-ES" b="1" dirty="0" smtClean="0">
              <a:effectLst/>
            </a:endParaRPr>
          </a:p>
          <a:p>
            <a:pPr marL="0" indent="0" algn="ctr">
              <a:buNone/>
            </a:pPr>
            <a:r>
              <a:rPr lang="es-ES" b="1" dirty="0" smtClean="0"/>
              <a:t/>
            </a:r>
            <a:br>
              <a:rPr lang="es-ES" b="1" dirty="0" smtClean="0"/>
            </a:br>
            <a:endParaRPr lang="es-ES" b="1" dirty="0"/>
          </a:p>
        </p:txBody>
      </p:sp>
      <p:pic>
        <p:nvPicPr>
          <p:cNvPr id="6146" name="Picture 2" descr="C:\Users\windows 10 pro x64\AppData\Local\Microsoft\Windows\INetCache\IE\K8ROL0UD\pexels-photo-379530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0"/>
            <a:ext cx="2135790" cy="16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windows 10 pro x64\AppData\Local\Microsoft\Windows\INetCache\IE\BXZ7J4RD\pexels-photo-412741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1980220" cy="16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4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548680"/>
            <a:ext cx="7156648" cy="5907056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899592" y="188640"/>
            <a:ext cx="595840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2800" dirty="0"/>
              <a:t>Tercer año: “Mi identidad”: Partiendo de la base del contrato de convivencia, y la importancia de nombrarse de manera respetuosa, como cierre del proyecto se trabajará el concepto de identidad tanto colectiva como individual y la importancia del nombre propio, teniendo en cuenta la historia particular de cada estudiante y la historia colectiva del curso a lo largo del proyecto. </a:t>
            </a:r>
          </a:p>
          <a:p>
            <a:r>
              <a:rPr lang="es-ES" b="0" dirty="0" smtClean="0">
                <a:effectLst/>
              </a:rPr>
              <a:t/>
            </a:r>
            <a:br>
              <a:rPr lang="es-ES" b="0" dirty="0" smtClean="0">
                <a:effectLst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9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31876"/>
              </p:ext>
            </p:extLst>
          </p:nvPr>
        </p:nvGraphicFramePr>
        <p:xfrm>
          <a:off x="683568" y="0"/>
          <a:ext cx="7344816" cy="6857999"/>
        </p:xfrm>
        <a:graphic>
          <a:graphicData uri="http://schemas.openxmlformats.org/drawingml/2006/table">
            <a:tbl>
              <a:tblPr/>
              <a:tblGrid>
                <a:gridCol w="1104791"/>
                <a:gridCol w="2485781"/>
                <a:gridCol w="2322107"/>
                <a:gridCol w="1432137"/>
              </a:tblGrid>
              <a:tr h="1692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Ciclo o Nivel</a:t>
                      </a:r>
                      <a:endParaRPr lang="es-ES" sz="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Alumnos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Profesores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Padres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60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Objetivos</a:t>
                      </a:r>
                      <a:endParaRPr lang="es-ES" sz="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-Comprender la importancia del concepto filosófico/psicológico de identidad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Que el alumno/a pueda interpretar la importancia del concepto identidad a través de las leyes que la amparan.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-Que el alumno logre relacionar los conceptos con su propia construcción identitaria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-Que el alumno/a pueda dar cuenta del concepto de identidad desde su propia experiencia, focalizando en los procesos identitarios en esa etapa de la vida.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fontAlgn="t"/>
                      <a:r>
                        <a:rPr lang="es-ES" sz="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s-ES" sz="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-Acompañar al alumno/a en los procesos de descubrimiento de los conceptos.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-Reflexionar sobre las visiones y opiniones que puedan aportar de su experiencia como jóvenes.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Permitir un espacio de conversación basado en el respeto y el pensamiento crítico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-Involucrarse en el proceso de descubrimiento identitario de sus hijo/as, colaborando con información de la infancia de cada uno/a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4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Contenidos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-Definición de identidad desde conceptos filosóficos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-Definición de identidad desde la psicología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-Leyes que enmarcan el concepto de identidad en Argentina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-Habilitar espacios de escucha y reflexión frente a las definiciones que se plantean.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-Tomar aportes sobre los conceptos.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-Invitar a la reflexión para apropiarse de los conceptos y reflejarlos en una producción escrita.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-Comprender la identidad como proceso.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04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Actividades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-Toma de apuntes sobre las definiciones de identidad desde la filosofía y la psicología.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-Realizar una investigación sobre las leyes que existen en nuestro país enmarcado en el respeto a la identidad.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-Relacionar las corrientes filosóficas y psicológicas con lo investigado.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-Participación en espacio de reflexión sobre la identidad propia y colectiva del curso.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-Escribir una carta a ellos/as mismos del futuro.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-Consensuar una reflexión entre todos y todas sobre la identidad del curso, y de qué manera se quiere expresar.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-Presentar material pertinente para la exposición de las definiciones.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-Colaborar con la búsqueda de enmarcar la identidad dentro de las leyes nacionales, ofreciendo, por ejemplo, constituciones nacionales.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-Presentar material audiovisual sobre la importancia del derecho a la identidad teniendo en cuenta los conflictos sociales en nuestro país.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-Presentar consigna para la escritura de la carta y de la reflexión comunitaria.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-Colaborar con información sobre el origen de cada alumno/a, y su infancia.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Recursos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-Bibliografía pertinente.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-Constituciones nacionales.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-Hojas y lapiceras.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fontAlgn="t"/>
                      <a:r>
                        <a:rPr lang="es-ES" sz="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s-ES" sz="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-Material audiovisual relacionado con el tema.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-Material visual para presentación de definiciones.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-Material bibliográfico para entregar.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-Constituciones nacionales.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fontAlgn="t"/>
                      <a:r>
                        <a:rPr lang="es-ES" sz="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s-ES" sz="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-Hoja y lapicera. 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3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Temporalización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Cuatrimestral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Cuatrimestral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Cuatrimestral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85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Evaluación</a:t>
                      </a:r>
                      <a:endParaRPr lang="es-ES" sz="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 evaluará de acuerdo a la participación en clase y a la pertinencia de la investigación de relacionar los contenidos con la investigación sobre el marco legal.</a:t>
                      </a:r>
                      <a:endParaRPr lang="es-ES" sz="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-Se sumará otra evaluación, teniendo en cuenta la participación en la producción comunitaria sobre la identidad grupal. </a:t>
                      </a:r>
                      <a:endParaRPr lang="es-ES" sz="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-Si bien, la carta personal será privada, no será leída por el/la docente, se tendrá en cuenta su realización. </a:t>
                      </a:r>
                      <a:endParaRPr lang="es-ES" sz="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 </a:t>
                      </a:r>
                      <a:r>
                        <a:rPr lang="es-ES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cumplira</a:t>
                      </a:r>
                      <a:r>
                        <a:rPr lang="es-E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el objetivo si se logra llegar a reflexiones pertinente que logren relacionar los temas a la vida cotidiana de cada uno/a</a:t>
                      </a:r>
                      <a:endParaRPr lang="es-ES" sz="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 evaluará la pertinencia en los aportes de cada familia. </a:t>
                      </a:r>
                      <a:endParaRPr lang="es-ES" sz="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9258" marR="29258" marT="29258" marB="292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2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099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800" dirty="0" smtClean="0"/>
              <a:t>              </a:t>
            </a:r>
            <a:endParaRPr lang="es-ES" sz="4800" dirty="0"/>
          </a:p>
        </p:txBody>
      </p:sp>
      <p:sp>
        <p:nvSpPr>
          <p:cNvPr id="4" name="3 Rectángulo"/>
          <p:cNvSpPr/>
          <p:nvPr/>
        </p:nvSpPr>
        <p:spPr>
          <a:xfrm>
            <a:off x="323528" y="332656"/>
            <a:ext cx="86819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GRACIAS POR SU ATENCION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7170" name="Picture 2" descr="C:\Users\windows 10 pro x64\AppData\Local\Microsoft\Windows\INetCache\IE\K8ROL0UD\pexels-photo-803513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66350"/>
            <a:ext cx="3960440" cy="42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1512167"/>
          </a:xfrm>
        </p:spPr>
        <p:txBody>
          <a:bodyPr/>
          <a:lstStyle/>
          <a:p>
            <a:pPr algn="ctr"/>
            <a:r>
              <a:rPr lang="es-ES" dirty="0" smtClean="0"/>
              <a:t>   </a:t>
            </a:r>
            <a:r>
              <a:rPr lang="es-ES" sz="3600" dirty="0" smtClean="0"/>
              <a:t>PLAN TENTATIVO </a:t>
            </a:r>
            <a:br>
              <a:rPr lang="es-ES" sz="3600" dirty="0" smtClean="0"/>
            </a:br>
            <a:r>
              <a:rPr lang="es-ES" sz="3600" dirty="0" smtClean="0"/>
              <a:t>DE </a:t>
            </a:r>
            <a:br>
              <a:rPr lang="es-ES" sz="3600" dirty="0" smtClean="0"/>
            </a:br>
            <a:r>
              <a:rPr lang="es-ES" sz="3600" dirty="0" smtClean="0"/>
              <a:t>INTERVENCION</a:t>
            </a:r>
            <a:endParaRPr lang="es-ES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2204864"/>
            <a:ext cx="6400800" cy="2736304"/>
          </a:xfr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s-ES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Semblanza </a:t>
            </a:r>
            <a:r>
              <a:rPr lang="es-ES" dirty="0">
                <a:solidFill>
                  <a:schemeClr val="tx1"/>
                </a:solidFill>
              </a:rPr>
              <a:t>del sujeto de la orientación, de sus características generales, sus necesidades </a:t>
            </a:r>
            <a:r>
              <a:rPr lang="es-ES" dirty="0" smtClean="0">
                <a:solidFill>
                  <a:schemeClr val="tx1"/>
                </a:solidFill>
              </a:rPr>
              <a:t>y Fortalezas</a:t>
            </a:r>
          </a:p>
          <a:p>
            <a:pPr marL="457200" indent="-457200">
              <a:buFont typeface="Arial" pitchFamily="34" charset="0"/>
              <a:buChar char="•"/>
            </a:pPr>
            <a:endParaRPr lang="es-ES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Selección de la modalidad de intervención</a:t>
            </a:r>
          </a:p>
          <a:p>
            <a:pPr marL="457200" indent="-457200">
              <a:buFont typeface="Arial" pitchFamily="34" charset="0"/>
              <a:buChar char="•"/>
            </a:pPr>
            <a:endParaRPr lang="es-ES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Nivel de prevención que se desarrolla la intervención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6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u="sng" dirty="0"/>
              <a:t>Población objeto (Estudiantes / cursos)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/>
              <a:t>Estudiantes de secundaria que están en el primer, segundo y tercer año. Se plantea un proyecto a largo plazo en los tres años del primer ciclo del secundario.  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37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331640" y="2420888"/>
            <a:ext cx="60304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3200" dirty="0"/>
              <a:t>Objetivo de la intervención (ej.: proyectos de inserción social u ocupacional, orientación ocupacional, etc.)</a:t>
            </a:r>
          </a:p>
        </p:txBody>
      </p:sp>
    </p:spTree>
    <p:extLst>
      <p:ext uri="{BB962C8B-B14F-4D97-AF65-F5344CB8AC3E}">
        <p14:creationId xmlns:p14="http://schemas.microsoft.com/office/powerpoint/2010/main" val="37923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1043608" y="1124744"/>
            <a:ext cx="58143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2400" dirty="0"/>
              <a:t>Primer año: “ ¿Cómo me nombras? Campaña de prevención en contra de los apodos ofensivos :Para los ingresantes nuevos del nivel secundario, se presentará el proyecto con la propuesta de pensar en apodos que hayan escuchado o hayan tenido durante su educación primaria. El objetivo es que puedan cuestionarse el por qué de los apodos, que aspectos se resaltan a la hora de poner un sobrenombre y repensar la empatía en el aula.  </a:t>
            </a:r>
          </a:p>
          <a:p>
            <a:r>
              <a:rPr lang="es-ES" b="0" dirty="0" smtClean="0">
                <a:effectLst/>
              </a:rPr>
              <a:t/>
            </a:r>
            <a:br>
              <a:rPr lang="es-ES" b="0" dirty="0" smtClean="0">
                <a:effectLst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22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178920"/>
              </p:ext>
            </p:extLst>
          </p:nvPr>
        </p:nvGraphicFramePr>
        <p:xfrm>
          <a:off x="1259632" y="260648"/>
          <a:ext cx="6264696" cy="6417969"/>
        </p:xfrm>
        <a:graphic>
          <a:graphicData uri="http://schemas.openxmlformats.org/drawingml/2006/table">
            <a:tbl>
              <a:tblPr/>
              <a:tblGrid>
                <a:gridCol w="864096"/>
                <a:gridCol w="1821987"/>
                <a:gridCol w="1470547"/>
                <a:gridCol w="2108066"/>
              </a:tblGrid>
              <a:tr h="3323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Ciclo o Nivel</a:t>
                      </a:r>
                      <a:endParaRPr lang="es-ES" sz="800" b="1" dirty="0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Alumnos</a:t>
                      </a: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Profesores</a:t>
                      </a: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Padres</a:t>
                      </a: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8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Objetivos</a:t>
                      </a:r>
                      <a:endParaRPr lang="es-ES" sz="800" b="1" dirty="0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Sensibilizar a los estudiantes sobre el impacto negativo de los apodos ofensivos.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Promover la empatía y el respeto entre los estudiantes.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Reducir la incidencia de apodos ofensivos en el entorno escolar.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Fomentar un ambiente positivo y seguro para el aprendizaje.</a:t>
                      </a:r>
                      <a:endParaRPr lang="es-ES" sz="800" b="1" dirty="0">
                        <a:effectLst/>
                      </a:endParaRPr>
                    </a:p>
                    <a:p>
                      <a:pPr fontAlgn="t"/>
                      <a:r>
                        <a:rPr lang="es-ES" sz="800" b="1" dirty="0">
                          <a:effectLst/>
                        </a:rPr>
                        <a:t/>
                      </a:r>
                      <a:br>
                        <a:rPr lang="es-ES" sz="800" b="1" dirty="0">
                          <a:effectLst/>
                        </a:rPr>
                      </a:br>
                      <a:endParaRPr lang="es-ES" sz="800" b="1" dirty="0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Sensibilizar a los docentes sobre la importancia de su papel en la prevención de apodos ofensivos.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Capacitarlos para identificar y abordar situaciones de apodos ofensivos en el aula.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Fomentar la creación de un ambiente escolar más respetuoso y empático.</a:t>
                      </a:r>
                      <a:endParaRPr lang="es-ES" sz="800" b="1">
                        <a:effectLst/>
                      </a:endParaRPr>
                    </a:p>
                    <a:p>
                      <a:pPr fontAlgn="t"/>
                      <a:r>
                        <a:rPr lang="es-ES" sz="800" b="1">
                          <a:effectLst/>
                        </a:rPr>
                        <a:t/>
                      </a:r>
                      <a:br>
                        <a:rPr lang="es-ES" sz="800" b="1">
                          <a:effectLst/>
                        </a:rPr>
                      </a:b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Concientizar a los padres sobre la importancia de su papel en la prevención de apodos ofensivos en sus hijos.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Proporcionar a los padres información y herramientas para fomentar la empatía y el respeto en el hogar.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Fortalecer la colaboración entre padres, escuela y estudiantes para crear un ambiente escolar más inclusivo.</a:t>
                      </a:r>
                      <a:endParaRPr lang="es-ES" sz="800" b="1">
                        <a:effectLst/>
                      </a:endParaRPr>
                    </a:p>
                    <a:p>
                      <a:pPr fontAlgn="t"/>
                      <a:r>
                        <a:rPr lang="es-ES" sz="800" b="1">
                          <a:effectLst/>
                        </a:rPr>
                        <a:t/>
                      </a:r>
                      <a:br>
                        <a:rPr lang="es-ES" sz="800" b="1">
                          <a:effectLst/>
                        </a:rPr>
                      </a:b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31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Contenidos</a:t>
                      </a: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Información sobre la importancia de los nombres y apodos, los efectos psicológicos de los apodos ofensivos y la importancia de la empatía.</a:t>
                      </a: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Comprender el impacto psicológico y social de los apodos ofensivos en los estudiantes.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Conocer estrategias para promover la empatía y el respeto entre los alumnos.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Aprender a identificar signos de apodos ofensivos y cómo intervenir adecuadamente.</a:t>
                      </a:r>
                      <a:endParaRPr lang="es-ES" sz="800" b="1" dirty="0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Comprender el impacto de los apodos ofensivos en los adolescentes y su desarrollo psicológico.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Aprender estrategias para abordar el tema de los apodos ofensivos con sus hijos y promover la empatía.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Explorar formas de apoyar a sus hijos en la creación de un ambiente respetuoso en la escuela y en el hogar.</a:t>
                      </a:r>
                      <a:endParaRPr lang="es-ES" sz="800" b="1">
                        <a:effectLst/>
                      </a:endParaRPr>
                    </a:p>
                    <a:p>
                      <a:pPr fontAlgn="t"/>
                      <a:r>
                        <a:rPr lang="es-ES" sz="800" b="1">
                          <a:effectLst/>
                        </a:rPr>
                        <a:t/>
                      </a:r>
                      <a:br>
                        <a:rPr lang="es-ES" sz="800" b="1">
                          <a:effectLst/>
                        </a:rPr>
                      </a:b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9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Actividades</a:t>
                      </a:r>
                      <a:endParaRPr lang="es-ES" sz="800" b="1" dirty="0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Explorar el impacto de los apodos ofensivos, escribir cartas de empatía y reflexionar sobre la importancia del respeto</a:t>
                      </a: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Capacitación de docentes sobre prevención de apodos ofensivos, promoción de empatía y creación de un entorno respetuoso.</a:t>
                      </a:r>
                      <a:endParaRPr lang="es-ES" sz="800" b="1" dirty="0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Organizar charlas informativas para padres sobre la prevención de apodos ofensivos y la promoción de la empatía en el hogar.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Facilitar grupos de discusión y conversaciones en los que los padres compartan experiencias y estrategias.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 Colaborar en la creación de recursos para padres, como guías y materiales informativos.</a:t>
                      </a:r>
                      <a:endParaRPr lang="es-ES" sz="800" b="1" dirty="0">
                        <a:effectLst/>
                      </a:endParaRPr>
                    </a:p>
                    <a:p>
                      <a:pPr fontAlgn="t"/>
                      <a:r>
                        <a:rPr lang="es-ES" sz="800" b="1" dirty="0">
                          <a:effectLst/>
                        </a:rPr>
                        <a:t/>
                      </a:r>
                      <a:br>
                        <a:rPr lang="es-ES" sz="800" b="1" dirty="0">
                          <a:effectLst/>
                        </a:rPr>
                      </a:br>
                      <a:endParaRPr lang="es-ES" sz="800" b="1" dirty="0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1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Recursos</a:t>
                      </a: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Pizarra o papel grande, marcadores o rotuladores, tarjetas de papel y biromes, hojas de papel.</a:t>
                      </a: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Computadoras, proyectores, presentaciones de powerpoint, pizarra, marcadores, material impreso.</a:t>
                      </a: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Material impreso, presentaciones de </a:t>
                      </a:r>
                      <a:r>
                        <a:rPr lang="es-E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powerpoint</a:t>
                      </a: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, hojas y biromes.</a:t>
                      </a:r>
                      <a:endParaRPr lang="es-ES" sz="800" b="1" dirty="0">
                        <a:effectLst/>
                      </a:endParaRPr>
                    </a:p>
                    <a:p>
                      <a:pPr fontAlgn="t"/>
                      <a:r>
                        <a:rPr lang="es-ES" sz="800" b="1" dirty="0">
                          <a:effectLst/>
                        </a:rPr>
                        <a:t/>
                      </a:r>
                      <a:br>
                        <a:rPr lang="es-ES" sz="800" b="1" dirty="0">
                          <a:effectLst/>
                        </a:rPr>
                      </a:br>
                      <a:endParaRPr lang="es-ES" sz="800" b="1" dirty="0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Temporalización</a:t>
                      </a: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Mensual</a:t>
                      </a: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Mensual</a:t>
                      </a: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Mensual</a:t>
                      </a:r>
                      <a:endParaRPr lang="es-ES" sz="800" b="1" dirty="0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8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Evaluación</a:t>
                      </a: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Encuestas antes y después del proyecto, registrar incidentes para ver si disminuyó la frecuencia, entrevistas, observar el ambiente escolar y el comportamiento</a:t>
                      </a: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Encuestas, pruebas, observación, entrevistas, retroalimentación y comparación con objetivos.</a:t>
                      </a:r>
                      <a:endParaRPr lang="es-ES" sz="800" b="1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Encuesta para evaluar sobre el cambio en el comportamiento y actitudes de sus hijos en relación con los apodos ofensivos</a:t>
                      </a:r>
                      <a:endParaRPr lang="es-ES" sz="800" b="1" dirty="0">
                        <a:effectLst/>
                      </a:endParaRPr>
                    </a:p>
                  </a:txBody>
                  <a:tcPr marL="32243" marR="32243" marT="32243" marB="3224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89238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200" dirty="0"/>
              <a:t>Segundo año: “</a:t>
            </a:r>
            <a:r>
              <a:rPr lang="es-ES" sz="3200" dirty="0" err="1"/>
              <a:t>Bullying</a:t>
            </a:r>
            <a:r>
              <a:rPr lang="es-ES" sz="3200" dirty="0"/>
              <a:t> y convivencia en el aula” : Teniendo en cuenta el proceso previo en el que se habló de empatía y apodos en el aula, se pondrá foco en esta parte del proyecto en repensar escenas de </a:t>
            </a:r>
            <a:r>
              <a:rPr lang="es-ES" sz="3200" dirty="0" err="1"/>
              <a:t>bullying</a:t>
            </a:r>
            <a:r>
              <a:rPr lang="es-ES" sz="3200" dirty="0"/>
              <a:t> en el aula y generar pautas para una buena convivencia escolar</a:t>
            </a:r>
            <a:r>
              <a:rPr lang="es-E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00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439504"/>
              </p:ext>
            </p:extLst>
          </p:nvPr>
        </p:nvGraphicFramePr>
        <p:xfrm>
          <a:off x="1403649" y="0"/>
          <a:ext cx="5435458" cy="7466384"/>
        </p:xfrm>
        <a:graphic>
          <a:graphicData uri="http://schemas.openxmlformats.org/drawingml/2006/table">
            <a:tbl>
              <a:tblPr/>
              <a:tblGrid>
                <a:gridCol w="1543493"/>
                <a:gridCol w="1122540"/>
                <a:gridCol w="1122540"/>
                <a:gridCol w="1646885"/>
              </a:tblGrid>
              <a:tr h="2005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Ciclo o Nivel</a:t>
                      </a:r>
                      <a:endParaRPr lang="es-ES" sz="800" b="0" dirty="0">
                        <a:effectLst/>
                      </a:endParaRPr>
                    </a:p>
                  </a:txBody>
                  <a:tcPr marL="32928" marR="32928" marT="32928" marB="329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Alumnos</a:t>
                      </a:r>
                      <a:endParaRPr lang="es-ES" sz="800" b="0">
                        <a:effectLst/>
                      </a:endParaRPr>
                    </a:p>
                  </a:txBody>
                  <a:tcPr marL="32928" marR="32928" marT="32928" marB="329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Profesores</a:t>
                      </a:r>
                      <a:endParaRPr lang="es-ES" sz="800" b="0">
                        <a:effectLst/>
                      </a:endParaRPr>
                    </a:p>
                  </a:txBody>
                  <a:tcPr marL="32928" marR="32928" marT="32928" marB="329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Padres</a:t>
                      </a:r>
                      <a:endParaRPr lang="es-ES" sz="800" b="0">
                        <a:effectLst/>
                      </a:endParaRPr>
                    </a:p>
                  </a:txBody>
                  <a:tcPr marL="32928" marR="32928" marT="32928" marB="329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58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Objetivos</a:t>
                      </a:r>
                      <a:endParaRPr lang="es-ES" sz="800" b="0">
                        <a:effectLst/>
                      </a:endParaRPr>
                    </a:p>
                  </a:txBody>
                  <a:tcPr marL="32928" marR="32928" marT="32928" marB="329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1.-Concientización y Comprender el Bullying: Ayudar a los estudiantes de nivel secundario a comprender qué es el bullying, sus diferentes formas y sus efectos perjudiciales.</a:t>
                      </a:r>
                      <a:endParaRPr lang="es-ES" sz="800" b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2.- Desarrollo de Habilidades Sociales: Ayudar a los estudiantes a desarrollar habilidades de comunicación efectiva, resolución de conflictos y autocontrol.</a:t>
                      </a:r>
                      <a:endParaRPr lang="es-ES" sz="800" b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3.-Promoción de la Empatía: Fomentar la empatía y la tolerancia entre los estudiantes para que sean más comprensivos y respetuosos hacia los demás.</a:t>
                      </a:r>
                      <a:endParaRPr lang="es-ES" sz="800" b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4.-Prevención del Bullying</a:t>
                      </a:r>
                      <a:endParaRPr lang="es-ES" sz="800" b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Capacitar a los estudiantes para prevenir situaciones de bullying y crear un entorno escolar más seguro.</a:t>
                      </a:r>
                      <a:endParaRPr lang="es-ES" sz="800" b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5.-Identificación y Reporte:</a:t>
                      </a:r>
                      <a:endParaRPr lang="es-ES" sz="800" b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Enseñar a los estudiantes a reconocer situaciones de bullying y a informar adecuadamente a las autoridades escolares.</a:t>
                      </a:r>
                      <a:endParaRPr lang="es-ES" sz="800" b="0">
                        <a:effectLst/>
                      </a:endParaRPr>
                    </a:p>
                  </a:txBody>
                  <a:tcPr marL="32928" marR="32928" marT="32928" marB="329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1.-Concientización y Comprender el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Bullying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 Ayudar a los profesores a comprender en profundidad qué es el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bullying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, sus diferentes formas y las consecuencias para los estudiantes y el entorno escolar.</a:t>
                      </a:r>
                      <a:endParaRPr lang="es-ES" sz="800" b="0" dirty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2.-Identificación Temprana: Capacitar a los profesores para identificar de manera temprana las señales de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bullying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en sus estudiantes y en el entorno escolar.</a:t>
                      </a:r>
                      <a:endParaRPr lang="es-ES" sz="800" b="0" dirty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3.-Promoción de un Ambiente Seguro: Fomentar la creación y el mantenimiento de un ambiente escolar seguro, inclusivo y respetuoso.</a:t>
                      </a:r>
                      <a:endParaRPr lang="es-ES" sz="800" b="0" dirty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4.-Intervención Efectiva: Proporcionar estrategias y herramientas para intervenir de manera efectiva en situaciones de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bullying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y apoyar a las víctimas y a los agresores.</a:t>
                      </a:r>
                      <a:endParaRPr lang="es-ES" sz="800" b="0" dirty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5.-Colaboración con Padres y Comunidad: Facilitar la colaboración entre profesores, padres y la comunidad para abordar el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bullying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de manera integral.</a:t>
                      </a:r>
                      <a:endParaRPr lang="es-ES" sz="800" b="0" dirty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6.Políticas escolares</a:t>
                      </a:r>
                      <a:endParaRPr lang="es-ES" sz="800" b="0" dirty="0">
                        <a:effectLst/>
                      </a:endParaRPr>
                    </a:p>
                  </a:txBody>
                  <a:tcPr marL="32928" marR="32928" marT="32928" marB="329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1.-Concientización: Ayudar a los padres a comprender qué es el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bullying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y cómo reconocer las señales de que su hijo podría estar involucrado.</a:t>
                      </a:r>
                      <a:endParaRPr lang="es-ES" sz="800" b="0" dirty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2.-Comunicación</a:t>
                      </a:r>
                      <a:endParaRPr lang="es-ES" sz="800" b="0" dirty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Abierta: Fomentar una comunicación abierta y honesta con sus hijos para que se sientan cómodos compartiendo sus experiencias.</a:t>
                      </a:r>
                      <a:endParaRPr lang="es-ES" sz="800" b="0" dirty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3.-Apoyo a las Víctimas: Ofrecer apoyo emocional a los hijos que puedan ser víctimas de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bullying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y tomar medidas adecuadas para abordar la situación.</a:t>
                      </a:r>
                      <a:endParaRPr lang="es-ES" sz="800" b="0" dirty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s-ES" sz="800" b="0" dirty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4.-Intervención Responsable: Enseñar a los padres a intervenir de manera responsable si su hijo está involucrado en </a:t>
                      </a:r>
                      <a:r>
                        <a:rPr lang="es-E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bullying</a:t>
                      </a: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, incluyendo la colaboración con la escuela.</a:t>
                      </a:r>
                      <a:endParaRPr lang="es-ES" sz="800" b="0" dirty="0">
                        <a:effectLst/>
                      </a:endParaRPr>
                    </a:p>
                    <a:p>
                      <a:pPr marL="63500" marR="635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5.-Educación en Valores en Casa: Promover valores como la empatía, el respeto y la tolerancia en el entorno familiar.</a:t>
                      </a:r>
                      <a:endParaRPr lang="es-ES" sz="800" b="0" dirty="0">
                        <a:effectLst/>
                      </a:endParaRPr>
                    </a:p>
                  </a:txBody>
                  <a:tcPr marL="32928" marR="32928" marT="32928" marB="329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1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499795"/>
              </p:ext>
            </p:extLst>
          </p:nvPr>
        </p:nvGraphicFramePr>
        <p:xfrm>
          <a:off x="467542" y="188641"/>
          <a:ext cx="7632849" cy="6444184"/>
        </p:xfrm>
        <a:graphic>
          <a:graphicData uri="http://schemas.openxmlformats.org/drawingml/2006/table">
            <a:tbl>
              <a:tblPr/>
              <a:tblGrid>
                <a:gridCol w="2167479"/>
                <a:gridCol w="1576350"/>
                <a:gridCol w="1576350"/>
                <a:gridCol w="2312670"/>
              </a:tblGrid>
              <a:tr h="12085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Contenidos</a:t>
                      </a:r>
                      <a:endParaRPr lang="es-ES" sz="800" b="1" dirty="0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1.-Definición de </a:t>
                      </a:r>
                      <a:r>
                        <a:rPr lang="es-E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bullying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2.-consecuencias de </a:t>
                      </a:r>
                      <a:r>
                        <a:rPr lang="es-E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bullying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3.-identificación de </a:t>
                      </a:r>
                      <a:r>
                        <a:rPr lang="es-E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bullying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4.-Prevención y respuesta.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5.-promoción de la empatía</a:t>
                      </a:r>
                      <a:endParaRPr lang="es-ES" sz="800" b="1" dirty="0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1.-identificación y reporte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2.-intervención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3.-educación en valores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4.-formación y recursos.</a:t>
                      </a:r>
                      <a:endParaRPr lang="es-ES" sz="800" b="1">
                        <a:effectLst/>
                      </a:endParaRPr>
                    </a:p>
                    <a:p>
                      <a:pPr fontAlgn="t"/>
                      <a:r>
                        <a:rPr lang="es-ES" sz="800" b="1">
                          <a:effectLst/>
                        </a:rPr>
                        <a:t/>
                      </a:r>
                      <a:br>
                        <a:rPr lang="es-ES" sz="800" b="1">
                          <a:effectLst/>
                        </a:rPr>
                      </a:br>
                      <a:r>
                        <a:rPr lang="es-ES" sz="800" b="1">
                          <a:effectLst/>
                        </a:rPr>
                        <a:t/>
                      </a:r>
                      <a:br>
                        <a:rPr lang="es-ES" sz="800" b="1">
                          <a:effectLst/>
                        </a:rPr>
                      </a:br>
                      <a:endParaRPr lang="es-ES" sz="800" b="1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1.-Reconocimiento del bullying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2.-apoyo a víctimas.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Colaboración con la escuela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3.-educación de valores en las casas</a:t>
                      </a:r>
                      <a:endParaRPr lang="es-ES" sz="800" b="1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0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Actividades</a:t>
                      </a:r>
                      <a:endParaRPr lang="es-ES" sz="800" b="1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.Juegos de rol </a:t>
                      </a:r>
                      <a:r>
                        <a:rPr lang="es-E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playing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Trabajo en grupos.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Escenarios de resolución de conflictos</a:t>
                      </a:r>
                      <a:endParaRPr lang="es-ES" sz="800" b="1" dirty="0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Estrategias de comunicación efectiva.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Escenarios de resolución de conflictos</a:t>
                      </a:r>
                      <a:endParaRPr lang="es-ES" sz="800" b="1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Estrategias de comunicación efectiva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Escenarios de resolución de conflicto</a:t>
                      </a:r>
                      <a:endParaRPr lang="es-ES" sz="800" b="1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108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Recursos</a:t>
                      </a:r>
                      <a:endParaRPr lang="es-ES" sz="800" b="1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Computadoras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celulares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Internet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Cable de conexión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Videos y películas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Plataforma de aprendizaje virtual.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Material impreso.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Presentaciones interactivas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Resma de A4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Revistas , diarios que hablen sobre el tema.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Lapiceras, marcadores de colores.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Afiches de colores</a:t>
                      </a:r>
                      <a:endParaRPr lang="es-ES" sz="800" b="1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Computadoras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celulares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Internet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Cable de conexión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Videos y películas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Plataforma de aprendizaje virtual.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Material de referencia impreso.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Presentaciones interactivas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Te, café o agua</a:t>
                      </a:r>
                      <a:endParaRPr lang="es-ES" sz="800" b="1" dirty="0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Computadoras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celulares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Internet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Cable de conexión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Videos y películas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Plataforma de aprendizaje virtual.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Material de referencia impreso.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Presentaciones interactivas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Te, café o agua</a:t>
                      </a:r>
                      <a:endParaRPr lang="es-ES" sz="800" b="1" dirty="0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9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Temporalización</a:t>
                      </a:r>
                      <a:endParaRPr lang="es-ES" sz="800" b="1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Marzo a abril 2023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1.- introducción al bullying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2.-identificación del bullying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3.-Señales de alerta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4.-prevención de bullying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Mayo a julio 2023 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5.-Uso responsable de la tecnología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6.-intervención y apoyo.</a:t>
                      </a:r>
                      <a:endParaRPr lang="es-ES" sz="800" b="1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Marzo a mayo 2023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1.-Taller de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Identificación de bullying.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2.-Simulación de intervención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Mayo a julio 2023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3.-Evaluación de políticas escolares.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4.-desarrollo de estrategias de prevención.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5.-sesiones de reflexión</a:t>
                      </a:r>
                      <a:endParaRPr lang="es-ES" sz="800" b="1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Marzo 2023  primera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Reunión de padres.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Julio   2023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Reunión de padres de finalización, del curso</a:t>
                      </a:r>
                      <a:endParaRPr lang="es-ES" sz="800" b="1" dirty="0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31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Evaluación</a:t>
                      </a:r>
                      <a:endParaRPr lang="es-ES" sz="800" b="1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Que aprendieron los alumnos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Que percibieron los alumnos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Cómo se sintieron los alumnos</a:t>
                      </a:r>
                      <a:endParaRPr lang="es-ES" sz="800" b="1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Observan algún cambio</a:t>
                      </a:r>
                      <a:endParaRPr lang="es-ES" sz="800" b="1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Evaluación de la comprensión a través de pruebas y evaluaciones.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Encuestas de satisfacción para evaluar la efectividad del plan tutorial.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Vieron algún cambio en los alumnos.</a:t>
                      </a:r>
                      <a:endParaRPr lang="es-ES" sz="800" b="1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Evaluación de políticas institucionales.</a:t>
                      </a:r>
                      <a:endParaRPr lang="es-ES" sz="800" b="1" dirty="0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Reunión de padres al final encuesta anónima a los padres.</a:t>
                      </a:r>
                      <a:endParaRPr lang="es-ES" sz="800" b="1" dirty="0">
                        <a:effectLst/>
                      </a:endParaRPr>
                    </a:p>
                  </a:txBody>
                  <a:tcPr marL="33902" marR="33902" marT="33902" marB="339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5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60</TotalTime>
  <Words>1678</Words>
  <Application>Microsoft Office PowerPoint</Application>
  <PresentationFormat>Presentación en pantalla (4:3)</PresentationFormat>
  <Paragraphs>243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Opulento</vt:lpstr>
      <vt:lpstr>Presentación de PowerPoint</vt:lpstr>
      <vt:lpstr>   PLAN TENTATIVO  DE  INTERVENCION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10 pro x64</dc:creator>
  <cp:lastModifiedBy>windows 10 pro x64</cp:lastModifiedBy>
  <cp:revision>6</cp:revision>
  <dcterms:created xsi:type="dcterms:W3CDTF">2023-11-07T18:58:23Z</dcterms:created>
  <dcterms:modified xsi:type="dcterms:W3CDTF">2023-11-07T19:59:05Z</dcterms:modified>
</cp:coreProperties>
</file>