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1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CF3-9792-4FE5-BC7E-5CFEB24926B3}" type="datetimeFigureOut">
              <a:rPr lang="es-PE" smtClean="0"/>
              <a:t>20/06/2013</a:t>
            </a:fld>
            <a:endParaRPr lang="es-PE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E7350E7-208E-45AD-9160-61B98AE4D1F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CF3-9792-4FE5-BC7E-5CFEB24926B3}" type="datetimeFigureOut">
              <a:rPr lang="es-PE" smtClean="0"/>
              <a:t>20/06/2013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50E7-208E-45AD-9160-61B98AE4D1F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CF3-9792-4FE5-BC7E-5CFEB24926B3}" type="datetimeFigureOut">
              <a:rPr lang="es-PE" smtClean="0"/>
              <a:t>20/06/2013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50E7-208E-45AD-9160-61B98AE4D1F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CF3-9792-4FE5-BC7E-5CFEB24926B3}" type="datetimeFigureOut">
              <a:rPr lang="es-PE" smtClean="0"/>
              <a:t>20/06/2013</a:t>
            </a:fld>
            <a:endParaRPr lang="es-PE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PE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E7350E7-208E-45AD-9160-61B98AE4D1F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CF3-9792-4FE5-BC7E-5CFEB24926B3}" type="datetimeFigureOut">
              <a:rPr lang="es-PE" smtClean="0"/>
              <a:t>20/06/2013</a:t>
            </a:fld>
            <a:endParaRPr lang="es-PE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50E7-208E-45AD-9160-61B98AE4D1F3}" type="slidenum">
              <a:rPr lang="es-PE" smtClean="0"/>
              <a:t>‹Nº›</a:t>
            </a:fld>
            <a:endParaRPr lang="es-PE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CF3-9792-4FE5-BC7E-5CFEB24926B3}" type="datetimeFigureOut">
              <a:rPr lang="es-PE" smtClean="0"/>
              <a:t>20/06/2013</a:t>
            </a:fld>
            <a:endParaRPr lang="es-PE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50E7-208E-45AD-9160-61B98AE4D1F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CF3-9792-4FE5-BC7E-5CFEB24926B3}" type="datetimeFigureOut">
              <a:rPr lang="es-PE" smtClean="0"/>
              <a:t>20/06/2013</a:t>
            </a:fld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E7350E7-208E-45AD-9160-61B98AE4D1F3}" type="slidenum">
              <a:rPr lang="es-PE" smtClean="0"/>
              <a:t>‹Nº›</a:t>
            </a:fld>
            <a:endParaRPr lang="es-PE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CF3-9792-4FE5-BC7E-5CFEB24926B3}" type="datetimeFigureOut">
              <a:rPr lang="es-PE" smtClean="0"/>
              <a:t>20/06/2013</a:t>
            </a:fld>
            <a:endParaRPr lang="es-PE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50E7-208E-45AD-9160-61B98AE4D1F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CF3-9792-4FE5-BC7E-5CFEB24926B3}" type="datetimeFigureOut">
              <a:rPr lang="es-PE" smtClean="0"/>
              <a:t>20/06/2013</a:t>
            </a:fld>
            <a:endParaRPr lang="es-PE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50E7-208E-45AD-9160-61B98AE4D1F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CF3-9792-4FE5-BC7E-5CFEB24926B3}" type="datetimeFigureOut">
              <a:rPr lang="es-PE" smtClean="0"/>
              <a:t>20/06/2013</a:t>
            </a:fld>
            <a:endParaRPr lang="es-PE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50E7-208E-45AD-9160-61B98AE4D1F3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CCF3-9792-4FE5-BC7E-5CFEB24926B3}" type="datetimeFigureOut">
              <a:rPr lang="es-PE" smtClean="0"/>
              <a:t>20/06/2013</a:t>
            </a:fld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50E7-208E-45AD-9160-61B98AE4D1F3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8EFCCF3-9792-4FE5-BC7E-5CFEB24926B3}" type="datetimeFigureOut">
              <a:rPr lang="es-PE" smtClean="0"/>
              <a:t>20/06/2013</a:t>
            </a:fld>
            <a:endParaRPr lang="es-PE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E7350E7-208E-45AD-9160-61B98AE4D1F3}" type="slidenum">
              <a:rPr lang="es-PE" smtClean="0"/>
              <a:t>‹Nº›</a:t>
            </a:fld>
            <a:endParaRPr lang="es-PE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ografias.com/trabajos14/frenos/frenos.s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175507" y="260648"/>
            <a:ext cx="5544616" cy="2880320"/>
          </a:xfrm>
          <a:prstGeom prst="roundRect">
            <a:avLst>
              <a:gd name="adj" fmla="val 12178"/>
            </a:avLst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s-ES" sz="3200" b="1" dirty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THOMAS  KUHN Y LA ESTRUCTURA  DE LAS REVOLUCIONES </a:t>
            </a:r>
            <a:r>
              <a:rPr lang="es-ES" sz="3200" b="1" dirty="0" smtClean="0">
                <a:ln w="11430">
                  <a:solidFill>
                    <a:schemeClr val="tx1"/>
                  </a:solidFill>
                </a:ln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CIENTÍFICAS</a:t>
            </a:r>
            <a:endParaRPr lang="es-E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Cambria" pitchFamily="18" charset="0"/>
            </a:endParaRPr>
          </a:p>
        </p:txBody>
      </p:sp>
      <p:pic>
        <p:nvPicPr>
          <p:cNvPr id="8" name="Picture 2" descr="http://www.fisicanet.com.ar/biografias/cientificos/k/img/kuh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41" y="2617545"/>
            <a:ext cx="2719783" cy="3331735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92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2195736" y="116632"/>
            <a:ext cx="4384576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000" b="1" dirty="0" smtClean="0">
                <a:solidFill>
                  <a:srgbClr val="00B0F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THOMAS KUHN </a:t>
            </a:r>
            <a:endParaRPr lang="es-ES" sz="4000" b="1" dirty="0">
              <a:solidFill>
                <a:srgbClr val="00B0F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587039" y="836712"/>
            <a:ext cx="7729377" cy="122413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 smtClean="0">
              <a:solidFill>
                <a:schemeClr val="bg1"/>
              </a:solidFill>
            </a:endParaRPr>
          </a:p>
          <a:p>
            <a:pPr algn="just"/>
            <a:r>
              <a:rPr lang="es-ES" sz="2000" b="1" dirty="0" smtClean="0">
                <a:solidFill>
                  <a:schemeClr val="bg1"/>
                </a:solidFill>
                <a:latin typeface="Agency FB" pitchFamily="34" charset="0"/>
              </a:rPr>
              <a:t>Nació </a:t>
            </a:r>
            <a:r>
              <a:rPr lang="es-ES" sz="2000" b="1" dirty="0">
                <a:solidFill>
                  <a:schemeClr val="bg1"/>
                </a:solidFill>
                <a:latin typeface="Agency FB" pitchFamily="34" charset="0"/>
              </a:rPr>
              <a:t>en Cincinnati, 18 de julio de 1922, en Estados Unidos. Fue un </a:t>
            </a:r>
            <a:r>
              <a:rPr lang="es-ES" sz="2000" b="1" dirty="0" smtClean="0">
                <a:solidFill>
                  <a:schemeClr val="bg1"/>
                </a:solidFill>
                <a:latin typeface="Agency FB" pitchFamily="34" charset="0"/>
              </a:rPr>
              <a:t>historiador</a:t>
            </a:r>
            <a:r>
              <a:rPr lang="es-ES" sz="2000" b="1" dirty="0">
                <a:solidFill>
                  <a:schemeClr val="bg1"/>
                </a:solidFill>
                <a:latin typeface="Agency FB" pitchFamily="34" charset="0"/>
              </a:rPr>
              <a:t> </a:t>
            </a:r>
            <a:r>
              <a:rPr lang="es-ES" sz="2000" b="1" dirty="0" smtClean="0">
                <a:solidFill>
                  <a:schemeClr val="bg1"/>
                </a:solidFill>
                <a:latin typeface="Agency FB" pitchFamily="34" charset="0"/>
              </a:rPr>
              <a:t> y </a:t>
            </a:r>
            <a:r>
              <a:rPr lang="es-ES" sz="2000" b="1" dirty="0">
                <a:solidFill>
                  <a:schemeClr val="bg1"/>
                </a:solidFill>
                <a:latin typeface="Agency FB" pitchFamily="34" charset="0"/>
              </a:rPr>
              <a:t>filósofo de la ciencia estadounidense, conocido por su contribución al cambio de orientación de la filosofía y la sociología científica en la década de 1960.</a:t>
            </a:r>
          </a:p>
          <a:p>
            <a:endParaRPr lang="es-ES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899592" y="2276872"/>
            <a:ext cx="7151948" cy="115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ES" sz="2000" b="1" dirty="0" smtClean="0">
                <a:solidFill>
                  <a:srgbClr val="002060"/>
                </a:solidFill>
                <a:latin typeface="Agency FB" pitchFamily="34" charset="0"/>
              </a:rPr>
              <a:t>1949: Kuhn obtuvo el grado de PhD en física por la Universidad Harvard.</a:t>
            </a:r>
          </a:p>
          <a:p>
            <a:pPr lvl="0" algn="just"/>
            <a:r>
              <a:rPr lang="es-ES" sz="2000" b="1" dirty="0" smtClean="0">
                <a:solidFill>
                  <a:srgbClr val="002060"/>
                </a:solidFill>
                <a:latin typeface="Agency FB" pitchFamily="34" charset="0"/>
              </a:rPr>
              <a:t>1948 a 1956: tuvo a su cargo un curso académico sobre la Historia de la Ciencia.  Harvard.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1331640" y="3645024"/>
            <a:ext cx="6312961" cy="936104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/>
            <a:r>
              <a:rPr lang="es-E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1964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a 1979: </a:t>
            </a:r>
            <a:r>
              <a:rPr lang="es-ES" sz="2000" b="1" dirty="0">
                <a:latin typeface="Agency FB" pitchFamily="34" charset="0"/>
              </a:rPr>
              <a:t>Kuhn dio clases en la Universidad de California, Berkeley</a:t>
            </a:r>
          </a:p>
          <a:p>
            <a:pPr lvl="0" algn="just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itchFamily="34" charset="0"/>
              </a:rPr>
              <a:t>1991. </a:t>
            </a:r>
            <a:r>
              <a:rPr lang="es-ES" sz="2000" b="1" dirty="0">
                <a:latin typeface="Agency FB" pitchFamily="34" charset="0"/>
              </a:rPr>
              <a:t>Fue profesor del Instituto Tecnológico de </a:t>
            </a:r>
            <a:r>
              <a:rPr lang="es-ES" sz="2000" b="1" dirty="0" smtClean="0">
                <a:latin typeface="Agency FB" pitchFamily="34" charset="0"/>
              </a:rPr>
              <a:t>Massachusetts.</a:t>
            </a:r>
            <a:endParaRPr lang="es-ES" dirty="0"/>
          </a:p>
        </p:txBody>
      </p:sp>
      <p:sp>
        <p:nvSpPr>
          <p:cNvPr id="14" name="13 Rectángulo redondeado"/>
          <p:cNvSpPr/>
          <p:nvPr/>
        </p:nvSpPr>
        <p:spPr>
          <a:xfrm>
            <a:off x="1547663" y="4797152"/>
            <a:ext cx="5904657" cy="1440160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2000" b="1" dirty="0" smtClean="0">
                <a:solidFill>
                  <a:srgbClr val="002060"/>
                </a:solidFill>
                <a:latin typeface="Agency FB" pitchFamily="34" charset="0"/>
              </a:rPr>
              <a:t>En 1962, Kuhn publicó  </a:t>
            </a:r>
            <a:r>
              <a:rPr lang="es-ES" sz="2000" b="1" i="1" dirty="0" smtClean="0">
                <a:solidFill>
                  <a:srgbClr val="FF0000"/>
                </a:solidFill>
                <a:latin typeface="Agency FB" pitchFamily="34" charset="0"/>
              </a:rPr>
              <a:t>La estructura de las revoluciones científicas</a:t>
            </a:r>
            <a:r>
              <a:rPr lang="es-ES" sz="2000" b="1" dirty="0" smtClean="0">
                <a:solidFill>
                  <a:srgbClr val="002060"/>
                </a:solidFill>
                <a:latin typeface="Agency FB" pitchFamily="34" charset="0"/>
              </a:rPr>
              <a:t>,  en la que expuso la evolución de las ciencias naturales . Según Kuhn, las ciencias no progresan siguiendo un proceso uniforme de un hipotético método científico.</a:t>
            </a:r>
            <a:endParaRPr lang="es-ES" sz="2000" b="1" dirty="0">
              <a:solidFill>
                <a:srgbClr val="002060"/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1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10 Conector recto"/>
          <p:cNvCxnSpPr>
            <a:stCxn id="17" idx="3"/>
            <a:endCxn id="24" idx="1"/>
          </p:cNvCxnSpPr>
          <p:nvPr/>
        </p:nvCxnSpPr>
        <p:spPr>
          <a:xfrm>
            <a:off x="4644008" y="1030583"/>
            <a:ext cx="1656184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16 Cheurón"/>
          <p:cNvSpPr/>
          <p:nvPr/>
        </p:nvSpPr>
        <p:spPr>
          <a:xfrm>
            <a:off x="2267744" y="562531"/>
            <a:ext cx="2376264" cy="936104"/>
          </a:xfrm>
          <a:prstGeom prst="chevron">
            <a:avLst>
              <a:gd name="adj" fmla="val 0"/>
            </a:avLst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Agency FB" pitchFamily="34" charset="0"/>
                <a:ea typeface="Verdana" pitchFamily="34" charset="0"/>
                <a:cs typeface="Verdana" pitchFamily="34" charset="0"/>
              </a:rPr>
              <a:t>ESTABLECIMIENTO DE UN PARADIGMA</a:t>
            </a:r>
            <a:endParaRPr lang="es-PE" sz="1600" b="1" dirty="0">
              <a:solidFill>
                <a:schemeClr val="bg1"/>
              </a:solidFill>
              <a:latin typeface="Agency FB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22 Cheurón"/>
          <p:cNvSpPr/>
          <p:nvPr/>
        </p:nvSpPr>
        <p:spPr>
          <a:xfrm>
            <a:off x="2195736" y="4797152"/>
            <a:ext cx="2574652" cy="936104"/>
          </a:xfrm>
          <a:prstGeom prst="chevron">
            <a:avLst>
              <a:gd name="adj" fmla="val 0"/>
            </a:avLst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Agency FB" pitchFamily="34" charset="0"/>
                <a:ea typeface="Verdana" pitchFamily="34" charset="0"/>
                <a:cs typeface="Verdana" pitchFamily="34" charset="0"/>
              </a:rPr>
              <a:t>ESTABLECIMIENTO DE UN NUEVO PARADIGMA</a:t>
            </a:r>
            <a:endParaRPr lang="es-PE" sz="1600" b="1" dirty="0">
              <a:solidFill>
                <a:schemeClr val="bg1"/>
              </a:solidFill>
              <a:latin typeface="Agency FB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23 Cheurón"/>
          <p:cNvSpPr/>
          <p:nvPr/>
        </p:nvSpPr>
        <p:spPr>
          <a:xfrm>
            <a:off x="6300192" y="562531"/>
            <a:ext cx="1935832" cy="936104"/>
          </a:xfrm>
          <a:prstGeom prst="chevron">
            <a:avLst>
              <a:gd name="adj" fmla="val 0"/>
            </a:avLst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Agency FB" pitchFamily="34" charset="0"/>
                <a:ea typeface="Verdana" pitchFamily="34" charset="0"/>
                <a:cs typeface="Verdana" pitchFamily="34" charset="0"/>
              </a:rPr>
              <a:t>CIENCIA NORMAL</a:t>
            </a:r>
            <a:endParaRPr lang="es-PE" sz="1600" b="1" dirty="0">
              <a:solidFill>
                <a:schemeClr val="bg1"/>
              </a:solidFill>
              <a:latin typeface="Agency FB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24 Cheurón"/>
          <p:cNvSpPr/>
          <p:nvPr/>
        </p:nvSpPr>
        <p:spPr>
          <a:xfrm>
            <a:off x="6308576" y="2636912"/>
            <a:ext cx="1935832" cy="936104"/>
          </a:xfrm>
          <a:prstGeom prst="chevron">
            <a:avLst>
              <a:gd name="adj" fmla="val 0"/>
            </a:avLst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Agency FB" pitchFamily="34" charset="0"/>
                <a:ea typeface="Verdana" pitchFamily="34" charset="0"/>
                <a:cs typeface="Verdana" pitchFamily="34" charset="0"/>
              </a:rPr>
              <a:t>CRISIS</a:t>
            </a:r>
            <a:endParaRPr lang="es-PE" sz="1600" b="1" dirty="0">
              <a:solidFill>
                <a:schemeClr val="bg1"/>
              </a:solidFill>
              <a:latin typeface="Agency FB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7" name="26 Conector recto"/>
          <p:cNvCxnSpPr>
            <a:stCxn id="24" idx="2"/>
            <a:endCxn id="25" idx="0"/>
          </p:cNvCxnSpPr>
          <p:nvPr/>
        </p:nvCxnSpPr>
        <p:spPr>
          <a:xfrm>
            <a:off x="7268108" y="1498635"/>
            <a:ext cx="8384" cy="113827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32 Cheurón"/>
          <p:cNvSpPr/>
          <p:nvPr/>
        </p:nvSpPr>
        <p:spPr>
          <a:xfrm>
            <a:off x="6314789" y="4797152"/>
            <a:ext cx="1935832" cy="936104"/>
          </a:xfrm>
          <a:prstGeom prst="chevron">
            <a:avLst>
              <a:gd name="adj" fmla="val 0"/>
            </a:avLst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b="1" dirty="0" smtClean="0">
                <a:solidFill>
                  <a:schemeClr val="bg1"/>
                </a:solidFill>
                <a:latin typeface="Agency FB" pitchFamily="34" charset="0"/>
                <a:ea typeface="Verdana" pitchFamily="34" charset="0"/>
                <a:cs typeface="Verdana" pitchFamily="34" charset="0"/>
              </a:rPr>
              <a:t>REVOLUCIÓN CIENTÍFICA</a:t>
            </a:r>
            <a:endParaRPr lang="es-PE" sz="1600" b="1" dirty="0">
              <a:solidFill>
                <a:schemeClr val="bg1"/>
              </a:solidFill>
              <a:latin typeface="Agency FB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40" name="39 Conector recto de flecha"/>
          <p:cNvCxnSpPr>
            <a:stCxn id="25" idx="2"/>
            <a:endCxn id="33" idx="0"/>
          </p:cNvCxnSpPr>
          <p:nvPr/>
        </p:nvCxnSpPr>
        <p:spPr>
          <a:xfrm>
            <a:off x="7276492" y="3573016"/>
            <a:ext cx="6213" cy="12241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>
            <a:stCxn id="33" idx="1"/>
            <a:endCxn id="23" idx="3"/>
          </p:cNvCxnSpPr>
          <p:nvPr/>
        </p:nvCxnSpPr>
        <p:spPr>
          <a:xfrm flipH="1">
            <a:off x="4770388" y="5265204"/>
            <a:ext cx="154440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44 Placa"/>
          <p:cNvSpPr/>
          <p:nvPr/>
        </p:nvSpPr>
        <p:spPr>
          <a:xfrm>
            <a:off x="179512" y="2276872"/>
            <a:ext cx="2592288" cy="18002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solidFill>
                  <a:srgbClr val="002060"/>
                </a:solidFill>
                <a:latin typeface="Cambria" pitchFamily="18" charset="0"/>
              </a:rPr>
              <a:t>SEGÚN THOMAS KUHN, LA CIENCIA SE DESARROLLA SIGUIENDO DETERMINADAS FASES:</a:t>
            </a:r>
            <a:endParaRPr lang="es-PE" dirty="0"/>
          </a:p>
        </p:txBody>
      </p:sp>
      <p:sp>
        <p:nvSpPr>
          <p:cNvPr id="48" name="47 Flecha doblada"/>
          <p:cNvSpPr/>
          <p:nvPr/>
        </p:nvSpPr>
        <p:spPr>
          <a:xfrm>
            <a:off x="1043608" y="901795"/>
            <a:ext cx="1080120" cy="1159053"/>
          </a:xfrm>
          <a:prstGeom prst="ben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64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4" grpId="0" animBg="1"/>
      <p:bldP spid="25" grpId="0" animBg="1"/>
      <p:bldP spid="33" grpId="0" animBg="1"/>
      <p:bldP spid="45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4932040" y="2636912"/>
            <a:ext cx="367240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2000" b="1" dirty="0" smtClean="0">
                <a:solidFill>
                  <a:schemeClr val="tx1"/>
                </a:solidFill>
                <a:latin typeface="Agency FB" pitchFamily="34" charset="0"/>
              </a:rPr>
              <a:t>Son modelos capaces de ser copiados o emulados; siendo la base para crear un consenso de conocimientos  científicos</a:t>
            </a:r>
            <a:r>
              <a:rPr lang="es-MX" sz="20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4932040" y="404664"/>
            <a:ext cx="3672408" cy="1656184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2000" b="1" dirty="0">
                <a:solidFill>
                  <a:schemeClr val="tx1"/>
                </a:solidFill>
                <a:latin typeface="Agency FB" pitchFamily="34" charset="0"/>
              </a:rPr>
              <a:t>S</a:t>
            </a:r>
            <a:r>
              <a:rPr lang="es-MX" sz="2000" b="1" dirty="0" smtClean="0">
                <a:solidFill>
                  <a:schemeClr val="tx1"/>
                </a:solidFill>
                <a:latin typeface="Agency FB" pitchFamily="34" charset="0"/>
              </a:rPr>
              <a:t>on un conjunto de conocimientos y creencias que forman una visión del mundo (cosmovisión), en </a:t>
            </a:r>
            <a:r>
              <a:rPr lang="es-MX" sz="2000" b="1" dirty="0" smtClean="0">
                <a:solidFill>
                  <a:schemeClr val="tx1"/>
                </a:solidFill>
                <a:latin typeface="Agency FB" pitchFamily="34" charset="0"/>
                <a:hlinkClick r:id="rId2"/>
              </a:rPr>
              <a:t>torno</a:t>
            </a:r>
            <a:r>
              <a:rPr lang="es-MX" sz="2000" b="1" dirty="0" smtClean="0">
                <a:solidFill>
                  <a:schemeClr val="tx1"/>
                </a:solidFill>
                <a:latin typeface="Agency FB" pitchFamily="34" charset="0"/>
              </a:rPr>
              <a:t> a una teoría prevaleciente en determinado periodo histórico.</a:t>
            </a:r>
            <a:r>
              <a:rPr lang="es-ES" sz="2000" b="1" dirty="0" smtClean="0">
                <a:solidFill>
                  <a:schemeClr val="tx1"/>
                </a:solidFill>
                <a:latin typeface="Agency FB" pitchFamily="34" charset="0"/>
              </a:rPr>
              <a:t> </a:t>
            </a:r>
            <a:endParaRPr lang="es-PE" b="1" dirty="0">
              <a:solidFill>
                <a:schemeClr val="tx1"/>
              </a:solidFill>
              <a:latin typeface="Agency FB" pitchFamily="34" charset="0"/>
            </a:endParaRPr>
          </a:p>
        </p:txBody>
      </p:sp>
      <p:cxnSp>
        <p:nvCxnSpPr>
          <p:cNvPr id="7" name="6 Conector recto"/>
          <p:cNvCxnSpPr>
            <a:stCxn id="6" idx="2"/>
            <a:endCxn id="4" idx="0"/>
          </p:cNvCxnSpPr>
          <p:nvPr/>
        </p:nvCxnSpPr>
        <p:spPr>
          <a:xfrm>
            <a:off x="6768244" y="2060848"/>
            <a:ext cx="0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heurón"/>
          <p:cNvSpPr/>
          <p:nvPr/>
        </p:nvSpPr>
        <p:spPr>
          <a:xfrm>
            <a:off x="107504" y="656692"/>
            <a:ext cx="3744416" cy="1188132"/>
          </a:xfrm>
          <a:prstGeom prst="chevron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¿QUÉ ES UN PARADIGMA?</a:t>
            </a:r>
            <a:endParaRPr lang="es-PE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" name="8 Conector recto"/>
          <p:cNvCxnSpPr>
            <a:stCxn id="4" idx="2"/>
            <a:endCxn id="25" idx="0"/>
          </p:cNvCxnSpPr>
          <p:nvPr/>
        </p:nvCxnSpPr>
        <p:spPr>
          <a:xfrm>
            <a:off x="6768244" y="3861048"/>
            <a:ext cx="0" cy="67105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9 Flecha derecha"/>
          <p:cNvSpPr/>
          <p:nvPr/>
        </p:nvSpPr>
        <p:spPr>
          <a:xfrm>
            <a:off x="3995936" y="1016732"/>
            <a:ext cx="864096" cy="46805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24 Rectángulo redondeado"/>
          <p:cNvSpPr/>
          <p:nvPr/>
        </p:nvSpPr>
        <p:spPr>
          <a:xfrm>
            <a:off x="4932040" y="4532102"/>
            <a:ext cx="3672408" cy="15611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2000" b="1" dirty="0" smtClean="0">
                <a:solidFill>
                  <a:schemeClr val="tx1"/>
                </a:solidFill>
                <a:latin typeface="Agency FB" pitchFamily="34" charset="0"/>
              </a:rPr>
              <a:t>Cada paradigma se instaura tras una revolución científica que aporta respuestas a los enigmas que no podían resolverse en el paradigma anterior. </a:t>
            </a:r>
            <a:endParaRPr lang="es-MX" sz="2000" dirty="0" smtClean="0">
              <a:solidFill>
                <a:schemeClr val="tx1"/>
              </a:solidFill>
            </a:endParaRPr>
          </a:p>
        </p:txBody>
      </p:sp>
      <p:sp>
        <p:nvSpPr>
          <p:cNvPr id="29" name="28 Rectángulo redondeado"/>
          <p:cNvSpPr/>
          <p:nvPr/>
        </p:nvSpPr>
        <p:spPr>
          <a:xfrm>
            <a:off x="395536" y="4532103"/>
            <a:ext cx="3672408" cy="1561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2000" b="1" dirty="0" smtClean="0">
                <a:solidFill>
                  <a:schemeClr val="tx1"/>
                </a:solidFill>
                <a:latin typeface="Agency FB" pitchFamily="34" charset="0"/>
              </a:rPr>
              <a:t>Una de las características fundamentales, de los paradigmas es su inconmensurabilidad; ya que ninguno puede considerarse mejor o peor que el otro. </a:t>
            </a:r>
          </a:p>
        </p:txBody>
      </p:sp>
      <p:cxnSp>
        <p:nvCxnSpPr>
          <p:cNvPr id="30" name="29 Conector recto"/>
          <p:cNvCxnSpPr>
            <a:stCxn id="25" idx="1"/>
            <a:endCxn id="29" idx="3"/>
          </p:cNvCxnSpPr>
          <p:nvPr/>
        </p:nvCxnSpPr>
        <p:spPr>
          <a:xfrm flipH="1">
            <a:off x="4067944" y="5312699"/>
            <a:ext cx="864096" cy="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6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25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5292080" y="2492896"/>
            <a:ext cx="2952328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z="2000" b="1" dirty="0" smtClean="0">
                <a:solidFill>
                  <a:schemeClr val="tx1"/>
                </a:solidFill>
                <a:latin typeface="Agency FB" pitchFamily="34" charset="0"/>
              </a:rPr>
              <a:t>implica </a:t>
            </a:r>
            <a:r>
              <a:rPr lang="es-PE" sz="2000" b="1" dirty="0">
                <a:solidFill>
                  <a:schemeClr val="tx1"/>
                </a:solidFill>
                <a:latin typeface="Agency FB" pitchFamily="34" charset="0"/>
              </a:rPr>
              <a:t>«un período» en el que se ejecutan las actividades científicas aferradas a un </a:t>
            </a:r>
            <a:r>
              <a:rPr lang="es-PE" sz="2000" b="1" dirty="0" smtClean="0">
                <a:solidFill>
                  <a:schemeClr val="tx1"/>
                </a:solidFill>
                <a:latin typeface="Agency FB" pitchFamily="34" charset="0"/>
              </a:rPr>
              <a:t>paradigma.</a:t>
            </a:r>
            <a:endParaRPr lang="es-PE" sz="2000" b="1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5562110" y="4581128"/>
            <a:ext cx="2412268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z="2000" b="1" dirty="0">
                <a:solidFill>
                  <a:schemeClr val="tx1"/>
                </a:solidFill>
                <a:latin typeface="Agency FB" pitchFamily="34" charset="0"/>
              </a:rPr>
              <a:t>La característica más importante de la ciencia normal es la existencia de un "paradigma". </a:t>
            </a:r>
            <a:endParaRPr lang="es-PE" b="1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4932040" y="548680"/>
            <a:ext cx="3672408" cy="1368152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2000" b="1" dirty="0" smtClean="0">
                <a:solidFill>
                  <a:schemeClr val="tx1"/>
                </a:solidFill>
                <a:latin typeface="Agency FB" pitchFamily="34" charset="0"/>
              </a:rPr>
              <a:t>Investigación basada firmemente en una o más realizaciones científicas pasadas, reconocidas por alguna comunidad científica. </a:t>
            </a:r>
            <a:endParaRPr lang="es-PE" dirty="0">
              <a:solidFill>
                <a:schemeClr val="tx1"/>
              </a:solidFill>
            </a:endParaRPr>
          </a:p>
        </p:txBody>
      </p:sp>
      <p:cxnSp>
        <p:nvCxnSpPr>
          <p:cNvPr id="21" name="20 Conector recto"/>
          <p:cNvCxnSpPr>
            <a:stCxn id="11" idx="2"/>
            <a:endCxn id="6" idx="0"/>
          </p:cNvCxnSpPr>
          <p:nvPr/>
        </p:nvCxnSpPr>
        <p:spPr>
          <a:xfrm>
            <a:off x="6768244" y="1916832"/>
            <a:ext cx="0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33 Cheurón"/>
          <p:cNvSpPr/>
          <p:nvPr/>
        </p:nvSpPr>
        <p:spPr>
          <a:xfrm>
            <a:off x="323528" y="656692"/>
            <a:ext cx="3104372" cy="1188132"/>
          </a:xfrm>
          <a:prstGeom prst="chevron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¿QUÉ ES CIENCIA NORMAL?</a:t>
            </a:r>
            <a:endParaRPr lang="es-PE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8" name="37 Conector recto"/>
          <p:cNvCxnSpPr>
            <a:stCxn id="6" idx="2"/>
            <a:endCxn id="10" idx="0"/>
          </p:cNvCxnSpPr>
          <p:nvPr/>
        </p:nvCxnSpPr>
        <p:spPr>
          <a:xfrm>
            <a:off x="6768244" y="4005064"/>
            <a:ext cx="0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41 Flecha derecha"/>
          <p:cNvSpPr/>
          <p:nvPr/>
        </p:nvSpPr>
        <p:spPr>
          <a:xfrm>
            <a:off x="3779912" y="1016732"/>
            <a:ext cx="864096" cy="46805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640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34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5274078" y="2492896"/>
            <a:ext cx="2412268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z="2000" b="1" dirty="0" smtClean="0">
                <a:solidFill>
                  <a:schemeClr val="tx1"/>
                </a:solidFill>
                <a:latin typeface="Agency FB" pitchFamily="34" charset="0"/>
              </a:rPr>
              <a:t>Se inicia con la confusión de un paradigma.</a:t>
            </a:r>
            <a:endParaRPr lang="es-PE" sz="2000" b="1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5148064" y="4221088"/>
            <a:ext cx="2664296" cy="1368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z="2000" b="1" dirty="0" smtClean="0">
                <a:solidFill>
                  <a:schemeClr val="tx1"/>
                </a:solidFill>
                <a:latin typeface="Agency FB" pitchFamily="34" charset="0"/>
              </a:rPr>
              <a:t>La teoría nueva, es una respuesta directa a la crisis.</a:t>
            </a:r>
            <a:endParaRPr lang="es-PE" b="1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5148064" y="548680"/>
            <a:ext cx="2664296" cy="1368152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2000" b="1" dirty="0">
                <a:solidFill>
                  <a:schemeClr val="tx1"/>
                </a:solidFill>
                <a:latin typeface="Agency FB" pitchFamily="34" charset="0"/>
              </a:rPr>
              <a:t>E</a:t>
            </a:r>
            <a:r>
              <a:rPr lang="es-ES" sz="2000" b="1" dirty="0" smtClean="0">
                <a:solidFill>
                  <a:schemeClr val="tx1"/>
                </a:solidFill>
                <a:latin typeface="Agency FB" pitchFamily="34" charset="0"/>
              </a:rPr>
              <a:t>s </a:t>
            </a:r>
            <a:r>
              <a:rPr lang="es-ES" sz="2000" b="1" dirty="0">
                <a:solidFill>
                  <a:schemeClr val="tx1"/>
                </a:solidFill>
                <a:latin typeface="Agency FB" pitchFamily="34" charset="0"/>
              </a:rPr>
              <a:t>la condición previa y necesaria para el nacimiento de nuevas teorías.</a:t>
            </a:r>
          </a:p>
        </p:txBody>
      </p:sp>
      <p:cxnSp>
        <p:nvCxnSpPr>
          <p:cNvPr id="7" name="6 Conector recto"/>
          <p:cNvCxnSpPr>
            <a:stCxn id="6" idx="2"/>
            <a:endCxn id="4" idx="0"/>
          </p:cNvCxnSpPr>
          <p:nvPr/>
        </p:nvCxnSpPr>
        <p:spPr>
          <a:xfrm>
            <a:off x="6480212" y="1916832"/>
            <a:ext cx="0" cy="57606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7 Cheurón"/>
          <p:cNvSpPr/>
          <p:nvPr/>
        </p:nvSpPr>
        <p:spPr>
          <a:xfrm>
            <a:off x="179512" y="620688"/>
            <a:ext cx="3104372" cy="1188132"/>
          </a:xfrm>
          <a:prstGeom prst="chevron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CRISIS</a:t>
            </a:r>
            <a:endParaRPr lang="es-PE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9" name="8 Conector recto"/>
          <p:cNvCxnSpPr>
            <a:stCxn id="4" idx="2"/>
            <a:endCxn id="5" idx="0"/>
          </p:cNvCxnSpPr>
          <p:nvPr/>
        </p:nvCxnSpPr>
        <p:spPr>
          <a:xfrm>
            <a:off x="6480212" y="3573016"/>
            <a:ext cx="0" cy="64807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23 Flecha derecha"/>
          <p:cNvSpPr/>
          <p:nvPr/>
        </p:nvSpPr>
        <p:spPr>
          <a:xfrm>
            <a:off x="3779912" y="1016732"/>
            <a:ext cx="864096" cy="46805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586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 redondeado"/>
          <p:cNvSpPr/>
          <p:nvPr/>
        </p:nvSpPr>
        <p:spPr>
          <a:xfrm>
            <a:off x="2699792" y="4221088"/>
            <a:ext cx="2952328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PE" sz="2800" b="1" dirty="0" smtClean="0">
                <a:solidFill>
                  <a:schemeClr val="tx1"/>
                </a:solidFill>
                <a:latin typeface="Agency FB" pitchFamily="34" charset="0"/>
              </a:rPr>
              <a:t>Establecimiento de un nuevo paradigma.</a:t>
            </a:r>
            <a:endParaRPr lang="es-PE" sz="2800" b="1" dirty="0">
              <a:solidFill>
                <a:schemeClr val="tx1"/>
              </a:solidFill>
              <a:latin typeface="Agency FB" pitchFamily="34" charset="0"/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3023828" y="1914244"/>
            <a:ext cx="2664296" cy="578652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2000" b="1" dirty="0" smtClean="0">
                <a:solidFill>
                  <a:schemeClr val="tx1"/>
                </a:solidFill>
                <a:latin typeface="Agency FB" pitchFamily="34" charset="0"/>
              </a:rPr>
              <a:t>Es un cambio de paradigma</a:t>
            </a:r>
            <a:r>
              <a:rPr lang="es-ES" sz="2000" b="1" dirty="0" smtClean="0">
                <a:solidFill>
                  <a:schemeClr val="tx1"/>
                </a:solidFill>
                <a:latin typeface="Agency FB" pitchFamily="34" charset="0"/>
              </a:rPr>
              <a:t>.</a:t>
            </a:r>
          </a:p>
        </p:txBody>
      </p:sp>
      <p:sp>
        <p:nvSpPr>
          <p:cNvPr id="16" name="15 Conector fuera de página"/>
          <p:cNvSpPr/>
          <p:nvPr/>
        </p:nvSpPr>
        <p:spPr>
          <a:xfrm>
            <a:off x="2771800" y="116632"/>
            <a:ext cx="3168352" cy="1584176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 smtClean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¿QUÉ ES UNA REVOLUCIÓN CIENTÍFICA?</a:t>
            </a:r>
            <a:endParaRPr lang="es-PE" sz="2800" b="1" dirty="0">
              <a:ln>
                <a:solidFill>
                  <a:schemeClr val="tx1"/>
                </a:solidFill>
              </a:ln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17 Flecha abajo"/>
          <p:cNvSpPr/>
          <p:nvPr/>
        </p:nvSpPr>
        <p:spPr>
          <a:xfrm>
            <a:off x="3995936" y="2780928"/>
            <a:ext cx="720080" cy="129614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976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08467"/>
              </p:ext>
            </p:extLst>
          </p:nvPr>
        </p:nvGraphicFramePr>
        <p:xfrm>
          <a:off x="0" y="44624"/>
          <a:ext cx="9108504" cy="6768752"/>
        </p:xfrm>
        <a:graphic>
          <a:graphicData uri="http://schemas.openxmlformats.org/drawingml/2006/table">
            <a:tbl>
              <a:tblPr/>
              <a:tblGrid>
                <a:gridCol w="2330891"/>
                <a:gridCol w="6777613"/>
              </a:tblGrid>
              <a:tr h="5683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FASES</a:t>
                      </a:r>
                      <a:endParaRPr kumimoji="0" lang="es-ES_trad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EJEMPLO: EL CENTRO DEL UNIVERSO</a:t>
                      </a:r>
                      <a:endParaRPr kumimoji="0" lang="es-ES_trad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752741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ESTABLECIMIENTO DE PARADIGMA</a:t>
                      </a:r>
                      <a:endParaRPr kumimoji="0" lang="es-ES_trad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La Tierra es el centro del Universo. El Sol y los demás planetas giran alrededor de la Tierra.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27805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CIENCIA NORMAL</a:t>
                      </a:r>
                      <a:endParaRPr kumimoji="0" lang="es-ES_trad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Los científicos crean modelos y fórmulas que explican el movimiento de los planetas. El más popular es el “Ciclo-epiciclo” de Claudio Ptolomeo (85-165 d.C.)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987515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CRISIS</a:t>
                      </a:r>
                      <a:endParaRPr kumimoji="0" lang="es-ES_trad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Las fórmulas de Ptolomeo resultan muy complicadas y no corresponden a las observaciones.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435231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REVOLUCIÓN CIENTÍFICA</a:t>
                      </a:r>
                      <a:endParaRPr kumimoji="0" lang="es-ES_trad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Muchas ideas nuevas empiezan a florecer, entre ellas la de Nicolás Copérnico (1473-1543), que estipula que el Sol es el Centro del Universo y que la Tierra y los planetas giran alrededor de él.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746833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ESTABLECIMIENTO DE UN NUEVO </a:t>
                      </a:r>
                      <a:r>
                        <a:rPr kumimoji="0" lang="es-ES_tradn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PARADIGMA</a:t>
                      </a:r>
                      <a:endParaRPr kumimoji="0" lang="es-ES_trad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Galileo Galilei (1584-1642) demostró con la ayuda de un nuevo instrumento que el mismo inventó (telescopio), que Copérnico tenía razón, que la Tierra giraba alrededor del Sol y no al revés.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63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72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267690157"/>
              </p:ext>
            </p:extLst>
          </p:nvPr>
        </p:nvGraphicFramePr>
        <p:xfrm>
          <a:off x="35496" y="45863"/>
          <a:ext cx="9036496" cy="6767513"/>
        </p:xfrm>
        <a:graphic>
          <a:graphicData uri="http://schemas.openxmlformats.org/drawingml/2006/table">
            <a:tbl>
              <a:tblPr/>
              <a:tblGrid>
                <a:gridCol w="1835150"/>
                <a:gridCol w="7201346"/>
              </a:tblGrid>
              <a:tr h="838279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FASES</a:t>
                      </a:r>
                      <a:endParaRPr kumimoji="0" lang="es-ES_trad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EJEMPLO: Órbita de los planetas</a:t>
                      </a:r>
                      <a:endParaRPr kumimoji="0" lang="es-ES_trad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005934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ESTABLECIMIENTO DE PARADIGMA</a:t>
                      </a:r>
                      <a:endParaRPr kumimoji="0" lang="es-ES_trad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Originalmente se creía que los planetas tenían una órbita circular.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01292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CIENCIA NORMAL</a:t>
                      </a:r>
                      <a:endParaRPr kumimoji="0" lang="es-ES_trad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Los modelos, como el de Ptolomeo, se basa en </a:t>
                      </a: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órbitas </a:t>
                      </a: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circulares.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944651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CRISIS</a:t>
                      </a:r>
                      <a:endParaRPr kumimoji="0" lang="es-ES_tradnl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Las fórmulas de Ptolomeo resultan muy complicadas y no corresponden a las observaciones.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376492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REVOLUCIÓN CIENTÍFICA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Muchas </a:t>
                      </a: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ideas nuevas empiezan a florecer, entre ellas la de Johannes Kepler (1571-1630), que estipula que los planetas siguen una órbita elíptica y no circular.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1589237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ESTABLECIMIENTO DE </a:t>
                      </a:r>
                      <a:r>
                        <a:rPr kumimoji="0" lang="es-ES_tradn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UN NUEVO </a:t>
                      </a:r>
                      <a:r>
                        <a:rPr kumimoji="0" lang="es-ES_tradnl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PARADIGMA</a:t>
                      </a:r>
                      <a:endParaRPr kumimoji="0" lang="es-ES_tradnl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C1C1C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Sir Isaac Newton (1643-1727) demostró con la ayuda de una nueva matemática (Cálculo) y las leyes del movimiento (que el mismo inventó), que Kepler tenía razón, que la Tierra giraba en una órbita elíptica y no circular.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C1C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45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306</TotalTime>
  <Words>540</Words>
  <Application>Microsoft Office PowerPoint</Application>
  <PresentationFormat>Presentación en pantalla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Viajes</vt:lpstr>
      <vt:lpstr>Presentación de PowerPoint</vt:lpstr>
      <vt:lpstr>THOMAS KUHN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REVOLUCIONES CIENTÍFICAS</dc:title>
  <dc:creator>usuario</dc:creator>
  <cp:lastModifiedBy>usuario</cp:lastModifiedBy>
  <cp:revision>20</cp:revision>
  <dcterms:created xsi:type="dcterms:W3CDTF">2013-06-20T14:27:27Z</dcterms:created>
  <dcterms:modified xsi:type="dcterms:W3CDTF">2013-06-20T19:34:25Z</dcterms:modified>
</cp:coreProperties>
</file>