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999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501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475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81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33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854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714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79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275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52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49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EC68-66F8-4EA1-897E-60E80ED53C66}" type="datetimeFigureOut">
              <a:rPr lang="es-419" smtClean="0"/>
              <a:t>15/5/2022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D6A1-C131-4588-84B3-0C4CAAEAFE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20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Adolescencia como período evolutivo</a:t>
            </a:r>
            <a:endParaRPr lang="es-419" b="1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Pubertad = universalidad</a:t>
            </a:r>
          </a:p>
          <a:p>
            <a:pPr algn="ctr">
              <a:spcBef>
                <a:spcPct val="0"/>
              </a:spcBef>
              <a:buNone/>
            </a:pPr>
            <a:r>
              <a:rPr lang="es-AR" sz="4000" b="1" i="1" dirty="0" smtClean="0">
                <a:latin typeface="+mj-lt"/>
                <a:ea typeface="+mj-ea"/>
                <a:cs typeface="+mj-cs"/>
              </a:rPr>
              <a:t>(hecho natural)</a:t>
            </a:r>
          </a:p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Adolescencia = particularidad</a:t>
            </a:r>
          </a:p>
          <a:p>
            <a:pPr algn="ctr">
              <a:spcBef>
                <a:spcPct val="0"/>
              </a:spcBef>
              <a:buNone/>
            </a:pPr>
            <a:r>
              <a:rPr lang="es-AR" sz="4000" b="1" i="1" dirty="0" smtClean="0">
                <a:latin typeface="+mj-lt"/>
                <a:ea typeface="+mj-ea"/>
                <a:cs typeface="+mj-cs"/>
              </a:rPr>
              <a:t>(hecho social total – construcción cultural)</a:t>
            </a:r>
            <a:endParaRPr lang="es-419" sz="40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82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Adolescencia como período evolutivo</a:t>
            </a:r>
            <a:endParaRPr lang="es-419" b="1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Moratoria Social </a:t>
            </a:r>
          </a:p>
          <a:p>
            <a:pPr algn="ctr">
              <a:spcBef>
                <a:spcPct val="0"/>
              </a:spcBef>
              <a:buNone/>
            </a:pPr>
            <a:r>
              <a:rPr lang="es-AR" sz="3600" b="1" i="1" dirty="0" smtClean="0">
                <a:latin typeface="+mj-lt"/>
                <a:ea typeface="+mj-ea"/>
                <a:cs typeface="+mj-cs"/>
              </a:rPr>
              <a:t>(como sinónimo de compás de espera)</a:t>
            </a:r>
          </a:p>
          <a:p>
            <a:pPr algn="ctr">
              <a:spcBef>
                <a:spcPct val="0"/>
              </a:spcBef>
              <a:buNone/>
            </a:pPr>
            <a:endParaRPr lang="es-AR" sz="6000" b="1" i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Erik Erikson</a:t>
            </a:r>
            <a:endParaRPr lang="es-419" sz="60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5566954" y="3870666"/>
            <a:ext cx="1058092" cy="75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20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Adolescencia como período evolutivo</a:t>
            </a:r>
            <a:endParaRPr lang="es-419" b="1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Crisis de identidad</a:t>
            </a:r>
          </a:p>
          <a:p>
            <a:pPr algn="ctr">
              <a:spcBef>
                <a:spcPct val="0"/>
              </a:spcBef>
              <a:buNone/>
            </a:pPr>
            <a:r>
              <a:rPr lang="es-AR" sz="3600" b="1" i="1" dirty="0" smtClean="0">
                <a:latin typeface="+mj-lt"/>
                <a:ea typeface="+mj-ea"/>
                <a:cs typeface="+mj-cs"/>
              </a:rPr>
              <a:t>(resolución necesaria para afrontar la vida adulta)</a:t>
            </a:r>
          </a:p>
          <a:p>
            <a:pPr algn="ctr">
              <a:spcBef>
                <a:spcPct val="0"/>
              </a:spcBef>
              <a:buNone/>
            </a:pPr>
            <a:endParaRPr lang="es-AR" sz="6000" b="1" i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Erik Erikson</a:t>
            </a:r>
            <a:endParaRPr lang="es-419" sz="60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5566954" y="3870666"/>
            <a:ext cx="1058092" cy="75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37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Adolescencia como período evolutivo</a:t>
            </a:r>
            <a:endParaRPr lang="es-419" b="1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Segundo proceso de Individuación</a:t>
            </a:r>
          </a:p>
          <a:p>
            <a:pPr algn="ctr">
              <a:spcBef>
                <a:spcPct val="0"/>
              </a:spcBef>
              <a:buNone/>
            </a:pPr>
            <a:r>
              <a:rPr lang="es-AR" sz="3600" b="1" i="1" dirty="0" smtClean="0">
                <a:latin typeface="+mj-lt"/>
                <a:ea typeface="+mj-ea"/>
                <a:cs typeface="+mj-cs"/>
              </a:rPr>
              <a:t>(desapego – apego – vacío emocional – idolatría – inconformismo – fusión emocional)</a:t>
            </a:r>
          </a:p>
          <a:p>
            <a:pPr algn="ctr">
              <a:spcBef>
                <a:spcPct val="0"/>
              </a:spcBef>
              <a:buNone/>
            </a:pPr>
            <a:endParaRPr lang="es-AR" sz="6000" b="1" i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Peter </a:t>
            </a:r>
            <a:r>
              <a:rPr lang="es-AR" sz="6000" b="1" i="1" dirty="0" err="1">
                <a:latin typeface="+mj-lt"/>
                <a:ea typeface="+mj-ea"/>
                <a:cs typeface="+mj-cs"/>
              </a:rPr>
              <a:t>B</a:t>
            </a:r>
            <a:r>
              <a:rPr lang="es-AR" sz="6000" b="1" i="1" dirty="0" err="1" smtClean="0">
                <a:latin typeface="+mj-lt"/>
                <a:ea typeface="+mj-ea"/>
                <a:cs typeface="+mj-cs"/>
              </a:rPr>
              <a:t>los</a:t>
            </a:r>
            <a:endParaRPr lang="es-419" sz="60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5566954" y="4144986"/>
            <a:ext cx="1058092" cy="75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37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Adolescencia como período evolutivo</a:t>
            </a:r>
            <a:endParaRPr lang="es-419" b="1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Inteligencia abstracta</a:t>
            </a:r>
          </a:p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Pensamiento formal</a:t>
            </a:r>
          </a:p>
          <a:p>
            <a:pPr algn="ctr">
              <a:spcBef>
                <a:spcPct val="0"/>
              </a:spcBef>
              <a:buNone/>
            </a:pPr>
            <a:endParaRPr lang="es-AR" sz="6000" b="1" i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Jean Piaget</a:t>
            </a:r>
            <a:endParaRPr lang="es-419" sz="60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5566954" y="4001294"/>
            <a:ext cx="1058092" cy="75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19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Adolescencia como período evolutivo</a:t>
            </a:r>
            <a:endParaRPr lang="es-419" b="1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Personalidad </a:t>
            </a:r>
            <a:r>
              <a:rPr lang="es-AR" sz="3600" b="1" i="1" dirty="0" smtClean="0">
                <a:latin typeface="+mj-lt"/>
                <a:ea typeface="+mj-ea"/>
                <a:cs typeface="+mj-cs"/>
              </a:rPr>
              <a:t>(la manera de ser; se ve a través de las conductas)</a:t>
            </a:r>
            <a:endParaRPr lang="es-AR" sz="6000" b="1" i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AR" sz="6000" b="1" i="1" dirty="0" err="1" smtClean="0">
                <a:latin typeface="+mj-lt"/>
                <a:ea typeface="+mj-ea"/>
                <a:cs typeface="+mj-cs"/>
              </a:rPr>
              <a:t>Autoconcepto</a:t>
            </a:r>
            <a:r>
              <a:rPr lang="es-AR" sz="6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s-AR" sz="3600" b="1" i="1" dirty="0" smtClean="0">
                <a:latin typeface="+mj-lt"/>
                <a:ea typeface="+mj-ea"/>
                <a:cs typeface="+mj-cs"/>
              </a:rPr>
              <a:t>(qué se piensa de sí)</a:t>
            </a:r>
            <a:r>
              <a:rPr lang="es-AR" sz="6000" b="1" i="1" dirty="0" smtClean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Autoestima </a:t>
            </a:r>
            <a:r>
              <a:rPr lang="es-AR" sz="3600" b="1" i="1" dirty="0" smtClean="0">
                <a:latin typeface="+mj-lt"/>
                <a:ea typeface="+mj-ea"/>
                <a:cs typeface="+mj-cs"/>
              </a:rPr>
              <a:t>(aspectos valorativos de sí)</a:t>
            </a:r>
            <a:endParaRPr lang="es-AR" sz="6000" b="1" i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AR" sz="6000" b="1" i="1" dirty="0" smtClean="0">
                <a:latin typeface="+mj-lt"/>
                <a:ea typeface="+mj-ea"/>
                <a:cs typeface="+mj-cs"/>
              </a:rPr>
              <a:t>Estatus de identidad </a:t>
            </a:r>
            <a:r>
              <a:rPr lang="es-AR" sz="3600" b="1" i="1" dirty="0" smtClean="0">
                <a:latin typeface="+mj-lt"/>
                <a:ea typeface="+mj-ea"/>
                <a:cs typeface="+mj-cs"/>
              </a:rPr>
              <a:t>(difusa, hipotecada, en moratoria, lograda)</a:t>
            </a:r>
            <a:endParaRPr lang="es-AR" sz="6000" b="1" i="1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58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de Office</vt:lpstr>
      <vt:lpstr>Adolescencia como período evolutivo</vt:lpstr>
      <vt:lpstr>Adolescencia como período evolutivo</vt:lpstr>
      <vt:lpstr>Adolescencia como período evolutivo</vt:lpstr>
      <vt:lpstr>Adolescencia como período evolutivo</vt:lpstr>
      <vt:lpstr>Adolescencia como período evolutivo</vt:lpstr>
      <vt:lpstr>Adolescencia como período evolutivo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Adolescencia como período evolutivo</dc:title>
  <dc:creator>Usuario de Windows</dc:creator>
  <cp:lastModifiedBy>Usuario de Windows</cp:lastModifiedBy>
  <cp:revision>3</cp:revision>
  <dcterms:created xsi:type="dcterms:W3CDTF">2022-05-16T00:44:21Z</dcterms:created>
  <dcterms:modified xsi:type="dcterms:W3CDTF">2022-05-16T01:00:57Z</dcterms:modified>
</cp:coreProperties>
</file>