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7EC6-4415-42D6-8D9A-6EB44FF2CBE1}" type="datetimeFigureOut">
              <a:rPr lang="es-419" smtClean="0"/>
              <a:t>11/4/2022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5871-21AC-4804-B543-5E917C4B7E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00540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7EC6-4415-42D6-8D9A-6EB44FF2CBE1}" type="datetimeFigureOut">
              <a:rPr lang="es-419" smtClean="0"/>
              <a:t>11/4/2022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5871-21AC-4804-B543-5E917C4B7E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044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7EC6-4415-42D6-8D9A-6EB44FF2CBE1}" type="datetimeFigureOut">
              <a:rPr lang="es-419" smtClean="0"/>
              <a:t>11/4/2022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5871-21AC-4804-B543-5E917C4B7E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6082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7EC6-4415-42D6-8D9A-6EB44FF2CBE1}" type="datetimeFigureOut">
              <a:rPr lang="es-419" smtClean="0"/>
              <a:t>11/4/2022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5871-21AC-4804-B543-5E917C4B7E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7655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7EC6-4415-42D6-8D9A-6EB44FF2CBE1}" type="datetimeFigureOut">
              <a:rPr lang="es-419" smtClean="0"/>
              <a:t>11/4/2022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5871-21AC-4804-B543-5E917C4B7E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6578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7EC6-4415-42D6-8D9A-6EB44FF2CBE1}" type="datetimeFigureOut">
              <a:rPr lang="es-419" smtClean="0"/>
              <a:t>11/4/2022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5871-21AC-4804-B543-5E917C4B7E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6090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7EC6-4415-42D6-8D9A-6EB44FF2CBE1}" type="datetimeFigureOut">
              <a:rPr lang="es-419" smtClean="0"/>
              <a:t>11/4/2022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5871-21AC-4804-B543-5E917C4B7E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253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7EC6-4415-42D6-8D9A-6EB44FF2CBE1}" type="datetimeFigureOut">
              <a:rPr lang="es-419" smtClean="0"/>
              <a:t>11/4/2022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5871-21AC-4804-B543-5E917C4B7E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3246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7EC6-4415-42D6-8D9A-6EB44FF2CBE1}" type="datetimeFigureOut">
              <a:rPr lang="es-419" smtClean="0"/>
              <a:t>11/4/2022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5871-21AC-4804-B543-5E917C4B7E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0326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7EC6-4415-42D6-8D9A-6EB44FF2CBE1}" type="datetimeFigureOut">
              <a:rPr lang="es-419" smtClean="0"/>
              <a:t>11/4/2022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5871-21AC-4804-B543-5E917C4B7E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8986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B7EC6-4415-42D6-8D9A-6EB44FF2CBE1}" type="datetimeFigureOut">
              <a:rPr lang="es-419" smtClean="0"/>
              <a:t>11/4/2022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55871-21AC-4804-B543-5E917C4B7E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3164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B7EC6-4415-42D6-8D9A-6EB44FF2CBE1}" type="datetimeFigureOut">
              <a:rPr lang="es-419" smtClean="0"/>
              <a:t>11/4/2022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55871-21AC-4804-B543-5E917C4B7EF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9814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s-AR" b="1" dirty="0">
                <a:solidFill>
                  <a:prstClr val="black"/>
                </a:solidFill>
                <a:latin typeface="Bradley Hand ITC" panose="03070402050302030203" pitchFamily="66" charset="0"/>
              </a:rPr>
              <a:t>Alicia Fernández – Psicopedagoga</a:t>
            </a:r>
            <a:r>
              <a:rPr lang="es-AR" dirty="0">
                <a:solidFill>
                  <a:prstClr val="black"/>
                </a:solidFill>
                <a:latin typeface="Bradley Hand ITC" panose="03070402050302030203" pitchFamily="66" charset="0"/>
              </a:rPr>
              <a:t/>
            </a:r>
            <a:br>
              <a:rPr lang="es-AR" dirty="0">
                <a:solidFill>
                  <a:prstClr val="black"/>
                </a:solidFill>
                <a:latin typeface="Bradley Hand ITC" panose="03070402050302030203" pitchFamily="66" charset="0"/>
              </a:rPr>
            </a:br>
            <a:r>
              <a:rPr lang="es-AR" sz="3200" dirty="0">
                <a:solidFill>
                  <a:prstClr val="black"/>
                </a:solidFill>
                <a:latin typeface="Bradley Hand ITC" panose="03070402050302030203" pitchFamily="66" charset="0"/>
              </a:rPr>
              <a:t>1946-2015</a:t>
            </a:r>
            <a:endParaRPr lang="es-419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4400" dirty="0" smtClean="0">
                <a:latin typeface="Algerian" panose="04020705040A02060702" pitchFamily="82" charset="0"/>
              </a:rPr>
              <a:t>SUJETO </a:t>
            </a:r>
          </a:p>
          <a:p>
            <a:pPr marL="0" indent="0" algn="ctr">
              <a:buNone/>
            </a:pPr>
            <a:r>
              <a:rPr lang="es-AR" sz="4400" dirty="0" smtClean="0">
                <a:latin typeface="Algerian" panose="04020705040A02060702" pitchFamily="82" charset="0"/>
              </a:rPr>
              <a:t>AUTOR</a:t>
            </a:r>
            <a:endParaRPr lang="es-419" sz="4400" dirty="0">
              <a:latin typeface="Algerian" panose="04020705040A02060702" pitchFamily="82" charset="0"/>
            </a:endParaRPr>
          </a:p>
        </p:txBody>
      </p:sp>
      <p:pic>
        <p:nvPicPr>
          <p:cNvPr id="4" name="Marcador de contenido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61491">
            <a:off x="1407906" y="2260481"/>
            <a:ext cx="2994535" cy="331537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97246">
            <a:off x="7746923" y="2235524"/>
            <a:ext cx="2824546" cy="363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0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s-AR" b="1" dirty="0" smtClean="0">
                <a:latin typeface="Bradley Hand ITC" panose="03070402050302030203" pitchFamily="66" charset="0"/>
              </a:rPr>
              <a:t>Acerca del problema de aprendizaje</a:t>
            </a:r>
            <a:endParaRPr lang="es-419" b="1" dirty="0">
              <a:latin typeface="Bradley Hand ITC" panose="03070402050302030203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s-419" sz="4400" dirty="0">
                <a:latin typeface="Brush Script MT" panose="03060802040406070304" pitchFamily="66" charset="0"/>
              </a:rPr>
              <a:t>f</a:t>
            </a:r>
            <a:r>
              <a:rPr lang="es-419" sz="4400" dirty="0" smtClean="0">
                <a:latin typeface="Brush Script MT" panose="03060802040406070304" pitchFamily="66" charset="0"/>
              </a:rPr>
              <a:t>uimos </a:t>
            </a:r>
            <a:r>
              <a:rPr lang="es-419" sz="4400" dirty="0">
                <a:latin typeface="Brush Script MT" panose="03060802040406070304" pitchFamily="66" charset="0"/>
              </a:rPr>
              <a:t>estableciendo una diferencia entre el fracaso en el aprendizaje, anclado en el sistema educativo, al que, por lo tanto, preferimos llamar fracaso escolar y el fracaso en el aprendizaje anclado en el niño y su medio familiar. Reservamos el nombre de problema de aprendizaje sólo para este último.</a:t>
            </a:r>
          </a:p>
        </p:txBody>
      </p:sp>
    </p:spTree>
    <p:extLst>
      <p:ext uri="{BB962C8B-B14F-4D97-AF65-F5344CB8AC3E}">
        <p14:creationId xmlns:p14="http://schemas.microsoft.com/office/powerpoint/2010/main" val="411878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s-AR" b="1" dirty="0" smtClean="0">
                <a:latin typeface="Bradley Hand ITC" panose="03070402050302030203" pitchFamily="66" charset="0"/>
              </a:rPr>
              <a:t>Enseñante y aprendiente</a:t>
            </a:r>
            <a:endParaRPr lang="es-419" b="1" dirty="0">
              <a:latin typeface="Bradley Hand ITC" panose="03070402050302030203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endParaRPr lang="es-ES" sz="4400" dirty="0" smtClean="0">
              <a:latin typeface="Brush Script MT" panose="03060802040406070304" pitchFamily="66" charset="0"/>
            </a:endParaRPr>
          </a:p>
          <a:p>
            <a:pPr algn="ctr">
              <a:buFont typeface="Wingdings" panose="05000000000000000000" pitchFamily="2" charset="2"/>
              <a:buChar char="Ø"/>
            </a:pPr>
            <a:r>
              <a:rPr lang="es-ES" sz="4400" dirty="0" smtClean="0">
                <a:latin typeface="Brush Script MT" panose="03060802040406070304" pitchFamily="66" charset="0"/>
              </a:rPr>
              <a:t>los términos </a:t>
            </a:r>
            <a:r>
              <a:rPr lang="es-ES" sz="4400" u="sng" dirty="0" smtClean="0">
                <a:latin typeface="Brush Script MT" panose="03060802040406070304" pitchFamily="66" charset="0"/>
              </a:rPr>
              <a:t>enseñante y aprendiente</a:t>
            </a:r>
            <a:r>
              <a:rPr lang="es-ES" sz="4400" dirty="0" smtClean="0">
                <a:latin typeface="Brush Script MT" panose="03060802040406070304" pitchFamily="66" charset="0"/>
              </a:rPr>
              <a:t>, no son equivalentes a alumno y profesor. Estos últimos hacen referencia a lugares objetivos en un dispositivo pedagógico, mientras que los primeros indican un modo </a:t>
            </a:r>
            <a:r>
              <a:rPr lang="es-ES" sz="4400" u="sng" dirty="0" smtClean="0">
                <a:latin typeface="Brush Script MT" panose="03060802040406070304" pitchFamily="66" charset="0"/>
              </a:rPr>
              <a:t>subjetivo</a:t>
            </a:r>
            <a:r>
              <a:rPr lang="es-ES" sz="4400" dirty="0" smtClean="0">
                <a:latin typeface="Brush Script MT" panose="03060802040406070304" pitchFamily="66" charset="0"/>
              </a:rPr>
              <a:t> de situarse.</a:t>
            </a:r>
          </a:p>
          <a:p>
            <a:pPr marL="0" indent="0" algn="ctr">
              <a:buNone/>
            </a:pPr>
            <a:endParaRPr lang="es-419" sz="44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67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s-AR" b="1" dirty="0" smtClean="0">
                <a:latin typeface="Bradley Hand ITC" panose="03070402050302030203" pitchFamily="66" charset="0"/>
              </a:rPr>
              <a:t>Sobre el posicionamiento subjetivo</a:t>
            </a:r>
            <a:endParaRPr lang="es-419" b="1" dirty="0">
              <a:latin typeface="Bradley Hand ITC" panose="03070402050302030203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2500" lnSpcReduction="10000"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s-ES" sz="4400" dirty="0" smtClean="0">
                <a:latin typeface="Brush Script MT" panose="03060802040406070304" pitchFamily="66" charset="0"/>
              </a:rPr>
              <a:t>teniendo en cuenta algún aspecto de los posicionamientos subjetivos, se los puede mirar en todos los lugares objetivos que ocupen desde diferentes ópticas: a) en cuanto sujeto epistémico (que aprende, que posee capacidad para razonar, inteligencia); b) en cuanto sujeto </a:t>
            </a:r>
            <a:r>
              <a:rPr lang="es-ES" sz="4400" dirty="0" err="1" smtClean="0">
                <a:latin typeface="Brush Script MT" panose="03060802040406070304" pitchFamily="66" charset="0"/>
              </a:rPr>
              <a:t>deseante</a:t>
            </a:r>
            <a:r>
              <a:rPr lang="es-ES" sz="4400" dirty="0" smtClean="0">
                <a:latin typeface="Brush Script MT" panose="03060802040406070304" pitchFamily="66" charset="0"/>
              </a:rPr>
              <a:t> (que desea, posee emociones y sentimientos) y c) en cuanto sujeto aprendiente- enseñante-sujeto autor (visto desde el campo de la psicopedagogía). </a:t>
            </a:r>
            <a:endParaRPr lang="es-ES" sz="44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7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s-AR" b="1" dirty="0" smtClean="0">
                <a:latin typeface="Bradley Hand ITC" panose="03070402050302030203" pitchFamily="66" charset="0"/>
              </a:rPr>
              <a:t>Los “entres” del sujeto aprendiente</a:t>
            </a:r>
            <a:endParaRPr lang="es-419" b="1" dirty="0">
              <a:latin typeface="Bradley Hand ITC" panose="03070402050302030203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s-ES" sz="4000" dirty="0">
                <a:latin typeface="Brush Script MT" panose="03060802040406070304" pitchFamily="66" charset="0"/>
              </a:rPr>
              <a:t>e</a:t>
            </a:r>
            <a:r>
              <a:rPr lang="es-ES" sz="4000" dirty="0" smtClean="0">
                <a:latin typeface="Brush Script MT" panose="03060802040406070304" pitchFamily="66" charset="0"/>
              </a:rPr>
              <a:t>l sujeto aprendiente se sitúa siempre en diversos «entres»:</a:t>
            </a:r>
          </a:p>
          <a:p>
            <a:pPr marL="0" indent="0" algn="ctr">
              <a:buNone/>
            </a:pPr>
            <a:r>
              <a:rPr lang="es-ES" sz="3200" dirty="0" smtClean="0">
                <a:latin typeface="Brush Script MT" panose="03060802040406070304" pitchFamily="66" charset="0"/>
              </a:rPr>
              <a:t>Entre la responsabilidad que el conocer exige y la energía </a:t>
            </a:r>
            <a:r>
              <a:rPr lang="es-ES" sz="3200" dirty="0" err="1" smtClean="0">
                <a:latin typeface="Brush Script MT" panose="03060802040406070304" pitchFamily="66" charset="0"/>
              </a:rPr>
              <a:t>deseante</a:t>
            </a:r>
            <a:r>
              <a:rPr lang="es-ES" sz="3200" dirty="0" smtClean="0">
                <a:latin typeface="Brush Script MT" panose="03060802040406070304" pitchFamily="66" charset="0"/>
              </a:rPr>
              <a:t> que surge del desconocer insistente.</a:t>
            </a:r>
          </a:p>
          <a:p>
            <a:pPr marL="0" indent="0" algn="ctr">
              <a:buNone/>
            </a:pPr>
            <a:r>
              <a:rPr lang="es-ES" sz="3200" dirty="0" smtClean="0">
                <a:latin typeface="Brush Script MT" panose="03060802040406070304" pitchFamily="66" charset="0"/>
              </a:rPr>
              <a:t>Entre la certeza y la duda. // Entre el jugar y el trabajar. </a:t>
            </a:r>
          </a:p>
          <a:p>
            <a:pPr marL="0" indent="0" algn="ctr">
              <a:buNone/>
            </a:pPr>
            <a:r>
              <a:rPr lang="es-ES" sz="3200" dirty="0" smtClean="0">
                <a:latin typeface="Brush Script MT" panose="03060802040406070304" pitchFamily="66" charset="0"/>
              </a:rPr>
              <a:t>Entre el sujeto </a:t>
            </a:r>
            <a:r>
              <a:rPr lang="es-ES" sz="3200" dirty="0" err="1" smtClean="0">
                <a:latin typeface="Brush Script MT" panose="03060802040406070304" pitchFamily="66" charset="0"/>
              </a:rPr>
              <a:t>deseante</a:t>
            </a:r>
            <a:r>
              <a:rPr lang="es-ES" sz="3200" dirty="0" smtClean="0">
                <a:latin typeface="Brush Script MT" panose="03060802040406070304" pitchFamily="66" charset="0"/>
              </a:rPr>
              <a:t> y el cognoscente. // Entre ser sujeto del deseo del otro y ser autor de su propia historia.</a:t>
            </a:r>
          </a:p>
          <a:p>
            <a:pPr marL="0" indent="0" algn="ctr">
              <a:buNone/>
            </a:pPr>
            <a:r>
              <a:rPr lang="es-ES" sz="3200" dirty="0" smtClean="0">
                <a:latin typeface="Brush Script MT" panose="03060802040406070304" pitchFamily="66" charset="0"/>
              </a:rPr>
              <a:t>Entre la alegría y la tristeza.  //  Entre los límites y la transgresión.</a:t>
            </a:r>
            <a:endParaRPr lang="es-ES" sz="32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63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s-AR" b="1" dirty="0" smtClean="0">
                <a:latin typeface="Bradley Hand ITC" panose="03070402050302030203" pitchFamily="66" charset="0"/>
              </a:rPr>
              <a:t>Espacio de producción</a:t>
            </a:r>
            <a:endParaRPr lang="es-419" b="1" dirty="0">
              <a:latin typeface="Bradley Hand ITC" panose="03070402050302030203" pitchFamily="66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966" y="1907178"/>
            <a:ext cx="10162903" cy="303889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454727" y="4946074"/>
            <a:ext cx="9019309" cy="9541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sz="2800" b="1" dirty="0" smtClean="0">
                <a:latin typeface="Bradley Hand ITC" panose="03070402050302030203" pitchFamily="66" charset="0"/>
              </a:rPr>
              <a:t>Descubrirse diferente - Descubrir la incompletud</a:t>
            </a:r>
          </a:p>
          <a:p>
            <a:pPr algn="ctr"/>
            <a:r>
              <a:rPr lang="es-ES" sz="2800" b="1" dirty="0" smtClean="0">
                <a:latin typeface="Bradley Hand ITC" panose="03070402050302030203" pitchFamily="66" charset="0"/>
              </a:rPr>
              <a:t>Descubrirse sujeto: constituyendo al aprendiente</a:t>
            </a:r>
          </a:p>
        </p:txBody>
      </p:sp>
    </p:spTree>
    <p:extLst>
      <p:ext uri="{BB962C8B-B14F-4D97-AF65-F5344CB8AC3E}">
        <p14:creationId xmlns:p14="http://schemas.microsoft.com/office/powerpoint/2010/main" val="363536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s-AR" b="1" dirty="0" smtClean="0">
                <a:latin typeface="Bradley Hand ITC" panose="03070402050302030203" pitchFamily="66" charset="0"/>
              </a:rPr>
              <a:t>Sujeto aprendiente / Sujeto enseñante</a:t>
            </a:r>
            <a:endParaRPr lang="es-419" b="1" dirty="0">
              <a:latin typeface="Bradley Hand ITC" panose="03070402050302030203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3200" dirty="0" smtClean="0">
                <a:latin typeface="Brush Script MT" panose="03060802040406070304" pitchFamily="66" charset="0"/>
              </a:rPr>
              <a:t>Definimos </a:t>
            </a:r>
            <a:r>
              <a:rPr lang="es-ES" sz="3200" dirty="0">
                <a:latin typeface="Brush Script MT" panose="03060802040406070304" pitchFamily="66" charset="0"/>
              </a:rPr>
              <a:t>al sujeto aprendiente como una posición subjetiva coexistente y simultánea </a:t>
            </a:r>
            <a:r>
              <a:rPr lang="es-ES" sz="3200" dirty="0" smtClean="0">
                <a:latin typeface="Brush Script MT" panose="03060802040406070304" pitchFamily="66" charset="0"/>
              </a:rPr>
              <a:t>con otra </a:t>
            </a:r>
            <a:r>
              <a:rPr lang="es-ES" sz="3200" dirty="0">
                <a:latin typeface="Brush Script MT" panose="03060802040406070304" pitchFamily="66" charset="0"/>
              </a:rPr>
              <a:t>posición subjetiva que llamamos enseñante, o «sujeto enseñante». </a:t>
            </a:r>
            <a:endParaRPr lang="es-ES" sz="3200" dirty="0" smtClean="0">
              <a:latin typeface="Brush Script MT" panose="03060802040406070304" pitchFamily="66" charset="0"/>
            </a:endParaRPr>
          </a:p>
          <a:p>
            <a:pPr marL="0" indent="0" algn="ctr">
              <a:buNone/>
            </a:pPr>
            <a:r>
              <a:rPr lang="es-ES" sz="3200" dirty="0" smtClean="0">
                <a:latin typeface="Brush Script MT" panose="03060802040406070304" pitchFamily="66" charset="0"/>
              </a:rPr>
              <a:t>Detengámonos aquí</a:t>
            </a:r>
            <a:r>
              <a:rPr lang="es-ES" sz="3200" dirty="0">
                <a:latin typeface="Brush Script MT" panose="03060802040406070304" pitchFamily="66" charset="0"/>
              </a:rPr>
              <a:t>. Para poder aprender, el sujeto tiene que apelar simultáneamente a las dos posiciones</a:t>
            </a:r>
            <a:r>
              <a:rPr lang="es-ES" sz="3200" dirty="0" smtClean="0">
                <a:latin typeface="Brush Script MT" panose="03060802040406070304" pitchFamily="66" charset="0"/>
              </a:rPr>
              <a:t>, aprendiente </a:t>
            </a:r>
            <a:r>
              <a:rPr lang="es-ES" sz="3200" dirty="0">
                <a:latin typeface="Brush Script MT" panose="03060802040406070304" pitchFamily="66" charset="0"/>
              </a:rPr>
              <a:t>y enseñante. Necesita conectarse con lo que ya conoce y autorizarse a «</a:t>
            </a:r>
            <a:r>
              <a:rPr lang="es-ES" sz="3200" dirty="0" smtClean="0">
                <a:latin typeface="Brush Script MT" panose="03060802040406070304" pitchFamily="66" charset="0"/>
              </a:rPr>
              <a:t>mostrar», </a:t>
            </a:r>
            <a:r>
              <a:rPr lang="es-ES" sz="3200" dirty="0">
                <a:latin typeface="Brush Script MT" panose="03060802040406070304" pitchFamily="66" charset="0"/>
              </a:rPr>
              <a:t>a hacer visible aquello que conoce. Además, el pensar es siempre una apelación </a:t>
            </a:r>
            <a:r>
              <a:rPr lang="es-ES" sz="3200" dirty="0" smtClean="0">
                <a:latin typeface="Brush Script MT" panose="03060802040406070304" pitchFamily="66" charset="0"/>
              </a:rPr>
              <a:t>al otro</a:t>
            </a:r>
            <a:r>
              <a:rPr lang="es-ES" sz="3200" dirty="0">
                <a:latin typeface="Brush Script MT" panose="03060802040406070304" pitchFamily="66" charset="0"/>
              </a:rPr>
              <a:t>, una confrontación con el pensamiento del otro. </a:t>
            </a:r>
            <a:r>
              <a:rPr lang="es-ES" sz="3200" dirty="0">
                <a:latin typeface="Brush Script MT" panose="03060802040406070304" pitchFamily="66" charset="0"/>
              </a:rPr>
              <a:t>Si bien es un proceso </a:t>
            </a:r>
            <a:r>
              <a:rPr lang="es-ES" sz="3200" dirty="0" err="1">
                <a:latin typeface="Brush Script MT" panose="03060802040406070304" pitchFamily="66" charset="0"/>
              </a:rPr>
              <a:t>intrasubjetivo</a:t>
            </a:r>
            <a:r>
              <a:rPr lang="es-ES" sz="3200" dirty="0">
                <a:latin typeface="Brush Script MT" panose="03060802040406070304" pitchFamily="66" charset="0"/>
              </a:rPr>
              <a:t>,</a:t>
            </a:r>
          </a:p>
          <a:p>
            <a:pPr marL="0" indent="0" algn="ctr">
              <a:buNone/>
            </a:pPr>
            <a:r>
              <a:rPr lang="es-ES" sz="3200" dirty="0">
                <a:latin typeface="Brush Script MT" panose="03060802040406070304" pitchFamily="66" charset="0"/>
              </a:rPr>
              <a:t>acontece en la intersubjetividad.</a:t>
            </a:r>
            <a:endParaRPr lang="es-419" sz="32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47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s-AR" b="1" dirty="0">
                <a:latin typeface="Bradley Hand ITC" panose="03070402050302030203" pitchFamily="66" charset="0"/>
              </a:rPr>
              <a:t>SUJETO AUTOR</a:t>
            </a:r>
            <a:endParaRPr lang="es-419" b="1" dirty="0">
              <a:latin typeface="Bradley Hand ITC" panose="03070402050302030203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s-ES" sz="3200" dirty="0" smtClean="0">
              <a:latin typeface="Brush Script MT" panose="03060802040406070304" pitchFamily="66" charset="0"/>
            </a:endParaRPr>
          </a:p>
          <a:p>
            <a:pPr marL="0" indent="0" algn="ctr">
              <a:buNone/>
            </a:pPr>
            <a:r>
              <a:rPr lang="es-ES" sz="3200" dirty="0" smtClean="0">
                <a:latin typeface="Brush Script MT" panose="03060802040406070304" pitchFamily="66" charset="0"/>
              </a:rPr>
              <a:t>Lo más importante que el SUJETO AUTOR produce no es conocimiento para sí, sino la transformación en él y en quienes lo circundan. </a:t>
            </a:r>
          </a:p>
          <a:p>
            <a:pPr marL="0" indent="0" algn="ctr">
              <a:buNone/>
            </a:pPr>
            <a:r>
              <a:rPr lang="es-ES" sz="3200" dirty="0" smtClean="0">
                <a:latin typeface="Brush Script MT" panose="03060802040406070304" pitchFamily="66" charset="0"/>
              </a:rPr>
              <a:t>Si la escuela no propicia el desenvolvimiento del sujeto enseñante del alumno, el constructivismo sólo quedará en un nivel de buenas intenciones.</a:t>
            </a:r>
          </a:p>
          <a:p>
            <a:pPr marL="0" indent="0" algn="ctr">
              <a:buNone/>
            </a:pPr>
            <a:r>
              <a:rPr lang="es-ES" sz="3200" dirty="0" smtClean="0">
                <a:latin typeface="Brush Script MT" panose="03060802040406070304" pitchFamily="66" charset="0"/>
              </a:rPr>
              <a:t>Muchas veces lamentablemente hasta se utiliza una modalidad constructivista para adaptar al niño a la escuela, olvidando la parte recíproca: que la escuela necesita también adaptarse al niño y a la niña.</a:t>
            </a:r>
            <a:endParaRPr lang="es-419" sz="32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82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s-AR" dirty="0">
                <a:latin typeface="Algerian" panose="04020705040A02060702" pitchFamily="82" charset="0"/>
              </a:rPr>
              <a:t>SUJETO </a:t>
            </a:r>
            <a:r>
              <a:rPr lang="es-AR" dirty="0" smtClean="0">
                <a:latin typeface="Algerian" panose="04020705040A02060702" pitchFamily="82" charset="0"/>
              </a:rPr>
              <a:t>AUTOR</a:t>
            </a:r>
            <a:endParaRPr lang="es-419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753" y="1825625"/>
            <a:ext cx="7171509" cy="4351338"/>
          </a:xfrm>
          <a:solidFill>
            <a:schemeClr val="accent4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74464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482</Words>
  <Application>Microsoft Office PowerPoint</Application>
  <PresentationFormat>Panorámica</PresentationFormat>
  <Paragraphs>29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Algerian</vt:lpstr>
      <vt:lpstr>Arial</vt:lpstr>
      <vt:lpstr>Bradley Hand ITC</vt:lpstr>
      <vt:lpstr>Brush Script MT</vt:lpstr>
      <vt:lpstr>Calibri</vt:lpstr>
      <vt:lpstr>Calibri Light</vt:lpstr>
      <vt:lpstr>Wingdings</vt:lpstr>
      <vt:lpstr>Tema de Office</vt:lpstr>
      <vt:lpstr>Alicia Fernández – Psicopedagoga 1946-2015</vt:lpstr>
      <vt:lpstr>Acerca del problema de aprendizaje</vt:lpstr>
      <vt:lpstr>Enseñante y aprendiente</vt:lpstr>
      <vt:lpstr>Sobre el posicionamiento subjetivo</vt:lpstr>
      <vt:lpstr>Los “entres” del sujeto aprendiente</vt:lpstr>
      <vt:lpstr>Espacio de producción</vt:lpstr>
      <vt:lpstr>Sujeto aprendiente / Sujeto enseñante</vt:lpstr>
      <vt:lpstr>SUJETO AUTOR</vt:lpstr>
      <vt:lpstr>SUJETO AUTOR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6</cp:revision>
  <dcterms:created xsi:type="dcterms:W3CDTF">2022-04-11T17:07:59Z</dcterms:created>
  <dcterms:modified xsi:type="dcterms:W3CDTF">2022-04-11T18:05:27Z</dcterms:modified>
</cp:coreProperties>
</file>