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693" r:id="rId2"/>
  </p:sld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75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536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9198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8743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7450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2580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1168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4226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087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4830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61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4907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9518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0690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05936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2564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83827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99908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13318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62501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35394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986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22792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72819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10134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02597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50511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29011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24258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076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023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900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702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512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676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05C15D3-4891-4A1F-8912-5387A7760DD0}" type="slidenum">
              <a:rPr lang="pt-BR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252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3351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  <a:tabLst>
                <a:tab pos="0" algn="l"/>
              </a:tabLst>
            </a:pPr>
            <a:fld id="{B67084BD-66E4-449F-8AE8-828B03748E62}" type="slidenum">
              <a:rPr lang="pt-BR" sz="900" b="0" strike="noStrike" spc="-1" smtClean="0">
                <a:solidFill>
                  <a:srgbClr val="FFFFFF"/>
                </a:solidFill>
                <a:latin typeface="Nunito"/>
                <a:ea typeface="Nunito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6403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277;p13"/>
          <p:cNvSpPr txBox="1"/>
          <p:nvPr/>
        </p:nvSpPr>
        <p:spPr>
          <a:xfrm>
            <a:off x="824040" y="1613880"/>
            <a:ext cx="7707240" cy="187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3600" b="1" strike="noStrike" spc="-1">
                <a:solidFill>
                  <a:srgbClr val="FFFFFF"/>
                </a:solidFill>
                <a:latin typeface="Maven Pro"/>
                <a:ea typeface="Maven Pro"/>
              </a:rPr>
              <a:t>Mineração de Texto</a:t>
            </a:r>
            <a:endParaRPr lang="pt-BR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Google Shape;278;p13"/>
          <p:cNvSpPr txBox="1"/>
          <p:nvPr/>
        </p:nvSpPr>
        <p:spPr>
          <a:xfrm>
            <a:off x="824040" y="3596400"/>
            <a:ext cx="3329280" cy="546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97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600" b="0" strike="noStrike" spc="-1">
                <a:solidFill>
                  <a:srgbClr val="FFFFFF"/>
                </a:solidFill>
                <a:latin typeface="Nunito"/>
                <a:ea typeface="Nunito"/>
              </a:rPr>
              <a:t>Análise de sentimentos do twitter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283;p14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b="1" strike="noStrike" spc="-1">
                <a:solidFill>
                  <a:srgbClr val="424242"/>
                </a:solidFill>
                <a:latin typeface="Maven Pro"/>
                <a:ea typeface="Maven Pro"/>
              </a:rPr>
              <a:t>Análise dos dados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Google Shape;284;p14"/>
          <p:cNvSpPr txBox="1"/>
          <p:nvPr/>
        </p:nvSpPr>
        <p:spPr>
          <a:xfrm>
            <a:off x="1303920" y="1541160"/>
            <a:ext cx="7030080" cy="29080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z="1300" b="0" strike="noStrike" spc="-1">
                <a:solidFill>
                  <a:srgbClr val="424242"/>
                </a:solidFill>
                <a:latin typeface="Nunito"/>
                <a:ea typeface="Nunito"/>
              </a:rPr>
              <a:t>Observando o dataset destacamos o seguinte resultado:</a:t>
            </a:r>
            <a:endParaRPr lang="pt-BR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endParaRPr lang="pt-BR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pos="0" algn="l"/>
              </a:tabLst>
            </a:pPr>
            <a:endParaRPr lang="pt-BR" sz="13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Google Shape;285;p14"/>
          <p:cNvPicPr/>
          <p:nvPr/>
        </p:nvPicPr>
        <p:blipFill>
          <a:blip r:embed="rId2"/>
          <a:stretch/>
        </p:blipFill>
        <p:spPr>
          <a:xfrm>
            <a:off x="1408320" y="2041200"/>
            <a:ext cx="4285800" cy="2363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290;p15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b="1" strike="noStrike" spc="-1">
                <a:solidFill>
                  <a:srgbClr val="424242"/>
                </a:solidFill>
                <a:latin typeface="Maven Pro"/>
                <a:ea typeface="Maven Pro"/>
              </a:rPr>
              <a:t>Análise dos dados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Google Shape;291;p15"/>
          <p:cNvSpPr txBox="1"/>
          <p:nvPr/>
        </p:nvSpPr>
        <p:spPr>
          <a:xfrm>
            <a:off x="1303920" y="1683360"/>
            <a:ext cx="2410560" cy="28270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z="1300" b="1" strike="noStrike" spc="-1">
                <a:solidFill>
                  <a:srgbClr val="424242"/>
                </a:solidFill>
                <a:latin typeface="Nunito"/>
                <a:ea typeface="Nunito"/>
              </a:rPr>
              <a:t>Modelo Naive Bayes:</a:t>
            </a:r>
            <a:endParaRPr lang="pt-BR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pt-BR" sz="1050" b="0" strike="noStrike" spc="-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Acurácia NaiveBayes: 0.786</a:t>
            </a:r>
            <a:endParaRPr lang="pt-BR" sz="10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endParaRPr lang="pt-BR" sz="10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pt-BR" sz="1300" b="1" strike="noStrike" spc="-1">
                <a:solidFill>
                  <a:srgbClr val="424242"/>
                </a:solidFill>
                <a:highlight>
                  <a:srgbClr val="FFFFFF"/>
                </a:highlight>
                <a:latin typeface="Nunito"/>
                <a:ea typeface="Nunito"/>
              </a:rPr>
              <a:t>Acurácia do Modelo:</a:t>
            </a:r>
            <a:endParaRPr lang="pt-BR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pt-BR" sz="1050" b="0" strike="noStrike" spc="-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0.7128276966179707</a:t>
            </a:r>
            <a:endParaRPr lang="pt-BR" sz="10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endParaRPr lang="pt-BR" sz="10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pos="0" algn="l"/>
              </a:tabLst>
            </a:pPr>
            <a:endParaRPr lang="pt-BR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Google Shape;292;p15"/>
          <p:cNvSpPr txBox="1"/>
          <p:nvPr/>
        </p:nvSpPr>
        <p:spPr>
          <a:xfrm>
            <a:off x="4276080" y="1683360"/>
            <a:ext cx="4162680" cy="28270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z="1300" b="1" strike="noStrike" spc="-1">
                <a:solidFill>
                  <a:srgbClr val="424242"/>
                </a:solidFill>
                <a:latin typeface="Nunito"/>
                <a:ea typeface="Nunito"/>
              </a:rPr>
              <a:t>Matriz de Confusão:</a:t>
            </a:r>
            <a:endParaRPr lang="pt-BR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pt-BR" sz="1050" b="0" strike="noStrike" spc="-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Predito   negativo  neutro  positivo   All</a:t>
            </a:r>
            <a:endParaRPr lang="pt-BR" sz="10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pt-BR" sz="1050" b="0" strike="noStrike" spc="-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Real                                      </a:t>
            </a:r>
            <a:endParaRPr lang="pt-BR" sz="10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pt-BR" sz="1050" b="0" strike="noStrike" spc="-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negativo      1296     123       246  1665</a:t>
            </a:r>
            <a:endParaRPr lang="pt-BR" sz="10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pt-BR" sz="1050" b="0" strike="noStrike" spc="-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neutro          19    1629        18  1666</a:t>
            </a:r>
            <a:endParaRPr lang="pt-BR" sz="10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pt-BR" sz="1050" b="0" strike="noStrike" spc="-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positivo       876     153       637  1666</a:t>
            </a:r>
            <a:endParaRPr lang="pt-BR" sz="10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pt-BR" sz="1050" b="0" strike="noStrike" spc="-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All           2191    1905       901  4997</a:t>
            </a:r>
            <a:endParaRPr lang="pt-BR" sz="10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pos="0" algn="l"/>
              </a:tabLst>
            </a:pPr>
            <a:endParaRPr lang="pt-BR" sz="105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297;p16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800" b="1" strike="noStrike" spc="-1">
                <a:solidFill>
                  <a:srgbClr val="424242"/>
                </a:solidFill>
                <a:latin typeface="Maven Pro"/>
                <a:ea typeface="Maven Pro"/>
              </a:rPr>
              <a:t>Análise dos dados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298;p16"/>
          <p:cNvSpPr txBox="1"/>
          <p:nvPr/>
        </p:nvSpPr>
        <p:spPr>
          <a:xfrm>
            <a:off x="1303920" y="1520640"/>
            <a:ext cx="7030080" cy="30106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55000" lnSpcReduction="20000"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z="2210" b="0" strike="noStrike" spc="-1" dirty="0">
                <a:solidFill>
                  <a:srgbClr val="424242"/>
                </a:solidFill>
                <a:latin typeface="Nunito"/>
                <a:ea typeface="Nunito"/>
              </a:rPr>
              <a:t>Medidas de validação do Modelo:</a:t>
            </a:r>
            <a:endParaRPr lang="pt-BR" sz="221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pt-BR" sz="2560" b="0" strike="noStrike" spc="-1" dirty="0" err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precision</a:t>
            </a:r>
            <a:r>
              <a:rPr lang="pt-BR" sz="2560" b="0" strike="noStrike" spc="-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recall  f1-score   </a:t>
            </a:r>
            <a:r>
              <a:rPr lang="pt-BR" sz="2560" b="0" strike="noStrike" spc="-1" dirty="0" err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support</a:t>
            </a:r>
            <a:endParaRPr lang="pt-BR" sz="256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pt-BR" sz="2560" b="0" strike="noStrike" spc="-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negativo       0.59      0.78      0.67      1665</a:t>
            </a:r>
            <a:endParaRPr lang="pt-BR" sz="256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pt-BR" sz="2560" b="0" strike="noStrike" spc="-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neutro       0.86      0.98      0.91      1666</a:t>
            </a:r>
            <a:endParaRPr lang="pt-BR" sz="256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pt-BR" sz="2560" b="0" strike="noStrike" spc="-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positivo       0.71      0.38      0.50      1666</a:t>
            </a:r>
            <a:endParaRPr lang="pt-BR" sz="256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pt-BR" sz="2560" b="0" strike="noStrike" spc="-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</a:t>
            </a:r>
            <a:r>
              <a:rPr lang="pt-BR" sz="2560" b="0" strike="noStrike" spc="-1" dirty="0" err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accuracy</a:t>
            </a:r>
            <a:r>
              <a:rPr lang="pt-BR" sz="2560" b="0" strike="noStrike" spc="-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                    0.71      4997</a:t>
            </a:r>
            <a:endParaRPr lang="pt-BR" sz="256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pt-BR" sz="2560" b="0" strike="noStrike" spc="-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macro </a:t>
            </a:r>
            <a:r>
              <a:rPr lang="pt-BR" sz="2560" b="0" strike="noStrike" spc="-1" dirty="0" err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avg</a:t>
            </a:r>
            <a:r>
              <a:rPr lang="pt-BR" sz="2560" b="0" strike="noStrike" spc="-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0.72      0.71      0.69      4997</a:t>
            </a:r>
            <a:endParaRPr lang="pt-BR" sz="256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pos="0" algn="l"/>
              </a:tabLst>
            </a:pPr>
            <a:r>
              <a:rPr lang="pt-BR" sz="2560" b="0" strike="noStrike" spc="-1" dirty="0" err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weighted</a:t>
            </a:r>
            <a:r>
              <a:rPr lang="pt-BR" sz="2560" b="0" strike="noStrike" spc="-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</a:t>
            </a:r>
            <a:r>
              <a:rPr lang="pt-BR" sz="2560" b="0" strike="noStrike" spc="-1" dirty="0" err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avg</a:t>
            </a:r>
            <a:r>
              <a:rPr lang="pt-BR" sz="2560" b="0" strike="noStrike" spc="-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0.72      0.71      0.69      4997</a:t>
            </a:r>
            <a:endParaRPr lang="pt-BR" sz="25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1_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113</Words>
  <Application>Microsoft Office PowerPoint</Application>
  <PresentationFormat>Apresentação na tela (16:9)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3" baseType="lpstr">
      <vt:lpstr>Arial</vt:lpstr>
      <vt:lpstr>Century Gothic</vt:lpstr>
      <vt:lpstr>Courier New</vt:lpstr>
      <vt:lpstr>Maven Pro</vt:lpstr>
      <vt:lpstr>Nunito</vt:lpstr>
      <vt:lpstr>Times New Roman</vt:lpstr>
      <vt:lpstr>Wingdings 3</vt:lpstr>
      <vt:lpstr>Fatia</vt:lpstr>
      <vt:lpstr>1_Fatia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Gabriel Scalione</cp:lastModifiedBy>
  <cp:revision>2</cp:revision>
  <dcterms:modified xsi:type="dcterms:W3CDTF">2021-11-17T20:18:53Z</dcterms:modified>
  <dc:language>pt-BR</dc:language>
</cp:coreProperties>
</file>