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9" r:id="rId4"/>
    <p:sldId id="258" r:id="rId5"/>
    <p:sldId id="259" r:id="rId6"/>
    <p:sldId id="270" r:id="rId7"/>
    <p:sldId id="266" r:id="rId8"/>
    <p:sldId id="272" r:id="rId9"/>
    <p:sldId id="271" r:id="rId10"/>
    <p:sldId id="267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E40C16-B103-4F14-BB89-298AB7AB9ECA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6B4F82-91FE-4FD4-85F1-309BC6C0CE55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43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0C16-B103-4F14-BB89-298AB7AB9ECA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F82-91FE-4FD4-85F1-309BC6C0CE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32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0C16-B103-4F14-BB89-298AB7AB9ECA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F82-91FE-4FD4-85F1-309BC6C0CE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58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0C16-B103-4F14-BB89-298AB7AB9ECA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F82-91FE-4FD4-85F1-309BC6C0CE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23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E40C16-B103-4F14-BB89-298AB7AB9ECA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6B4F82-91FE-4FD4-85F1-309BC6C0CE55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709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0C16-B103-4F14-BB89-298AB7AB9ECA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F82-91FE-4FD4-85F1-309BC6C0CE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352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0C16-B103-4F14-BB89-298AB7AB9ECA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F82-91FE-4FD4-85F1-309BC6C0CE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759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0C16-B103-4F14-BB89-298AB7AB9ECA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F82-91FE-4FD4-85F1-309BC6C0CE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31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0C16-B103-4F14-BB89-298AB7AB9ECA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F82-91FE-4FD4-85F1-309BC6C0CE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07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8E40C16-B103-4F14-BB89-298AB7AB9ECA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6B4F82-91FE-4FD4-85F1-309BC6C0CE5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80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8E40C16-B103-4F14-BB89-298AB7AB9ECA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6B4F82-91FE-4FD4-85F1-309BC6C0CE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23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E40C16-B103-4F14-BB89-298AB7AB9ECA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6B4F82-91FE-4FD4-85F1-309BC6C0CE5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9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Tabelas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1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571" y="539704"/>
            <a:ext cx="8911687" cy="1280890"/>
          </a:xfrm>
        </p:spPr>
        <p:txBody>
          <a:bodyPr/>
          <a:lstStyle/>
          <a:p>
            <a:r>
              <a:rPr lang="pt-BR" dirty="0"/>
              <a:t>Colar do Word como tabela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41743"/>
              </p:ext>
            </p:extLst>
          </p:nvPr>
        </p:nvGraphicFramePr>
        <p:xfrm>
          <a:off x="2743202" y="2019993"/>
          <a:ext cx="5810593" cy="34047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446">
                  <a:extLst>
                    <a:ext uri="{9D8B030D-6E8A-4147-A177-3AD203B41FA5}">
                      <a16:colId xmlns:a16="http://schemas.microsoft.com/office/drawing/2014/main" val="3460254668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910230562"/>
                    </a:ext>
                  </a:extLst>
                </a:gridCol>
                <a:gridCol w="1120789">
                  <a:extLst>
                    <a:ext uri="{9D8B030D-6E8A-4147-A177-3AD203B41FA5}">
                      <a16:colId xmlns:a16="http://schemas.microsoft.com/office/drawing/2014/main" val="3772117236"/>
                    </a:ext>
                  </a:extLst>
                </a:gridCol>
                <a:gridCol w="1120789">
                  <a:extLst>
                    <a:ext uri="{9D8B030D-6E8A-4147-A177-3AD203B41FA5}">
                      <a16:colId xmlns:a16="http://schemas.microsoft.com/office/drawing/2014/main" val="223445815"/>
                    </a:ext>
                  </a:extLst>
                </a:gridCol>
                <a:gridCol w="1120789">
                  <a:extLst>
                    <a:ext uri="{9D8B030D-6E8A-4147-A177-3AD203B41FA5}">
                      <a16:colId xmlns:a16="http://schemas.microsoft.com/office/drawing/2014/main" val="4006305172"/>
                    </a:ext>
                  </a:extLst>
                </a:gridCol>
              </a:tblGrid>
              <a:tr h="2418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Cidade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Jan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Fev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Mar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Abr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3682179"/>
                  </a:ext>
                </a:extLst>
              </a:tr>
              <a:tr h="444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São Paulo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854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859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901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941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760047"/>
                  </a:ext>
                </a:extLst>
              </a:tr>
              <a:tr h="444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Santos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638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717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779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794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234908"/>
                  </a:ext>
                </a:extLst>
              </a:tr>
              <a:tr h="444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Santo André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520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546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596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599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491407"/>
                  </a:ext>
                </a:extLst>
              </a:tr>
              <a:tr h="444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Osasco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390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435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440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503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692985"/>
                  </a:ext>
                </a:extLst>
              </a:tr>
              <a:tr h="444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Campinas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389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323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319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315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377275"/>
                  </a:ext>
                </a:extLst>
              </a:tr>
              <a:tr h="444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Barueri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241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249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256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302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428551"/>
                  </a:ext>
                </a:extLst>
              </a:tr>
              <a:tr h="444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Total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3032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3129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3291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3454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45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3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112" y="469365"/>
            <a:ext cx="8911687" cy="1280890"/>
          </a:xfrm>
        </p:spPr>
        <p:txBody>
          <a:bodyPr/>
          <a:lstStyle/>
          <a:p>
            <a:r>
              <a:rPr lang="pt-BR" dirty="0"/>
              <a:t>Colar do Word como imagem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10" y="2494788"/>
            <a:ext cx="5402580" cy="18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4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51678" y="489639"/>
            <a:ext cx="9435021" cy="1280890"/>
          </a:xfrm>
        </p:spPr>
        <p:txBody>
          <a:bodyPr>
            <a:normAutofit fontScale="90000"/>
          </a:bodyPr>
          <a:lstStyle/>
          <a:p>
            <a:r>
              <a:rPr lang="pt-BR" dirty="0"/>
              <a:t>Inserir tabela pelo Power Point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51678" y="1770529"/>
            <a:ext cx="10178322" cy="410906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44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Desenhar tabela no Power Point - Inserir e Excluir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2053883"/>
            <a:ext cx="10178322" cy="4178105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10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15353" y="543427"/>
            <a:ext cx="8911687" cy="1280890"/>
          </a:xfrm>
        </p:spPr>
        <p:txBody>
          <a:bodyPr>
            <a:normAutofit/>
          </a:bodyPr>
          <a:lstStyle/>
          <a:p>
            <a:r>
              <a:rPr lang="pt-BR" dirty="0"/>
              <a:t>Colar como imagem </a:t>
            </a:r>
          </a:p>
        </p:txBody>
      </p:sp>
    </p:spTree>
    <p:extLst>
      <p:ext uri="{BB962C8B-B14F-4D97-AF65-F5344CB8AC3E}">
        <p14:creationId xmlns:p14="http://schemas.microsoft.com/office/powerpoint/2010/main" val="350396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872" y="286485"/>
            <a:ext cx="8911687" cy="1280890"/>
          </a:xfrm>
        </p:spPr>
        <p:txBody>
          <a:bodyPr/>
          <a:lstStyle/>
          <a:p>
            <a:r>
              <a:rPr lang="pt-BR" dirty="0"/>
              <a:t>Colar do Excel como imagem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87" y="1615022"/>
            <a:ext cx="8778932" cy="41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9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3918" y="624110"/>
            <a:ext cx="8911687" cy="1280890"/>
          </a:xfrm>
        </p:spPr>
        <p:txBody>
          <a:bodyPr/>
          <a:lstStyle/>
          <a:p>
            <a:r>
              <a:rPr lang="pt-BR" dirty="0"/>
              <a:t>Colar do Excel como bitmap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3" y="1905000"/>
            <a:ext cx="8351528" cy="39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3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1210" y="384960"/>
            <a:ext cx="8911687" cy="1280890"/>
          </a:xfrm>
        </p:spPr>
        <p:txBody>
          <a:bodyPr>
            <a:noAutofit/>
          </a:bodyPr>
          <a:lstStyle/>
          <a:p>
            <a:r>
              <a:rPr lang="pt-BR" sz="4400" dirty="0"/>
              <a:t>Colar do Excel como tabela (Usando formatação de destino)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59017"/>
              </p:ext>
            </p:extLst>
          </p:nvPr>
        </p:nvGraphicFramePr>
        <p:xfrm>
          <a:off x="1945179" y="2128058"/>
          <a:ext cx="7705898" cy="3632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6694">
                  <a:extLst>
                    <a:ext uri="{9D8B030D-6E8A-4147-A177-3AD203B41FA5}">
                      <a16:colId xmlns:a16="http://schemas.microsoft.com/office/drawing/2014/main" val="2172904456"/>
                    </a:ext>
                  </a:extLst>
                </a:gridCol>
                <a:gridCol w="1454801">
                  <a:extLst>
                    <a:ext uri="{9D8B030D-6E8A-4147-A177-3AD203B41FA5}">
                      <a16:colId xmlns:a16="http://schemas.microsoft.com/office/drawing/2014/main" val="2617286954"/>
                    </a:ext>
                  </a:extLst>
                </a:gridCol>
                <a:gridCol w="1454801">
                  <a:extLst>
                    <a:ext uri="{9D8B030D-6E8A-4147-A177-3AD203B41FA5}">
                      <a16:colId xmlns:a16="http://schemas.microsoft.com/office/drawing/2014/main" val="1001637361"/>
                    </a:ext>
                  </a:extLst>
                </a:gridCol>
                <a:gridCol w="1454801">
                  <a:extLst>
                    <a:ext uri="{9D8B030D-6E8A-4147-A177-3AD203B41FA5}">
                      <a16:colId xmlns:a16="http://schemas.microsoft.com/office/drawing/2014/main" val="2452428768"/>
                    </a:ext>
                  </a:extLst>
                </a:gridCol>
                <a:gridCol w="1454801">
                  <a:extLst>
                    <a:ext uri="{9D8B030D-6E8A-4147-A177-3AD203B41FA5}">
                      <a16:colId xmlns:a16="http://schemas.microsoft.com/office/drawing/2014/main" val="3793145434"/>
                    </a:ext>
                  </a:extLst>
                </a:gridCol>
              </a:tblGrid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smtClean="0">
                          <a:effectLst/>
                        </a:rPr>
                        <a:t>Cidade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Jan</a:t>
                      </a:r>
                      <a:endParaRPr lang="pt-B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Fev</a:t>
                      </a:r>
                      <a:endParaRPr lang="pt-B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Mar</a:t>
                      </a:r>
                      <a:endParaRPr lang="pt-B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err="1">
                          <a:effectLst/>
                        </a:rPr>
                        <a:t>Abr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185121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São Paulo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854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859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901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3699356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Santos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638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717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779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794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0792104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Santo André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520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546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599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861633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Osasco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390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435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440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503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0651619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Campinas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389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323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319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630991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Barueri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249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256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302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5540589"/>
                  </a:ext>
                </a:extLst>
              </a:tr>
              <a:tr h="45408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Total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3032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3129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3291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3454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0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3918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pt-BR" dirty="0"/>
              <a:t>Colar do Excel como tabela (Usando formatação de origem)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18154"/>
              </p:ext>
            </p:extLst>
          </p:nvPr>
        </p:nvGraphicFramePr>
        <p:xfrm>
          <a:off x="1105594" y="2211185"/>
          <a:ext cx="9127374" cy="3574472"/>
        </p:xfrm>
        <a:graphic>
          <a:graphicData uri="http://schemas.openxmlformats.org/drawingml/2006/table">
            <a:tbl>
              <a:tblPr/>
              <a:tblGrid>
                <a:gridCol w="2234726">
                  <a:extLst>
                    <a:ext uri="{9D8B030D-6E8A-4147-A177-3AD203B41FA5}">
                      <a16:colId xmlns:a16="http://schemas.microsoft.com/office/drawing/2014/main" val="754161906"/>
                    </a:ext>
                  </a:extLst>
                </a:gridCol>
                <a:gridCol w="1723162">
                  <a:extLst>
                    <a:ext uri="{9D8B030D-6E8A-4147-A177-3AD203B41FA5}">
                      <a16:colId xmlns:a16="http://schemas.microsoft.com/office/drawing/2014/main" val="3953995083"/>
                    </a:ext>
                  </a:extLst>
                </a:gridCol>
                <a:gridCol w="1723162">
                  <a:extLst>
                    <a:ext uri="{9D8B030D-6E8A-4147-A177-3AD203B41FA5}">
                      <a16:colId xmlns:a16="http://schemas.microsoft.com/office/drawing/2014/main" val="4049540367"/>
                    </a:ext>
                  </a:extLst>
                </a:gridCol>
                <a:gridCol w="1723162">
                  <a:extLst>
                    <a:ext uri="{9D8B030D-6E8A-4147-A177-3AD203B41FA5}">
                      <a16:colId xmlns:a16="http://schemas.microsoft.com/office/drawing/2014/main" val="2915548557"/>
                    </a:ext>
                  </a:extLst>
                </a:gridCol>
                <a:gridCol w="1723162">
                  <a:extLst>
                    <a:ext uri="{9D8B030D-6E8A-4147-A177-3AD203B41FA5}">
                      <a16:colId xmlns:a16="http://schemas.microsoft.com/office/drawing/2014/main" val="338579214"/>
                    </a:ext>
                  </a:extLst>
                </a:gridCol>
              </a:tblGrid>
              <a:tr h="44680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Cidade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20480"/>
                  </a:ext>
                </a:extLst>
              </a:tr>
              <a:tr h="44680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536317"/>
                  </a:ext>
                </a:extLst>
              </a:tr>
              <a:tr h="44680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360090"/>
                  </a:ext>
                </a:extLst>
              </a:tr>
              <a:tr h="44680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André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25011"/>
                  </a:ext>
                </a:extLst>
              </a:tr>
              <a:tr h="44680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Osasco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43691"/>
                  </a:ext>
                </a:extLst>
              </a:tr>
              <a:tr h="44680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Campinas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504538"/>
                  </a:ext>
                </a:extLst>
              </a:tr>
              <a:tr h="44680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Barueri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74360"/>
                  </a:ext>
                </a:extLst>
              </a:tr>
              <a:tr h="44680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108065"/>
                  </a:ext>
                </a:extLst>
              </a:tr>
            </a:tbl>
          </a:graphicData>
        </a:graphic>
      </p:graphicFrame>
      <p:sp>
        <p:nvSpPr>
          <p:cNvPr id="5" name="Retângulo Arredondado 4">
            <a:hlinkClick r:id="rId2" action="ppaction://hlinkfile"/>
          </p:cNvPr>
          <p:cNvSpPr/>
          <p:nvPr/>
        </p:nvSpPr>
        <p:spPr>
          <a:xfrm>
            <a:off x="10548851" y="6059979"/>
            <a:ext cx="1172094" cy="5403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EXCEL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364" y="624110"/>
            <a:ext cx="10283482" cy="810795"/>
          </a:xfrm>
        </p:spPr>
        <p:txBody>
          <a:bodyPr>
            <a:normAutofit fontScale="90000"/>
          </a:bodyPr>
          <a:lstStyle/>
          <a:p>
            <a:r>
              <a:rPr lang="pt-BR" dirty="0"/>
              <a:t>Colar do Excel com comando inserir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248751"/>
              </p:ext>
            </p:extLst>
          </p:nvPr>
        </p:nvGraphicFramePr>
        <p:xfrm>
          <a:off x="1620838" y="1778000"/>
          <a:ext cx="7345362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lanilha" r:id="rId3" imgW="3743192" imgH="1533456" progId="Excel.Sheet.12">
                  <p:embed/>
                </p:oleObj>
              </mc:Choice>
              <mc:Fallback>
                <p:oleObj name="Planilha" r:id="rId3" imgW="3743192" imgH="15334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0838" y="1778000"/>
                        <a:ext cx="7345362" cy="301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0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371</TotalTime>
  <Words>193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Times New Roman</vt:lpstr>
      <vt:lpstr>Selo</vt:lpstr>
      <vt:lpstr>Planilha do Microsoft Excel</vt:lpstr>
      <vt:lpstr>Tabelas</vt:lpstr>
      <vt:lpstr>Inserir tabela pelo Power Point</vt:lpstr>
      <vt:lpstr>Desenhar tabela no Power Point - Inserir e Excluir</vt:lpstr>
      <vt:lpstr>Colar como imagem </vt:lpstr>
      <vt:lpstr>Colar do Excel como imagem</vt:lpstr>
      <vt:lpstr>Colar do Excel como bitmap</vt:lpstr>
      <vt:lpstr>Colar do Excel como tabela (Usando formatação de destino)</vt:lpstr>
      <vt:lpstr>Colar do Excel como tabela (Usando formatação de origem)</vt:lpstr>
      <vt:lpstr>Colar do Excel com comando inserir</vt:lpstr>
      <vt:lpstr>Colar do Word como tabela</vt:lpstr>
      <vt:lpstr>Colar do Word como imagem</vt:lpstr>
    </vt:vector>
  </TitlesOfParts>
  <Company>Clarify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</dc:creator>
  <cp:lastModifiedBy>Gabriel Scalione</cp:lastModifiedBy>
  <cp:revision>28</cp:revision>
  <dcterms:created xsi:type="dcterms:W3CDTF">2014-08-12T21:50:05Z</dcterms:created>
  <dcterms:modified xsi:type="dcterms:W3CDTF">2022-01-29T15:13:33Z</dcterms:modified>
</cp:coreProperties>
</file>