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93" r:id="rId2"/>
  </p:sldMasterIdLst>
  <p:sldIdLst>
    <p:sldId id="256" r:id="rId3"/>
    <p:sldId id="261" r:id="rId4"/>
    <p:sldId id="260" r:id="rId5"/>
    <p:sldId id="257" r:id="rId6"/>
    <p:sldId id="258" r:id="rId7"/>
    <p:sldId id="259" r:id="rId8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536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919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74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745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580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116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4226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087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4830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1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4907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9518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0690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0593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2564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8382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9990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13318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6250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35394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986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2279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2819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10134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259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5051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29011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2425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76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02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90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702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512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676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252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3351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6403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277;p13"/>
          <p:cNvSpPr txBox="1"/>
          <p:nvPr/>
        </p:nvSpPr>
        <p:spPr>
          <a:xfrm>
            <a:off x="698144" y="1236193"/>
            <a:ext cx="7707240" cy="93053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3600" b="1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Mineração de Texto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278;p13"/>
          <p:cNvSpPr txBox="1"/>
          <p:nvPr/>
        </p:nvSpPr>
        <p:spPr>
          <a:xfrm>
            <a:off x="698144" y="2799234"/>
            <a:ext cx="7213403" cy="54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745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dirty="0" smtClean="0"/>
              <a:t>TEMA: Análise </a:t>
            </a:r>
            <a:r>
              <a:rPr lang="pt-BR" dirty="0"/>
              <a:t>de sentimentos do </a:t>
            </a:r>
            <a:r>
              <a:rPr lang="pt-BR" dirty="0" err="1"/>
              <a:t>Twitter</a:t>
            </a:r>
            <a:r>
              <a:rPr lang="pt-BR" dirty="0"/>
              <a:t> para detectar </a:t>
            </a:r>
            <a:r>
              <a:rPr lang="pt-BR" dirty="0" err="1"/>
              <a:t>tweets</a:t>
            </a:r>
            <a:r>
              <a:rPr lang="pt-BR" dirty="0"/>
              <a:t> positivos e negativos.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1026" name="Picture 2" descr="https://account.impacta.edu.br/res/img/logo-faculdade-bran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78;p13"/>
          <p:cNvSpPr txBox="1"/>
          <p:nvPr/>
        </p:nvSpPr>
        <p:spPr>
          <a:xfrm>
            <a:off x="4790662" y="4201029"/>
            <a:ext cx="4353338" cy="942471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2000" lnSpcReduction="10000"/>
          </a:bodyPr>
          <a:lstStyle/>
          <a:p>
            <a:r>
              <a:rPr lang="pt-BR" b="1" dirty="0"/>
              <a:t>Equipe: </a:t>
            </a:r>
            <a:r>
              <a:rPr lang="pt-BR" dirty="0" err="1"/>
              <a:t>QueryOnVision</a:t>
            </a:r>
            <a:r>
              <a:rPr lang="pt-BR" dirty="0"/>
              <a:t> </a:t>
            </a:r>
            <a:endParaRPr lang="pt-B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1500" dirty="0"/>
              <a:t>Lucimara Mendes da Silva </a:t>
            </a:r>
            <a:r>
              <a:rPr lang="pt-BR" sz="1500" dirty="0" smtClean="0"/>
              <a:t>	RA</a:t>
            </a:r>
            <a:r>
              <a:rPr lang="pt-BR" sz="1500" dirty="0"/>
              <a:t>: 1903617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1500" dirty="0"/>
              <a:t>Ageu Lima Ribeiro </a:t>
            </a:r>
            <a:r>
              <a:rPr lang="pt-BR" sz="1500" dirty="0" smtClean="0"/>
              <a:t>	RA</a:t>
            </a:r>
            <a:r>
              <a:rPr lang="pt-BR" sz="1500" dirty="0"/>
              <a:t>: 1800791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500" dirty="0"/>
              <a:t>Gabriel Serrano Scalione </a:t>
            </a:r>
            <a:r>
              <a:rPr lang="pt-BR" sz="1500" dirty="0" smtClean="0"/>
              <a:t>	RA</a:t>
            </a:r>
            <a:r>
              <a:rPr lang="pt-BR" sz="1500" dirty="0"/>
              <a:t>: 1903812</a:t>
            </a:r>
            <a:endParaRPr lang="pt-BR" sz="1300" b="0" strike="noStrike" spc="-1" dirty="0">
              <a:latin typeface="Arial"/>
            </a:endParaRPr>
          </a:p>
        </p:txBody>
      </p:sp>
      <p:sp>
        <p:nvSpPr>
          <p:cNvPr id="6" name="Google Shape;277;p13"/>
          <p:cNvSpPr txBox="1"/>
          <p:nvPr/>
        </p:nvSpPr>
        <p:spPr>
          <a:xfrm>
            <a:off x="2193235" y="28646"/>
            <a:ext cx="6891130" cy="35566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600" b="1" strike="noStrike" spc="-1" dirty="0" smtClean="0">
                <a:solidFill>
                  <a:srgbClr val="FFFFFF"/>
                </a:solidFill>
                <a:latin typeface="Maven Pro"/>
                <a:ea typeface="Maven Pro"/>
              </a:rPr>
              <a:t>Computação Cognitiva 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– Projeto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Tweets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Haters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ccount.impacta.edu.br/res/img/logo-faculdade-bran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77;p13"/>
          <p:cNvSpPr txBox="1"/>
          <p:nvPr/>
        </p:nvSpPr>
        <p:spPr>
          <a:xfrm>
            <a:off x="2193235" y="28646"/>
            <a:ext cx="6891130" cy="35566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600" b="1" strike="noStrike" spc="-1" dirty="0" smtClean="0">
                <a:solidFill>
                  <a:srgbClr val="FFFFFF"/>
                </a:solidFill>
                <a:latin typeface="Maven Pro"/>
                <a:ea typeface="Maven Pro"/>
              </a:rPr>
              <a:t>Computação Cognitiva 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– Projeto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Tweets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Haters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28869" y="1030539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Qual o contexto da aplicação?</a:t>
            </a:r>
          </a:p>
          <a:p>
            <a:r>
              <a:rPr lang="pt-BR" dirty="0"/>
              <a:t>– Qual área?</a:t>
            </a:r>
          </a:p>
          <a:p>
            <a:r>
              <a:rPr lang="pt-BR" dirty="0"/>
              <a:t>– Qual empresa?</a:t>
            </a:r>
          </a:p>
          <a:p>
            <a:r>
              <a:rPr lang="pt-BR" dirty="0"/>
              <a:t>– Qual setor?</a:t>
            </a:r>
          </a:p>
          <a:p>
            <a:r>
              <a:rPr lang="pt-BR" dirty="0"/>
              <a:t>• Qual o problema de negócio a ser resolvido?</a:t>
            </a:r>
          </a:p>
          <a:p>
            <a:r>
              <a:rPr lang="pt-BR" dirty="0"/>
              <a:t>• Qual ou quais tarefas devemos utilizar?</a:t>
            </a:r>
          </a:p>
          <a:p>
            <a:r>
              <a:rPr lang="pt-BR" dirty="0"/>
              <a:t>• Quais os critérios de sucesso do projeto?</a:t>
            </a:r>
          </a:p>
          <a:p>
            <a:endParaRPr lang="pt-BR" dirty="0"/>
          </a:p>
          <a:p>
            <a:r>
              <a:rPr lang="pt-BR" dirty="0"/>
              <a:t>– Métricas claras de sucesso (para o negócio);</a:t>
            </a:r>
          </a:p>
          <a:p>
            <a:r>
              <a:rPr lang="pt-BR" dirty="0"/>
              <a:t>• Descrição da solução.</a:t>
            </a:r>
          </a:p>
        </p:txBody>
      </p:sp>
    </p:spTree>
    <p:extLst>
      <p:ext uri="{BB962C8B-B14F-4D97-AF65-F5344CB8AC3E}">
        <p14:creationId xmlns:p14="http://schemas.microsoft.com/office/powerpoint/2010/main" val="25549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ccount.impacta.edu.br/res/img/logo-faculdade-bran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78;p13"/>
          <p:cNvSpPr txBox="1"/>
          <p:nvPr/>
        </p:nvSpPr>
        <p:spPr>
          <a:xfrm>
            <a:off x="604210" y="1317116"/>
            <a:ext cx="7870555" cy="2738049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7000"/>
          </a:bodyPr>
          <a:lstStyle/>
          <a:p>
            <a:r>
              <a:rPr lang="pt-BR" b="1" dirty="0"/>
              <a:t>Problema (Negócio): </a:t>
            </a:r>
            <a:endParaRPr lang="pt-BR" b="1" dirty="0" smtClean="0"/>
          </a:p>
          <a:p>
            <a:endParaRPr lang="pt-BR" b="1" dirty="0"/>
          </a:p>
          <a:p>
            <a:r>
              <a:rPr lang="pt-BR" dirty="0" err="1" smtClean="0"/>
              <a:t>Twitter</a:t>
            </a:r>
            <a:r>
              <a:rPr lang="pt-BR" dirty="0" smtClean="0"/>
              <a:t> </a:t>
            </a:r>
            <a:r>
              <a:rPr lang="pt-BR" dirty="0"/>
              <a:t>é um site de rede social popular onde os membros criam e interagem com mensagens conhecidas como “</a:t>
            </a:r>
            <a:r>
              <a:rPr lang="pt-BR" dirty="0" err="1"/>
              <a:t>tweets</a:t>
            </a:r>
            <a:r>
              <a:rPr lang="pt-BR" dirty="0"/>
              <a:t>”. Isso serve como um meio para os indivíduos expressarem seus pensamentos ou sentimentos sobre diferentes assuntos. Várias partes diferentes, como consumidores e profissionais de marketing, fizeram análise de sentimento em tais </a:t>
            </a:r>
            <a:r>
              <a:rPr lang="pt-BR" dirty="0" err="1"/>
              <a:t>tweets</a:t>
            </a:r>
            <a:r>
              <a:rPr lang="pt-BR" dirty="0"/>
              <a:t> para reunir insights sobre produtos ou para conduzir análises de mercado.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6" name="Google Shape;277;p13"/>
          <p:cNvSpPr txBox="1"/>
          <p:nvPr/>
        </p:nvSpPr>
        <p:spPr>
          <a:xfrm>
            <a:off x="2193235" y="28646"/>
            <a:ext cx="6891130" cy="35566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600" b="1" strike="noStrike" spc="-1" dirty="0" smtClean="0">
                <a:solidFill>
                  <a:srgbClr val="FFFFFF"/>
                </a:solidFill>
                <a:latin typeface="Maven Pro"/>
                <a:ea typeface="Maven Pro"/>
              </a:rPr>
              <a:t>Computação Cognitiva 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– Projeto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Tweets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Haters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2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83;p14"/>
          <p:cNvSpPr txBox="1"/>
          <p:nvPr/>
        </p:nvSpPr>
        <p:spPr>
          <a:xfrm>
            <a:off x="4538870" y="598680"/>
            <a:ext cx="3795130" cy="627146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1" strike="noStrike" spc="-1" dirty="0">
                <a:latin typeface="Maven Pro"/>
                <a:ea typeface="Maven Pro"/>
              </a:rPr>
              <a:t>Análise dos dados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120" name="Google Shape;284;p14"/>
          <p:cNvSpPr txBox="1"/>
          <p:nvPr/>
        </p:nvSpPr>
        <p:spPr>
          <a:xfrm>
            <a:off x="1835426" y="1541160"/>
            <a:ext cx="6498574" cy="2908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1300" b="0" strike="noStrike" spc="-1" dirty="0">
                <a:latin typeface="Nunito"/>
                <a:ea typeface="Nunito"/>
              </a:rPr>
              <a:t>Observando o </a:t>
            </a:r>
            <a:r>
              <a:rPr lang="pt-BR" sz="1300" b="0" strike="noStrike" spc="-1" dirty="0" err="1">
                <a:latin typeface="Nunito"/>
                <a:ea typeface="Nunito"/>
              </a:rPr>
              <a:t>dataset</a:t>
            </a:r>
            <a:r>
              <a:rPr lang="pt-BR" sz="1300" b="0" strike="noStrike" spc="-1" dirty="0">
                <a:latin typeface="Nunito"/>
                <a:ea typeface="Nunito"/>
              </a:rPr>
              <a:t> destacamos o seguinte resultado:</a:t>
            </a:r>
            <a:endParaRPr lang="pt-BR" sz="13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endParaRPr lang="pt-BR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endParaRPr lang="pt-BR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285;p14"/>
          <p:cNvPicPr/>
          <p:nvPr/>
        </p:nvPicPr>
        <p:blipFill>
          <a:blip r:embed="rId2"/>
          <a:stretch/>
        </p:blipFill>
        <p:spPr>
          <a:xfrm>
            <a:off x="2172825" y="1961687"/>
            <a:ext cx="4285800" cy="2363760"/>
          </a:xfrm>
          <a:prstGeom prst="rect">
            <a:avLst/>
          </a:prstGeom>
          <a:ln w="0">
            <a:noFill/>
          </a:ln>
        </p:spPr>
      </p:pic>
      <p:pic>
        <p:nvPicPr>
          <p:cNvPr id="2050" name="Picture 2" descr="https://account.impacta.edu.br/res/img/logo-faculdade-bran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83;p14"/>
          <p:cNvSpPr txBox="1"/>
          <p:nvPr/>
        </p:nvSpPr>
        <p:spPr>
          <a:xfrm>
            <a:off x="245560" y="1069920"/>
            <a:ext cx="3795130" cy="627146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r>
              <a:rPr lang="pt-BR" b="1" dirty="0"/>
              <a:t>Descrição da Solução: </a:t>
            </a:r>
            <a:endParaRPr lang="pt-BR" sz="2800" dirty="0"/>
          </a:p>
        </p:txBody>
      </p:sp>
      <p:sp>
        <p:nvSpPr>
          <p:cNvPr id="8" name="Google Shape;277;p13"/>
          <p:cNvSpPr txBox="1"/>
          <p:nvPr/>
        </p:nvSpPr>
        <p:spPr>
          <a:xfrm>
            <a:off x="2193235" y="28646"/>
            <a:ext cx="6891130" cy="35566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600" b="1" strike="noStrike" spc="-1" dirty="0" smtClean="0">
                <a:solidFill>
                  <a:srgbClr val="FFFFFF"/>
                </a:solidFill>
                <a:latin typeface="Maven Pro"/>
                <a:ea typeface="Maven Pro"/>
              </a:rPr>
              <a:t>Computação Cognitiva 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– Projeto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Tweets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Haters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290;p15"/>
          <p:cNvSpPr txBox="1"/>
          <p:nvPr/>
        </p:nvSpPr>
        <p:spPr>
          <a:xfrm>
            <a:off x="4399722" y="598680"/>
            <a:ext cx="3934278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1" strike="noStrike" spc="-1" dirty="0">
                <a:latin typeface="Maven Pro"/>
                <a:ea typeface="Maven Pro"/>
              </a:rPr>
              <a:t>Análise dos dados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123" name="Google Shape;291;p15"/>
          <p:cNvSpPr txBox="1"/>
          <p:nvPr/>
        </p:nvSpPr>
        <p:spPr>
          <a:xfrm>
            <a:off x="1303920" y="1683360"/>
            <a:ext cx="2410560" cy="413529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1300" b="1" strike="noStrike" spc="-1" dirty="0">
                <a:latin typeface="Nunito"/>
                <a:ea typeface="Nunito"/>
              </a:rPr>
              <a:t>Modelo </a:t>
            </a:r>
            <a:r>
              <a:rPr lang="pt-BR" sz="1300" b="1" strike="noStrike" spc="-1" dirty="0" err="1" smtClean="0">
                <a:latin typeface="Nunito"/>
                <a:ea typeface="Nunito"/>
              </a:rPr>
              <a:t>NaiveBayes</a:t>
            </a:r>
            <a:r>
              <a:rPr lang="pt-BR" sz="1300" b="1" strike="noStrike" spc="-1" dirty="0">
                <a:latin typeface="Nunito"/>
                <a:ea typeface="Nunito"/>
              </a:rPr>
              <a:t>:</a:t>
            </a:r>
            <a:endParaRPr lang="pt-BR" sz="13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endParaRPr lang="pt-BR" sz="1200" dirty="0" smtClean="0"/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endParaRPr lang="pt-BR" sz="105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endParaRPr lang="pt-BR" sz="105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endParaRPr lang="pt-BR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292;p15"/>
          <p:cNvSpPr txBox="1"/>
          <p:nvPr/>
        </p:nvSpPr>
        <p:spPr>
          <a:xfrm>
            <a:off x="4399722" y="1697066"/>
            <a:ext cx="4162680" cy="413529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1300" b="1" strike="noStrike" spc="-1" dirty="0">
                <a:latin typeface="Nunito"/>
                <a:ea typeface="Nunito"/>
              </a:rPr>
              <a:t>Matriz de Confusão:</a:t>
            </a:r>
            <a:endParaRPr lang="pt-BR" sz="13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endParaRPr lang="pt-BR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2" descr="https://account.impacta.edu.br/res/img/logo-faculdade-bran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83;p14"/>
          <p:cNvSpPr txBox="1"/>
          <p:nvPr/>
        </p:nvSpPr>
        <p:spPr>
          <a:xfrm>
            <a:off x="245560" y="1069920"/>
            <a:ext cx="3795130" cy="627146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r>
              <a:rPr lang="pt-BR" b="1" dirty="0"/>
              <a:t>Descrição da Solução: </a:t>
            </a:r>
            <a:endParaRPr lang="pt-BR" sz="2800" dirty="0"/>
          </a:p>
        </p:txBody>
      </p:sp>
      <p:sp>
        <p:nvSpPr>
          <p:cNvPr id="7" name="Google Shape;277;p13"/>
          <p:cNvSpPr txBox="1"/>
          <p:nvPr/>
        </p:nvSpPr>
        <p:spPr>
          <a:xfrm>
            <a:off x="2193235" y="28646"/>
            <a:ext cx="6891130" cy="35566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600" b="1" strike="noStrike" spc="-1" dirty="0" smtClean="0">
                <a:solidFill>
                  <a:srgbClr val="FFFFFF"/>
                </a:solidFill>
                <a:latin typeface="Maven Pro"/>
                <a:ea typeface="Maven Pro"/>
              </a:rPr>
              <a:t>Computação Cognitiva 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– Projeto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Tweets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Haters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444026" y="2182569"/>
            <a:ext cx="2445487" cy="28578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200" dirty="0"/>
              <a:t>Acurácia </a:t>
            </a:r>
            <a:r>
              <a:rPr lang="pt-BR" sz="1200" dirty="0" err="1"/>
              <a:t>NaiveBayes</a:t>
            </a:r>
            <a:r>
              <a:rPr lang="pt-BR" sz="1200" dirty="0"/>
              <a:t>: 0.786</a:t>
            </a:r>
            <a:endParaRPr 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444026" y="2739595"/>
            <a:ext cx="1795670" cy="67095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200" dirty="0">
                <a:solidFill>
                  <a:schemeClr val="lt1"/>
                </a:solidFill>
              </a:rPr>
              <a:t>Acurácia do Modelo:</a:t>
            </a: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200" dirty="0">
                <a:solidFill>
                  <a:schemeClr val="lt1"/>
                </a:solidFill>
              </a:rPr>
              <a:t>0.7128276966179707</a:t>
            </a:r>
            <a:endParaRPr lang="pt-BR" sz="1200" dirty="0">
              <a:solidFill>
                <a:schemeClr val="lt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2763"/>
              </p:ext>
            </p:extLst>
          </p:nvPr>
        </p:nvGraphicFramePr>
        <p:xfrm>
          <a:off x="4591879" y="2182569"/>
          <a:ext cx="4150969" cy="1287780"/>
        </p:xfrm>
        <a:graphic>
          <a:graphicData uri="http://schemas.openxmlformats.org/drawingml/2006/table">
            <a:tbl>
              <a:tblPr/>
              <a:tblGrid>
                <a:gridCol w="1081861">
                  <a:extLst>
                    <a:ext uri="{9D8B030D-6E8A-4147-A177-3AD203B41FA5}">
                      <a16:colId xmlns:a16="http://schemas.microsoft.com/office/drawing/2014/main" val="1028699010"/>
                    </a:ext>
                  </a:extLst>
                </a:gridCol>
                <a:gridCol w="767277">
                  <a:extLst>
                    <a:ext uri="{9D8B030D-6E8A-4147-A177-3AD203B41FA5}">
                      <a16:colId xmlns:a16="http://schemas.microsoft.com/office/drawing/2014/main" val="2399537276"/>
                    </a:ext>
                  </a:extLst>
                </a:gridCol>
                <a:gridCol w="767277">
                  <a:extLst>
                    <a:ext uri="{9D8B030D-6E8A-4147-A177-3AD203B41FA5}">
                      <a16:colId xmlns:a16="http://schemas.microsoft.com/office/drawing/2014/main" val="343246052"/>
                    </a:ext>
                  </a:extLst>
                </a:gridCol>
                <a:gridCol w="767277">
                  <a:extLst>
                    <a:ext uri="{9D8B030D-6E8A-4147-A177-3AD203B41FA5}">
                      <a16:colId xmlns:a16="http://schemas.microsoft.com/office/drawing/2014/main" val="3458917813"/>
                    </a:ext>
                  </a:extLst>
                </a:gridCol>
                <a:gridCol w="767277">
                  <a:extLst>
                    <a:ext uri="{9D8B030D-6E8A-4147-A177-3AD203B41FA5}">
                      <a16:colId xmlns:a16="http://schemas.microsoft.com/office/drawing/2014/main" val="316045648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Predito</a:t>
                      </a:r>
                      <a:b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Real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negativo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neutro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positivo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All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348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negativo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1296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246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1665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6997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neutro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1629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1666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5526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positivo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876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153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637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1666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133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All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2191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1905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901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4997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916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297;p16"/>
          <p:cNvSpPr txBox="1"/>
          <p:nvPr/>
        </p:nvSpPr>
        <p:spPr>
          <a:xfrm>
            <a:off x="4061790" y="598680"/>
            <a:ext cx="4272209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1" strike="noStrike" spc="-1" dirty="0">
                <a:latin typeface="Maven Pro"/>
                <a:ea typeface="Maven Pro"/>
              </a:rPr>
              <a:t>Análise dos dados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126" name="Google Shape;298;p16"/>
          <p:cNvSpPr txBox="1"/>
          <p:nvPr/>
        </p:nvSpPr>
        <p:spPr>
          <a:xfrm>
            <a:off x="2206486" y="1520640"/>
            <a:ext cx="6127513" cy="612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2210" b="0" strike="noStrike" spc="-1" dirty="0">
                <a:latin typeface="Nunito"/>
                <a:ea typeface="Nunito"/>
              </a:rPr>
              <a:t>Medidas de validação do Modelo</a:t>
            </a:r>
            <a:r>
              <a:rPr lang="pt-BR" sz="2210" b="0" strike="noStrike" spc="-1" dirty="0" smtClean="0">
                <a:latin typeface="Nunito"/>
                <a:ea typeface="Nunito"/>
              </a:rPr>
              <a:t>:</a:t>
            </a:r>
            <a:endParaRPr lang="pt-BR" sz="2210" b="0" strike="noStrike" spc="-1" dirty="0">
              <a:latin typeface="Arial"/>
            </a:endParaRPr>
          </a:p>
        </p:txBody>
      </p:sp>
      <p:pic>
        <p:nvPicPr>
          <p:cNvPr id="4" name="Picture 2" descr="https://account.impacta.edu.br/res/img/logo-faculdade-bran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77;p13"/>
          <p:cNvSpPr txBox="1"/>
          <p:nvPr/>
        </p:nvSpPr>
        <p:spPr>
          <a:xfrm>
            <a:off x="2193235" y="28646"/>
            <a:ext cx="6891130" cy="35566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5000" lnSpcReduction="20000"/>
          </a:bodyPr>
          <a:lstStyle/>
          <a:p>
            <a:pPr algn="r">
              <a:tabLst>
                <a:tab pos="0" algn="l"/>
              </a:tabLst>
            </a:pPr>
            <a:r>
              <a:rPr lang="pt-BR" sz="1600" b="1" strike="noStrike" spc="-1" dirty="0" smtClean="0">
                <a:solidFill>
                  <a:srgbClr val="FFFFFF"/>
                </a:solidFill>
                <a:latin typeface="Maven Pro"/>
                <a:ea typeface="Maven Pro"/>
              </a:rPr>
              <a:t>Computação Cognitiva 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– </a:t>
            </a:r>
            <a:r>
              <a:rPr lang="pt-BR" sz="1600" b="1" dirty="0"/>
              <a:t>Descrição da </a:t>
            </a:r>
            <a:r>
              <a:rPr lang="pt-BR" sz="1600" b="1" dirty="0" smtClean="0"/>
              <a:t>Solução</a:t>
            </a:r>
            <a:endParaRPr lang="pt-BR" sz="24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60894"/>
              </p:ext>
            </p:extLst>
          </p:nvPr>
        </p:nvGraphicFramePr>
        <p:xfrm>
          <a:off x="2461868" y="2120196"/>
          <a:ext cx="5153025" cy="200406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31213494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38155762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29784879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831832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413593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 err="1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precision</a:t>
                      </a:r>
                      <a:endParaRPr lang="pt-BR" sz="1400" b="0" dirty="0">
                        <a:solidFill>
                          <a:srgbClr val="212121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recall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f1-score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support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612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negativo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0.59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0.78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846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neutro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0.86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0.98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4088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positivo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0.71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0.38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38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275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accuracy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0.71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4997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65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macro </a:t>
                      </a:r>
                      <a:r>
                        <a:rPr lang="pt-BR" sz="1400" b="0" dirty="0" err="1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avg</a:t>
                      </a:r>
                      <a:endParaRPr lang="pt-BR" sz="1400" b="0" dirty="0">
                        <a:solidFill>
                          <a:srgbClr val="212121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0.72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0.71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0.69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4997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856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 err="1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BR" sz="1400" b="0" dirty="0" err="1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avg</a:t>
                      </a:r>
                      <a:endParaRPr lang="pt-BR" sz="1400" b="0" dirty="0">
                        <a:solidFill>
                          <a:srgbClr val="212121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0.72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0.71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0.69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4997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9989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295</Words>
  <Application>Microsoft Office PowerPoint</Application>
  <PresentationFormat>Apresentação na tela (16:9)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Maven Pro</vt:lpstr>
      <vt:lpstr>Nunito</vt:lpstr>
      <vt:lpstr>Times New Roman</vt:lpstr>
      <vt:lpstr>Wingdings 3</vt:lpstr>
      <vt:lpstr>Fatia</vt:lpstr>
      <vt:lpstr>1_Fatia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Gabriel Scalione</cp:lastModifiedBy>
  <cp:revision>9</cp:revision>
  <dcterms:modified xsi:type="dcterms:W3CDTF">2021-11-17T23:52:32Z</dcterms:modified>
  <dc:language>pt-BR</dc:language>
</cp:coreProperties>
</file>