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512" r:id="rId3"/>
    <p:sldId id="3511" r:id="rId4"/>
    <p:sldId id="3517" r:id="rId5"/>
    <p:sldId id="3515" r:id="rId6"/>
    <p:sldId id="3518" r:id="rId7"/>
    <p:sldId id="3516" r:id="rId8"/>
    <p:sldId id="276" r:id="rId9"/>
  </p:sldIdLst>
  <p:sldSz cx="12188825" cy="6858000"/>
  <p:notesSz cx="6858000" cy="9144000"/>
  <p:embeddedFontLst>
    <p:embeddedFont>
      <p:font typeface="Advent Pro SemiBold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Share Tech" panose="020B0604020202020204" charset="0"/>
      <p:regular r:id="rId25"/>
    </p:embeddedFont>
    <p:embeddedFont>
      <p:font typeface="Titillium Web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iD5qhCOFFgWEVLV7qV/A1Aj7f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5514E7-0517-4CFE-AA34-69F2304A307B}">
  <a:tblStyle styleId="{D55514E7-0517-4CFE-AA34-69F2304A30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6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22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34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87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56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76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2081658" y="1002517"/>
            <a:ext cx="8025509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2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ubTitle" idx="1"/>
          </p:nvPr>
        </p:nvSpPr>
        <p:spPr>
          <a:xfrm>
            <a:off x="3897985" y="3739317"/>
            <a:ext cx="4392856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endParaRPr/>
          </a:p>
        </p:txBody>
      </p:sp>
      <p:sp>
        <p:nvSpPr>
          <p:cNvPr id="12" name="Google Shape;12;p23"/>
          <p:cNvSpPr/>
          <p:nvPr/>
        </p:nvSpPr>
        <p:spPr>
          <a:xfrm>
            <a:off x="1413573" y="1782744"/>
            <a:ext cx="161555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3"/>
          <p:cNvSpPr/>
          <p:nvPr/>
        </p:nvSpPr>
        <p:spPr>
          <a:xfrm>
            <a:off x="10396945" y="1221412"/>
            <a:ext cx="161870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3"/>
          <p:cNvSpPr/>
          <p:nvPr/>
        </p:nvSpPr>
        <p:spPr>
          <a:xfrm>
            <a:off x="7008752" y="3269874"/>
            <a:ext cx="7677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/>
          <p:nvPr/>
        </p:nvSpPr>
        <p:spPr>
          <a:xfrm>
            <a:off x="11610340" y="6428661"/>
            <a:ext cx="130711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367463" y="2076079"/>
            <a:ext cx="7709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/>
          <p:nvPr/>
        </p:nvSpPr>
        <p:spPr>
          <a:xfrm>
            <a:off x="11015361" y="3938241"/>
            <a:ext cx="138745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3"/>
          <p:cNvGrpSpPr/>
          <p:nvPr/>
        </p:nvGrpSpPr>
        <p:grpSpPr>
          <a:xfrm>
            <a:off x="11015374" y="-579154"/>
            <a:ext cx="251782" cy="1575376"/>
            <a:chOff x="2877432" y="975334"/>
            <a:chExt cx="188886" cy="1181532"/>
          </a:xfrm>
        </p:grpSpPr>
        <p:sp>
          <p:nvSpPr>
            <p:cNvPr id="19" name="Google Shape;19;p2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3"/>
          <p:cNvSpPr/>
          <p:nvPr/>
        </p:nvSpPr>
        <p:spPr>
          <a:xfrm>
            <a:off x="11311715" y="2152843"/>
            <a:ext cx="107308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23"/>
          <p:cNvGrpSpPr/>
          <p:nvPr/>
        </p:nvGrpSpPr>
        <p:grpSpPr>
          <a:xfrm>
            <a:off x="4119922" y="-711543"/>
            <a:ext cx="130711" cy="1530127"/>
            <a:chOff x="3347921" y="16006"/>
            <a:chExt cx="98059" cy="1147595"/>
          </a:xfrm>
        </p:grpSpPr>
        <p:sp>
          <p:nvSpPr>
            <p:cNvPr id="24" name="Google Shape;24;p23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3"/>
          <p:cNvGrpSpPr/>
          <p:nvPr/>
        </p:nvGrpSpPr>
        <p:grpSpPr>
          <a:xfrm>
            <a:off x="6521996" y="-215589"/>
            <a:ext cx="161521" cy="1013993"/>
            <a:chOff x="5245196" y="3136513"/>
            <a:chExt cx="121172" cy="760495"/>
          </a:xfrm>
        </p:grpSpPr>
        <p:sp>
          <p:nvSpPr>
            <p:cNvPr id="27" name="Google Shape;27;p23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3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23"/>
          <p:cNvGrpSpPr/>
          <p:nvPr/>
        </p:nvGrpSpPr>
        <p:grpSpPr>
          <a:xfrm>
            <a:off x="334069" y="3203068"/>
            <a:ext cx="251468" cy="3291140"/>
            <a:chOff x="250617" y="2402301"/>
            <a:chExt cx="188650" cy="2468355"/>
          </a:xfrm>
        </p:grpSpPr>
        <p:sp>
          <p:nvSpPr>
            <p:cNvPr id="30" name="Google Shape;30;p23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1CB89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1CB89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1CB89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rgbClr val="F1CB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3"/>
          <p:cNvSpPr/>
          <p:nvPr/>
        </p:nvSpPr>
        <p:spPr>
          <a:xfrm>
            <a:off x="11911199" y="14"/>
            <a:ext cx="11282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 w="9525" cap="flat" cmpd="sng">
            <a:solidFill>
              <a:srgbClr val="F1CB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3"/>
          <p:cNvSpPr/>
          <p:nvPr/>
        </p:nvSpPr>
        <p:spPr>
          <a:xfrm>
            <a:off x="862260" y="28595"/>
            <a:ext cx="11282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 w="9525" cap="flat" cmpd="sng">
            <a:solidFill>
              <a:srgbClr val="F1CB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3"/>
          <p:cNvGrpSpPr/>
          <p:nvPr/>
        </p:nvGrpSpPr>
        <p:grpSpPr>
          <a:xfrm>
            <a:off x="2717545" y="231877"/>
            <a:ext cx="76779" cy="1109065"/>
            <a:chOff x="2038689" y="173907"/>
            <a:chExt cx="57599" cy="831799"/>
          </a:xfrm>
        </p:grpSpPr>
        <p:sp>
          <p:nvSpPr>
            <p:cNvPr id="37" name="Google Shape;37;p23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3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subTitle" idx="1"/>
          </p:nvPr>
        </p:nvSpPr>
        <p:spPr>
          <a:xfrm>
            <a:off x="8569804" y="5106240"/>
            <a:ext cx="3236757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4"/>
          <p:cNvSpPr/>
          <p:nvPr/>
        </p:nvSpPr>
        <p:spPr>
          <a:xfrm>
            <a:off x="10193844" y="1266133"/>
            <a:ext cx="222809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4"/>
          <p:cNvSpPr/>
          <p:nvPr/>
        </p:nvSpPr>
        <p:spPr>
          <a:xfrm>
            <a:off x="11978013" y="548900"/>
            <a:ext cx="144829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/>
          <p:nvPr/>
        </p:nvSpPr>
        <p:spPr>
          <a:xfrm>
            <a:off x="11143032" y="741167"/>
            <a:ext cx="69948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12159633" y="979000"/>
            <a:ext cx="219076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11728412" y="1451534"/>
            <a:ext cx="207846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8130339" y="-200800"/>
            <a:ext cx="128027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4"/>
          <p:cNvSpPr/>
          <p:nvPr/>
        </p:nvSpPr>
        <p:spPr>
          <a:xfrm>
            <a:off x="8934371" y="592715"/>
            <a:ext cx="127291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/>
          <p:nvPr/>
        </p:nvSpPr>
        <p:spPr>
          <a:xfrm>
            <a:off x="7871250" y="190963"/>
            <a:ext cx="109650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4"/>
          <p:cNvSpPr/>
          <p:nvPr/>
        </p:nvSpPr>
        <p:spPr>
          <a:xfrm>
            <a:off x="380902" y="6056867"/>
            <a:ext cx="69948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4"/>
          <p:cNvSpPr/>
          <p:nvPr/>
        </p:nvSpPr>
        <p:spPr>
          <a:xfrm>
            <a:off x="585381" y="6404534"/>
            <a:ext cx="207846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4"/>
          <p:cNvSpPr txBox="1">
            <a:spLocks noGrp="1"/>
          </p:cNvSpPr>
          <p:nvPr>
            <p:ph type="ctrTitle"/>
          </p:nvPr>
        </p:nvSpPr>
        <p:spPr>
          <a:xfrm>
            <a:off x="1294081" y="4529067"/>
            <a:ext cx="2869253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ubTitle" idx="2"/>
          </p:nvPr>
        </p:nvSpPr>
        <p:spPr>
          <a:xfrm>
            <a:off x="1294082" y="5106240"/>
            <a:ext cx="3236757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title" idx="3"/>
          </p:nvPr>
        </p:nvSpPr>
        <p:spPr>
          <a:xfrm>
            <a:off x="1294082" y="3527849"/>
            <a:ext cx="2337791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398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ctrTitle" idx="4"/>
          </p:nvPr>
        </p:nvSpPr>
        <p:spPr>
          <a:xfrm>
            <a:off x="4919182" y="4529067"/>
            <a:ext cx="1848319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ubTitle" idx="5"/>
          </p:nvPr>
        </p:nvSpPr>
        <p:spPr>
          <a:xfrm>
            <a:off x="4919173" y="5106240"/>
            <a:ext cx="3236757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title" idx="6"/>
          </p:nvPr>
        </p:nvSpPr>
        <p:spPr>
          <a:xfrm>
            <a:off x="4919173" y="3527849"/>
            <a:ext cx="2337791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398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ctrTitle" idx="7"/>
          </p:nvPr>
        </p:nvSpPr>
        <p:spPr>
          <a:xfrm>
            <a:off x="824885" y="548900"/>
            <a:ext cx="6100011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999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399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ctrTitle" idx="8"/>
          </p:nvPr>
        </p:nvSpPr>
        <p:spPr>
          <a:xfrm>
            <a:off x="8569016" y="4503651"/>
            <a:ext cx="3001618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6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title" idx="9"/>
          </p:nvPr>
        </p:nvSpPr>
        <p:spPr>
          <a:xfrm>
            <a:off x="8569016" y="3527849"/>
            <a:ext cx="2337791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398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398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ctrTitle" idx="13"/>
          </p:nvPr>
        </p:nvSpPr>
        <p:spPr>
          <a:xfrm>
            <a:off x="8569804" y="4529067"/>
            <a:ext cx="3001618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3294008" y="2440100"/>
            <a:ext cx="5096273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9598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ubTitle" idx="1"/>
          </p:nvPr>
        </p:nvSpPr>
        <p:spPr>
          <a:xfrm>
            <a:off x="3869059" y="720000"/>
            <a:ext cx="3946172" cy="1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6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9pPr>
          </a:lstStyle>
          <a:p>
            <a:endParaRPr/>
          </a:p>
        </p:txBody>
      </p:sp>
      <p:sp>
        <p:nvSpPr>
          <p:cNvPr id="79" name="Google Shape;79;p26"/>
          <p:cNvSpPr/>
          <p:nvPr/>
        </p:nvSpPr>
        <p:spPr>
          <a:xfrm>
            <a:off x="1144031" y="1840893"/>
            <a:ext cx="174301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6"/>
          <p:cNvSpPr/>
          <p:nvPr/>
        </p:nvSpPr>
        <p:spPr>
          <a:xfrm>
            <a:off x="2402639" y="5786917"/>
            <a:ext cx="174641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6"/>
          <p:cNvSpPr/>
          <p:nvPr/>
        </p:nvSpPr>
        <p:spPr>
          <a:xfrm>
            <a:off x="9592997" y="1079389"/>
            <a:ext cx="174641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6"/>
          <p:cNvSpPr/>
          <p:nvPr/>
        </p:nvSpPr>
        <p:spPr>
          <a:xfrm>
            <a:off x="10432596" y="5340697"/>
            <a:ext cx="141025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6"/>
          <p:cNvSpPr/>
          <p:nvPr/>
        </p:nvSpPr>
        <p:spPr>
          <a:xfrm>
            <a:off x="8890681" y="4144609"/>
            <a:ext cx="83174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6"/>
          <p:cNvSpPr/>
          <p:nvPr/>
        </p:nvSpPr>
        <p:spPr>
          <a:xfrm>
            <a:off x="2835625" y="3374384"/>
            <a:ext cx="149692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6"/>
          <p:cNvSpPr/>
          <p:nvPr/>
        </p:nvSpPr>
        <p:spPr>
          <a:xfrm>
            <a:off x="9889325" y="4320687"/>
            <a:ext cx="149692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6"/>
          <p:cNvSpPr/>
          <p:nvPr/>
        </p:nvSpPr>
        <p:spPr>
          <a:xfrm>
            <a:off x="10332341" y="1624779"/>
            <a:ext cx="11577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26"/>
          <p:cNvGrpSpPr/>
          <p:nvPr/>
        </p:nvGrpSpPr>
        <p:grpSpPr>
          <a:xfrm>
            <a:off x="8890680" y="-519579"/>
            <a:ext cx="191638" cy="2808560"/>
            <a:chOff x="6780548" y="337714"/>
            <a:chExt cx="133252" cy="1952377"/>
          </a:xfrm>
        </p:grpSpPr>
        <p:sp>
          <p:nvSpPr>
            <p:cNvPr id="88" name="Google Shape;88;p26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26"/>
          <p:cNvGrpSpPr/>
          <p:nvPr/>
        </p:nvGrpSpPr>
        <p:grpSpPr>
          <a:xfrm>
            <a:off x="2012848" y="677000"/>
            <a:ext cx="271308" cy="3550810"/>
            <a:chOff x="250617" y="2402301"/>
            <a:chExt cx="188650" cy="2468355"/>
          </a:xfrm>
        </p:grpSpPr>
        <p:sp>
          <p:nvSpPr>
            <p:cNvPr id="91" name="Google Shape;91;p26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26"/>
          <p:cNvGrpSpPr/>
          <p:nvPr/>
        </p:nvGrpSpPr>
        <p:grpSpPr>
          <a:xfrm>
            <a:off x="513674" y="1840896"/>
            <a:ext cx="265580" cy="3771913"/>
            <a:chOff x="1608717" y="1280046"/>
            <a:chExt cx="199237" cy="2828935"/>
          </a:xfrm>
        </p:grpSpPr>
        <p:sp>
          <p:nvSpPr>
            <p:cNvPr id="96" name="Google Shape;96;p26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26"/>
          <p:cNvSpPr/>
          <p:nvPr/>
        </p:nvSpPr>
        <p:spPr>
          <a:xfrm>
            <a:off x="1400424" y="4279529"/>
            <a:ext cx="12173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6"/>
          <p:cNvSpPr/>
          <p:nvPr/>
        </p:nvSpPr>
        <p:spPr>
          <a:xfrm>
            <a:off x="9451306" y="3454413"/>
            <a:ext cx="12173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6"/>
          <p:cNvGrpSpPr/>
          <p:nvPr/>
        </p:nvGrpSpPr>
        <p:grpSpPr>
          <a:xfrm>
            <a:off x="1318330" y="-519555"/>
            <a:ext cx="82836" cy="1196571"/>
            <a:chOff x="2038689" y="173907"/>
            <a:chExt cx="57599" cy="831799"/>
          </a:xfrm>
        </p:grpSpPr>
        <p:sp>
          <p:nvSpPr>
            <p:cNvPr id="102" name="Google Shape;102;p26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6"/>
          <p:cNvGrpSpPr/>
          <p:nvPr/>
        </p:nvGrpSpPr>
        <p:grpSpPr>
          <a:xfrm>
            <a:off x="11421989" y="2913080"/>
            <a:ext cx="286195" cy="3078130"/>
            <a:chOff x="8008096" y="2108910"/>
            <a:chExt cx="199001" cy="2139770"/>
          </a:xfrm>
        </p:grpSpPr>
        <p:sp>
          <p:nvSpPr>
            <p:cNvPr id="105" name="Google Shape;105;p26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26"/>
          <p:cNvSpPr/>
          <p:nvPr/>
        </p:nvSpPr>
        <p:spPr>
          <a:xfrm>
            <a:off x="8562052" y="4256879"/>
            <a:ext cx="11577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7"/>
              <a:buFont typeface="Arial"/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6"/>
          <p:cNvGrpSpPr/>
          <p:nvPr/>
        </p:nvGrpSpPr>
        <p:grpSpPr>
          <a:xfrm>
            <a:off x="10958776" y="13"/>
            <a:ext cx="286195" cy="3078130"/>
            <a:chOff x="8008096" y="2108910"/>
            <a:chExt cx="199001" cy="2139770"/>
          </a:xfrm>
        </p:grpSpPr>
        <p:sp>
          <p:nvSpPr>
            <p:cNvPr id="109" name="Google Shape;109;p26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87"/>
                <a:buFont typeface="Arial"/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195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599"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195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668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0445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84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866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pic>
        <p:nvPicPr>
          <p:cNvPr id="8" name="Google Shape;8;p22" descr="Uni1500fh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96249" y="6427880"/>
            <a:ext cx="996328" cy="1874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 descr="Uni1500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524" y="2787757"/>
            <a:ext cx="2586634" cy="48659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741939" y="3429001"/>
            <a:ext cx="4244908" cy="230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Criar um 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mundo melhor </a:t>
            </a: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atuando na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 transformação dos indivíduos e da sociedade, </a:t>
            </a: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através da 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tecnologia</a:t>
            </a: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educação</a:t>
            </a: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autonomia</a:t>
            </a:r>
            <a:r>
              <a:rPr lang="pt-BR" sz="2399" b="0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 e </a:t>
            </a:r>
            <a:r>
              <a:rPr lang="pt-BR" sz="2399" b="1" i="0" u="none" strike="noStrike" cap="none">
                <a:solidFill>
                  <a:srgbClr val="005476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conexões de impacto.</a:t>
            </a:r>
            <a:endParaRPr sz="2399" b="1" i="0" u="none" strike="noStrike" cap="none">
              <a:solidFill>
                <a:srgbClr val="0054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OBJETIVOS AULA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sp>
        <p:nvSpPr>
          <p:cNvPr id="140" name="Google Shape;140;p3"/>
          <p:cNvSpPr/>
          <p:nvPr/>
        </p:nvSpPr>
        <p:spPr>
          <a:xfrm>
            <a:off x="708296" y="2424510"/>
            <a:ext cx="4723674" cy="233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Apresentar o Projeto Final suas metas e critérios de avaliação.</a:t>
            </a:r>
            <a:endParaRPr sz="3200" b="1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" name="Google Shape;165;p6">
            <a:extLst>
              <a:ext uri="{FF2B5EF4-FFF2-40B4-BE49-F238E27FC236}">
                <a16:creationId xmlns:a16="http://schemas.microsoft.com/office/drawing/2014/main" id="{3E50281E-6BB3-34D7-E75F-5EA5E02C5C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8737" y="3079150"/>
            <a:ext cx="8010296" cy="2339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78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ESTRUTURA PROJETO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sp>
        <p:nvSpPr>
          <p:cNvPr id="140" name="Google Shape;140;p3"/>
          <p:cNvSpPr/>
          <p:nvPr/>
        </p:nvSpPr>
        <p:spPr>
          <a:xfrm>
            <a:off x="708295" y="2424510"/>
            <a:ext cx="10772233" cy="520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O </a:t>
            </a:r>
            <a:r>
              <a:rPr lang="pt-BR" sz="2000" b="1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objetivo do trabalho</a:t>
            </a: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 será aplicar </a:t>
            </a:r>
            <a:r>
              <a:rPr lang="pt-BR" sz="2000" b="1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 forma prática</a:t>
            </a: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ao menos parte d</a:t>
            </a: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os conhecimentos desenvolvidos no curso: 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</a:t>
            </a:r>
            <a:r>
              <a:rPr lang="pt-BR" sz="2000" i="0" u="none" strike="noStrike" cap="none" dirty="0" err="1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Driven</a:t>
            </a: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pt-BR" sz="2000" i="0" u="none" strike="noStrike" cap="none" dirty="0" err="1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Thinking</a:t>
            </a:r>
            <a:endParaRPr lang="pt-BR" sz="2000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Análise exploratória de dados com Tableau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Estrutura e arquitetura de dados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Python / R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Privacidade de dados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Visualização de dados com Tableau (</a:t>
            </a:r>
            <a:r>
              <a:rPr lang="pt-BR" sz="2000" dirty="0" err="1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Storytelling</a:t>
            </a: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 / Design)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Estatística descritiva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pt-BR" sz="2000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sz="2000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1428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ESTRUTURA PROJETO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1AC13C5-62D9-2826-0CEB-85F5AD34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53167"/>
              </p:ext>
            </p:extLst>
          </p:nvPr>
        </p:nvGraphicFramePr>
        <p:xfrm>
          <a:off x="910242" y="2119550"/>
          <a:ext cx="10570287" cy="3789680"/>
        </p:xfrm>
        <a:graphic>
          <a:graphicData uri="http://schemas.openxmlformats.org/drawingml/2006/table">
            <a:tbl>
              <a:tblPr firstRow="1" bandRow="1">
                <a:tableStyleId>{D55514E7-0517-4CFE-AA34-69F2304A307B}</a:tableStyleId>
              </a:tblPr>
              <a:tblGrid>
                <a:gridCol w="1724100">
                  <a:extLst>
                    <a:ext uri="{9D8B030D-6E8A-4147-A177-3AD203B41FA5}">
                      <a16:colId xmlns:a16="http://schemas.microsoft.com/office/drawing/2014/main" val="3589542608"/>
                    </a:ext>
                  </a:extLst>
                </a:gridCol>
                <a:gridCol w="3701144">
                  <a:extLst>
                    <a:ext uri="{9D8B030D-6E8A-4147-A177-3AD203B41FA5}">
                      <a16:colId xmlns:a16="http://schemas.microsoft.com/office/drawing/2014/main" val="1155757321"/>
                    </a:ext>
                  </a:extLst>
                </a:gridCol>
                <a:gridCol w="5145043">
                  <a:extLst>
                    <a:ext uri="{9D8B030D-6E8A-4147-A177-3AD203B41FA5}">
                      <a16:colId xmlns:a16="http://schemas.microsoft.com/office/drawing/2014/main" val="402665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0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Grupos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</a:t>
                      </a:r>
                      <a:endParaRPr lang="pt-B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Gabriel</a:t>
                      </a:r>
                      <a:r>
                        <a:rPr lang="pt-BR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Scalione, Gisele </a:t>
                      </a:r>
                      <a:r>
                        <a:rPr lang="pt-BR" baseline="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Pontim</a:t>
                      </a:r>
                      <a:r>
                        <a:rPr lang="pt-BR" baseline="0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Júlio Morais, Leonardo </a:t>
                      </a:r>
                      <a:r>
                        <a:rPr lang="pt-BR" baseline="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Baoer</a:t>
                      </a:r>
                      <a:endParaRPr lang="pt-B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Selecionem um problema que vocês queiram analisar e para o qual tenham acesso a fontes de dados adequadas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Quais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as regiões metropolitanas </a:t>
                      </a:r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Brasil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que possuem maior t</a:t>
                      </a:r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empo médio de deslocamento casa-trabalho</a:t>
                      </a:r>
                      <a:endParaRPr lang="pt-BR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9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Hipótese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Definam e declarem as hipóteses a serem trabalhadas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Regiões </a:t>
                      </a:r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Sudeste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levam mais tempo no deslocamento casa-trabalho que as demais.</a:t>
                      </a:r>
                      <a:endParaRPr lang="pt-BR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Estratégia de 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Descrevam como irão validar as hipóteses acima incluindo as análises, os dados a serem utilizados e as ferramentas analíticas (estatísticas, algoritmos).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 deslocamento casa-trabalho será analisado a partir de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uma base pública do IBGE sem dados sensíveis, a qual apresenta o tempo médio de deslocamento em determinados grupos de cidades e também população, independente do meio de transporte.</a:t>
                      </a:r>
                      <a:endParaRPr lang="pt-BR" dirty="0" smtClean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pt-BR" dirty="0" smtClean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pt-BR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Será feita</a:t>
                      </a:r>
                      <a:r>
                        <a:rPr lang="pt-BR" baseline="0" dirty="0" smtClean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uma análise de correlação do tempo médio de deslocamento x população de cada um dos municípios. </a:t>
                      </a:r>
                    </a:p>
                    <a:p>
                      <a:endParaRPr lang="pt-BR" dirty="0" smtClean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6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1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ESTRUTURA PROJETO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1AC13C5-62D9-2826-0CEB-85F5AD34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21160"/>
              </p:ext>
            </p:extLst>
          </p:nvPr>
        </p:nvGraphicFramePr>
        <p:xfrm>
          <a:off x="910243" y="2119550"/>
          <a:ext cx="10570287" cy="3418840"/>
        </p:xfrm>
        <a:graphic>
          <a:graphicData uri="http://schemas.openxmlformats.org/drawingml/2006/table">
            <a:tbl>
              <a:tblPr firstRow="1" bandRow="1">
                <a:tableStyleId>{D55514E7-0517-4CFE-AA34-69F2304A307B}</a:tableStyleId>
              </a:tblPr>
              <a:tblGrid>
                <a:gridCol w="1724100">
                  <a:extLst>
                    <a:ext uri="{9D8B030D-6E8A-4147-A177-3AD203B41FA5}">
                      <a16:colId xmlns:a16="http://schemas.microsoft.com/office/drawing/2014/main" val="3589542608"/>
                    </a:ext>
                  </a:extLst>
                </a:gridCol>
                <a:gridCol w="4147457">
                  <a:extLst>
                    <a:ext uri="{9D8B030D-6E8A-4147-A177-3AD203B41FA5}">
                      <a16:colId xmlns:a16="http://schemas.microsoft.com/office/drawing/2014/main" val="1155757321"/>
                    </a:ext>
                  </a:extLst>
                </a:gridCol>
                <a:gridCol w="4698730">
                  <a:extLst>
                    <a:ext uri="{9D8B030D-6E8A-4147-A177-3AD203B41FA5}">
                      <a16:colId xmlns:a16="http://schemas.microsoft.com/office/drawing/2014/main" val="402665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0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Executar a análise utilizando: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Base de dados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Soluções analíticas (estatística ou algoritmo R / </a:t>
                      </a:r>
                      <a:r>
                        <a:rPr lang="pt-BR" sz="14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python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Tableau /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Construção de base de dados com os dados coletados: sensações (energia e desempenho), resultados dos treinos, alimentação, resultados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Execução e demonstração das análises: relatórios com as correlações definidas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Conclusões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Apresentação das conclusões em 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Tableau / Power BI ou Python / R, 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com base nos resultados das análises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Apresentação dos resultados em Python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9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Novas análises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Disponibilização da base de dados e ferramenta de consulta ad hoc que seja de simples acesso aos usuários finais - 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Construir e disponibilizar base de dados e solução front </a:t>
                      </a:r>
                      <a:r>
                        <a:rPr lang="pt-BR" sz="14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end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pt-BR" sz="14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pré</a:t>
                      </a: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-configurada para análises e validações dos usuários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Relatório Power BI com acesso aos dados e com facilidade de cruzamento entre 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3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CRITÉRIOS AVALIAÇÃO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1AC13C5-62D9-2826-0CEB-85F5AD34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14638"/>
              </p:ext>
            </p:extLst>
          </p:nvPr>
        </p:nvGraphicFramePr>
        <p:xfrm>
          <a:off x="910243" y="2119550"/>
          <a:ext cx="10570287" cy="4185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24100">
                  <a:extLst>
                    <a:ext uri="{9D8B030D-6E8A-4147-A177-3AD203B41FA5}">
                      <a16:colId xmlns:a16="http://schemas.microsoft.com/office/drawing/2014/main" val="3589542608"/>
                    </a:ext>
                  </a:extLst>
                </a:gridCol>
                <a:gridCol w="5910943">
                  <a:extLst>
                    <a:ext uri="{9D8B030D-6E8A-4147-A177-3AD203B41FA5}">
                      <a16:colId xmlns:a16="http://schemas.microsoft.com/office/drawing/2014/main" val="1155757321"/>
                    </a:ext>
                  </a:extLst>
                </a:gridCol>
                <a:gridCol w="2935244">
                  <a:extLst>
                    <a:ext uri="{9D8B030D-6E8A-4147-A177-3AD203B41FA5}">
                      <a16:colId xmlns:a16="http://schemas.microsoft.com/office/drawing/2014/main" val="402665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CRITÉRIOS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PESO NA NOTA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0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Definiram claramente o problema a ser analisado.</a:t>
                      </a:r>
                      <a:endParaRPr lang="pt-BR" sz="1400" i="0" u="none" strike="noStrike" cap="non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9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Hipótese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Definiram claramente as hipóteses a serem trabalhadas e elas são coerentes com o problema apresentado.</a:t>
                      </a:r>
                      <a:endParaRPr lang="pt-BR" sz="1400" i="0" u="none" strike="noStrike" cap="non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Titillium Web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Estratégia de 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140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Selecionaram dados adequados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140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Definiram estratégias de análises corretas, com a seleção das ferramentas (estatísticas ou algoritmos) adequadas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140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Utilizaram ao menos 2 ferramentas analíticas diferentes (estatísticas ou algoritmos)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(1 para cada item)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6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Construíram a Base de dados de forma correta (modelos de dados adequados – entidades e fatos claramente definidos)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-"/>
                      </a:pPr>
                      <a:r>
                        <a:rPr lang="pt-BR" sz="1400" b="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Executaram as ferramentas analíticas corretamente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(metade para cada item)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8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Conclusões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Contaram uma história baseada em dados estruturada em contexto, problema, solução.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400" b="1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Novas análises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Titillium Web"/>
                        </a:rPr>
                        <a:t>Disponibilizaram base de dados e ferramenta de consulta ad hoc que seja de simples acesso</a:t>
                      </a:r>
                      <a:endParaRPr lang="pt-BR" sz="1400" b="0" i="0" u="none" strike="noStrike" cap="non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6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5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ctrTitle"/>
          </p:nvPr>
        </p:nvSpPr>
        <p:spPr>
          <a:xfrm>
            <a:off x="708296" y="950987"/>
            <a:ext cx="10772233" cy="7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</a:pPr>
            <a:r>
              <a:rPr lang="pt-BR" sz="6665" b="1" dirty="0">
                <a:solidFill>
                  <a:srgbClr val="D77614"/>
                </a:solidFill>
              </a:rPr>
              <a:t>ESTRUTURA AULAS</a:t>
            </a:r>
            <a:endParaRPr sz="6665" b="1" dirty="0">
              <a:solidFill>
                <a:srgbClr val="D77614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8296" y="1349351"/>
            <a:ext cx="6000860" cy="67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00" rIns="121850" bIns="609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9" b="1" dirty="0">
                <a:solidFill>
                  <a:schemeClr val="accent1"/>
                </a:solidFill>
                <a:latin typeface="Titillium Web"/>
                <a:sym typeface="Titillium Web"/>
              </a:rPr>
              <a:t>PROJETO FINAL</a:t>
            </a:r>
            <a:endParaRPr dirty="0"/>
          </a:p>
        </p:txBody>
      </p:sp>
      <p:sp>
        <p:nvSpPr>
          <p:cNvPr id="140" name="Google Shape;140;p3"/>
          <p:cNvSpPr/>
          <p:nvPr/>
        </p:nvSpPr>
        <p:spPr>
          <a:xfrm>
            <a:off x="708295" y="2424510"/>
            <a:ext cx="10772233" cy="427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lvl="1">
              <a:lnSpc>
                <a:spcPct val="150000"/>
              </a:lnSpc>
              <a:buSzPts val="1600"/>
            </a:pPr>
            <a:r>
              <a:rPr lang="pt-BR" sz="2000" b="1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1/Março: 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Definição dos grupos e início dos trabalhos</a:t>
            </a:r>
            <a:endParaRPr lang="pt-BR" sz="2000" b="1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1">
              <a:lnSpc>
                <a:spcPct val="150000"/>
              </a:lnSpc>
              <a:buSzPts val="1600"/>
            </a:pPr>
            <a:r>
              <a:rPr lang="pt-BR" sz="2000" b="1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6 e 8/Março</a:t>
            </a: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Desenvolvimento e suporte. Os grupos deverão agendar o suporte com os professores</a:t>
            </a:r>
          </a:p>
          <a:p>
            <a:pPr lvl="1">
              <a:lnSpc>
                <a:spcPct val="150000"/>
              </a:lnSpc>
              <a:buSzPts val="1600"/>
            </a:pPr>
            <a:r>
              <a:rPr lang="pt-BR" sz="2000" b="1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13/Março:</a:t>
            </a:r>
            <a:endParaRPr lang="pt-BR" sz="2000" b="1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Apresentação por grupo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pelos demais</a:t>
            </a:r>
          </a:p>
          <a:p>
            <a:pPr marL="342900" lvl="1" indent="-342900">
              <a:lnSpc>
                <a:spcPct val="150000"/>
              </a:lnSpc>
              <a:buSzPts val="16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Avaliação pelos professores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sz="2000" i="0" u="none" strike="noStrike" cap="none" dirty="0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43763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3314251" y="1765790"/>
            <a:ext cx="5096273" cy="149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121850" rIns="121850" bIns="1218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5332" b="1">
                <a:solidFill>
                  <a:schemeClr val="lt2"/>
                </a:solidFill>
              </a:rPr>
              <a:t>OBRIGADO</a:t>
            </a:r>
            <a:endParaRPr sz="5332" b="1">
              <a:solidFill>
                <a:schemeClr val="lt2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-86973" y="1295816"/>
            <a:ext cx="83174" cy="82836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1"/>
          <p:cNvGrpSpPr/>
          <p:nvPr/>
        </p:nvGrpSpPr>
        <p:grpSpPr>
          <a:xfrm>
            <a:off x="10639141" y="-1568113"/>
            <a:ext cx="271648" cy="1699230"/>
            <a:chOff x="2877432" y="975334"/>
            <a:chExt cx="188886" cy="1181532"/>
          </a:xfrm>
        </p:grpSpPr>
        <p:sp>
          <p:nvSpPr>
            <p:cNvPr id="265" name="Google Shape;265;p2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850" tIns="121850" rIns="121850" bIns="12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850" tIns="121850" rIns="121850" bIns="12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850" tIns="121850" rIns="121850" bIns="121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1"/>
          <p:cNvSpPr/>
          <p:nvPr/>
        </p:nvSpPr>
        <p:spPr>
          <a:xfrm>
            <a:off x="12367369" y="-943438"/>
            <a:ext cx="12173" cy="3623628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446854" y="-912610"/>
            <a:ext cx="12173" cy="2429143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850" tIns="121850" rIns="121850" bIns="121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3070696" y="3313830"/>
            <a:ext cx="5583381" cy="113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6" b="0" i="0" u="none" strike="noStrike" cap="none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Paulo Seixas</a:t>
            </a:r>
            <a:endParaRPr sz="1866" b="0" i="0" u="none" strike="noStrike" cap="none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pseixas@1500fh.com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445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66" b="0" i="0" u="none" strike="noStrike" cap="none">
                <a:solidFill>
                  <a:srgbClr val="00445F"/>
                </a:solidFill>
                <a:latin typeface="Titillium Web"/>
                <a:ea typeface="Titillium Web"/>
                <a:cs typeface="Titillium Web"/>
                <a:sym typeface="Titillium Web"/>
              </a:rPr>
              <a:t>uni1500.com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Personalizar 5">
      <a:dk1>
        <a:srgbClr val="1A5E8F"/>
      </a:dk1>
      <a:lt1>
        <a:srgbClr val="FFFFFF"/>
      </a:lt1>
      <a:dk2>
        <a:srgbClr val="002845"/>
      </a:dk2>
      <a:lt2>
        <a:srgbClr val="EE9E4D"/>
      </a:lt2>
      <a:accent1>
        <a:srgbClr val="EE9E4D"/>
      </a:accent1>
      <a:accent2>
        <a:srgbClr val="53BEA5"/>
      </a:accent2>
      <a:accent3>
        <a:srgbClr val="EE9E4D"/>
      </a:accent3>
      <a:accent4>
        <a:srgbClr val="F1CB89"/>
      </a:accent4>
      <a:accent5>
        <a:srgbClr val="53BEA5"/>
      </a:accent5>
      <a:accent6>
        <a:srgbClr val="EE9E4D"/>
      </a:accent6>
      <a:hlink>
        <a:srgbClr val="FFFFFF"/>
      </a:hlink>
      <a:folHlink>
        <a:srgbClr val="53BE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591</Words>
  <Application>Microsoft Office PowerPoint</Application>
  <PresentationFormat>Personalizar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Advent Pro SemiBold</vt:lpstr>
      <vt:lpstr>Calibri</vt:lpstr>
      <vt:lpstr>Fira Sans Extra Condensed Medium</vt:lpstr>
      <vt:lpstr>Maven Pro</vt:lpstr>
      <vt:lpstr>Arial</vt:lpstr>
      <vt:lpstr>Share Tech</vt:lpstr>
      <vt:lpstr>Titillium Web</vt:lpstr>
      <vt:lpstr>Data Science Consulting by Slidesgo</vt:lpstr>
      <vt:lpstr>Apresentação do PowerPoint</vt:lpstr>
      <vt:lpstr>OBJETIVOS AULA</vt:lpstr>
      <vt:lpstr>ESTRUTURA PROJETO</vt:lpstr>
      <vt:lpstr>ESTRUTURA PROJETO</vt:lpstr>
      <vt:lpstr>ESTRUTURA PROJETO</vt:lpstr>
      <vt:lpstr>CRITÉRIOS AVALIAÇÃO</vt:lpstr>
      <vt:lpstr>ESTRUTURA AULAS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Seixas</dc:creator>
  <cp:lastModifiedBy>Gabriel Scalione</cp:lastModifiedBy>
  <cp:revision>36</cp:revision>
  <dcterms:modified xsi:type="dcterms:W3CDTF">2023-03-07T01:22:34Z</dcterms:modified>
</cp:coreProperties>
</file>