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6" r:id="rId5"/>
    <p:sldId id="321" r:id="rId6"/>
    <p:sldId id="319" r:id="rId7"/>
    <p:sldId id="316" r:id="rId8"/>
    <p:sldId id="318" r:id="rId9"/>
    <p:sldId id="322" r:id="rId10"/>
    <p:sldId id="323" r:id="rId11"/>
    <p:sldId id="324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0" autoAdjust="0"/>
    <p:restoredTop sz="93686" autoAdjust="0"/>
  </p:normalViewPr>
  <p:slideViewPr>
    <p:cSldViewPr snapToGrid="0">
      <p:cViewPr varScale="1">
        <p:scale>
          <a:sx n="104" d="100"/>
          <a:sy n="104" d="100"/>
        </p:scale>
        <p:origin x="828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1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8F408-5B01-4A36-8A56-A4B6AB98DA1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E4ADB-4F6C-4A14-A232-7FEC66448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8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4ADB-4F6C-4A14-A232-7FEC664481F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83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A6899666-3415-4A1C-8C02-D785AD2F0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86" y="-1823339"/>
            <a:ext cx="7523828" cy="86813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BCAA61-B0CA-451F-B78A-0669DB9EF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041400"/>
            <a:ext cx="6645442" cy="2387600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378E7-73A5-45D1-8BA4-2A1E0411C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21074"/>
            <a:ext cx="6645442" cy="2145799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04A13F-A601-4EB3-9212-9DDE59E3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24640"/>
            <a:ext cx="1483895" cy="365125"/>
          </a:xfrm>
        </p:spPr>
        <p:txBody>
          <a:bodyPr/>
          <a:lstStyle/>
          <a:p>
            <a:fld id="{14D8BB3C-6B53-46BD-A4F0-0757B46599C3}" type="datetimeFigureOut">
              <a:rPr lang="pt-BR" smtClean="0"/>
              <a:t>29/10/2023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BE6AE-1A6A-49CF-88A3-A5956709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0853" y="5924640"/>
            <a:ext cx="4872789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269AF2-D220-4898-8C9F-A6A31405E8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6024588"/>
            <a:ext cx="252985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7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omputador com texto preto sobre fundo escuro&#10;&#10;Descrição gerada automaticamente com confiança média">
            <a:extLst>
              <a:ext uri="{FF2B5EF4-FFF2-40B4-BE49-F238E27FC236}">
                <a16:creationId xmlns:a16="http://schemas.microsoft.com/office/drawing/2014/main" id="{01D837B4-9215-43AA-A7DA-A27AC17E92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1110AF-7EA7-48B2-8AEF-6C48636D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BB3C-6B53-46BD-A4F0-0757B46599C3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438FAC-4893-4625-9039-FE3A6368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69DAC9-0730-4CD0-A32B-23AEA78F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6F14-41C8-42A0-A751-72D01404B6D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963B50-A512-44A7-896A-F368BA4434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6024588"/>
            <a:ext cx="252985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8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42F49737-511D-46FF-A179-6D29E589B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3" y="-1823339"/>
            <a:ext cx="7523828" cy="86813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73F174-0461-45A7-8F99-0019B1D8A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1571" y="608746"/>
            <a:ext cx="7423074" cy="112245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39EC3-EAB6-41B1-AF6D-1FF09E9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45" y="1934308"/>
            <a:ext cx="7423075" cy="3787222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99C2A-8D75-473A-9DFD-EC391EC9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3244" y="5924640"/>
            <a:ext cx="1195719" cy="365125"/>
          </a:xfrm>
        </p:spPr>
        <p:txBody>
          <a:bodyPr/>
          <a:lstStyle/>
          <a:p>
            <a:fld id="{14D8BB3C-6B53-46BD-A4F0-0757B46599C3}" type="datetimeFigureOut">
              <a:rPr lang="pt-BR" smtClean="0"/>
              <a:t>29/10/2023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B9AF1-5F2D-4615-83D4-CA141F5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4290" y="5924639"/>
            <a:ext cx="436098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69BE5-9ED2-499D-A461-BC7071B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5924640"/>
            <a:ext cx="1195720" cy="365125"/>
          </a:xfrm>
        </p:spPr>
        <p:txBody>
          <a:bodyPr/>
          <a:lstStyle/>
          <a:p>
            <a:fld id="{46016F14-41C8-42A0-A751-72D01404B6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42BBD6-580A-4671-ABD8-62907802A5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2600044" y="-168812"/>
            <a:ext cx="14870813" cy="86813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F6D245-76FA-41BF-92E0-75557C201A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6024588"/>
            <a:ext cx="252985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Cent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2F49737-511D-46FF-A179-6D29E589B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124" y="-1823339"/>
            <a:ext cx="7523826" cy="86813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73F174-0461-45A7-8F99-0019B1D8A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1571" y="608746"/>
            <a:ext cx="7423074" cy="112245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39EC3-EAB6-41B1-AF6D-1FF09E9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45" y="1934308"/>
            <a:ext cx="7423075" cy="3787222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99C2A-8D75-473A-9DFD-EC391EC9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3244" y="5924640"/>
            <a:ext cx="1195719" cy="365125"/>
          </a:xfrm>
        </p:spPr>
        <p:txBody>
          <a:bodyPr/>
          <a:lstStyle/>
          <a:p>
            <a:fld id="{14D8BB3C-6B53-46BD-A4F0-0757B46599C3}" type="datetimeFigureOut">
              <a:rPr lang="pt-BR" smtClean="0"/>
              <a:t>29/10/2023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B9AF1-5F2D-4615-83D4-CA141F5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4290" y="5924639"/>
            <a:ext cx="436098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69BE5-9ED2-499D-A461-BC7071B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5924640"/>
            <a:ext cx="1195720" cy="365125"/>
          </a:xfrm>
        </p:spPr>
        <p:txBody>
          <a:bodyPr/>
          <a:lstStyle/>
          <a:p>
            <a:fld id="{46016F14-41C8-42A0-A751-72D01404B6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42BBD6-580A-4671-ABD8-62907802A5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57542" y="-1823339"/>
            <a:ext cx="7523827" cy="86813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F6D245-76FA-41BF-92E0-75557C201A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6024588"/>
            <a:ext cx="252985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Central (Escu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2F49737-511D-46FF-A179-6D29E589B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71684" y="-1316436"/>
            <a:ext cx="15135367" cy="88357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73F174-0461-45A7-8F99-0019B1D8A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1571" y="608746"/>
            <a:ext cx="7423074" cy="112245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39EC3-EAB6-41B1-AF6D-1FF09E9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45" y="1934308"/>
            <a:ext cx="7423075" cy="37872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99C2A-8D75-473A-9DFD-EC391EC9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3244" y="5924640"/>
            <a:ext cx="1195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8BB3C-6B53-46BD-A4F0-0757B46599C3}" type="datetimeFigureOut">
              <a:rPr lang="pt-BR" smtClean="0"/>
              <a:pPr/>
              <a:t>29/10/2023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B9AF1-5F2D-4615-83D4-CA141F5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4290" y="5924639"/>
            <a:ext cx="436098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69BE5-9ED2-499D-A461-BC7071B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5924640"/>
            <a:ext cx="11957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016F14-41C8-42A0-A751-72D01404B6D7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F6D245-76FA-41BF-92E0-75557C201A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6024588"/>
            <a:ext cx="252985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7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2F49737-511D-46FF-A179-6D29E589B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124" y="-1195540"/>
            <a:ext cx="7523826" cy="86813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73F174-0461-45A7-8F99-0019B1D8A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248" y="608746"/>
            <a:ext cx="9080873" cy="1122453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39EC3-EAB6-41B1-AF6D-1FF09E9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3" y="1934308"/>
            <a:ext cx="9080874" cy="3787222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99C2A-8D75-473A-9DFD-EC391EC9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922" y="5924640"/>
            <a:ext cx="1195719" cy="365125"/>
          </a:xfrm>
        </p:spPr>
        <p:txBody>
          <a:bodyPr/>
          <a:lstStyle/>
          <a:p>
            <a:fld id="{14D8BB3C-6B53-46BD-A4F0-0757B46599C3}" type="datetimeFigureOut">
              <a:rPr lang="pt-BR" smtClean="0"/>
              <a:t>29/10/2023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B9AF1-5F2D-4615-83D4-CA141F5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1968" y="5924639"/>
            <a:ext cx="600763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69BE5-9ED2-499D-A461-BC7071B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9655" y="5924640"/>
            <a:ext cx="1195720" cy="365125"/>
          </a:xfrm>
        </p:spPr>
        <p:txBody>
          <a:bodyPr/>
          <a:lstStyle/>
          <a:p>
            <a:fld id="{46016F14-41C8-42A0-A751-72D01404B6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F6D245-76FA-41BF-92E0-75557C201A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6024588"/>
            <a:ext cx="252985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F174-0461-45A7-8F99-0019B1D8A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2768" y="608746"/>
            <a:ext cx="8999620" cy="1122453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39EC3-EAB6-41B1-AF6D-1FF09E9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442" y="1934308"/>
            <a:ext cx="8999621" cy="3787222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99C2A-8D75-473A-9DFD-EC391EC9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5430" y="5924640"/>
            <a:ext cx="1195719" cy="365125"/>
          </a:xfrm>
        </p:spPr>
        <p:txBody>
          <a:bodyPr/>
          <a:lstStyle/>
          <a:p>
            <a:fld id="{14D8BB3C-6B53-46BD-A4F0-0757B46599C3}" type="datetimeFigureOut">
              <a:rPr lang="pt-BR" smtClean="0"/>
              <a:t>29/10/2023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B9AF1-5F2D-4615-83D4-CA141F5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2453" y="5924639"/>
            <a:ext cx="5989279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69BE5-9ED2-499D-A461-BC7071B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7060" y="5924640"/>
            <a:ext cx="829692" cy="365125"/>
          </a:xfrm>
        </p:spPr>
        <p:txBody>
          <a:bodyPr/>
          <a:lstStyle/>
          <a:p>
            <a:fld id="{46016F14-41C8-42A0-A751-72D01404B6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42BBD6-580A-4671-ABD8-62907802A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2600044" y="-1829175"/>
            <a:ext cx="14870813" cy="86813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F6D245-76FA-41BF-92E0-75557C201A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6024588"/>
            <a:ext cx="252985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Esquerda (Escu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764281E-E4F0-4767-B322-1566CD1088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921364" y="-928047"/>
            <a:ext cx="19517566" cy="113940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73F174-0461-45A7-8F99-0019B1D8A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248" y="608746"/>
            <a:ext cx="9080873" cy="112245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39EC3-EAB6-41B1-AF6D-1FF09E9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3" y="1934308"/>
            <a:ext cx="9080874" cy="37872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99C2A-8D75-473A-9DFD-EC391EC9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922" y="5924640"/>
            <a:ext cx="1195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8BB3C-6B53-46BD-A4F0-0757B46599C3}" type="datetimeFigureOut">
              <a:rPr lang="pt-BR" smtClean="0"/>
              <a:pPr/>
              <a:t>29/10/2023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B9AF1-5F2D-4615-83D4-CA141F5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1968" y="5924639"/>
            <a:ext cx="60076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69BE5-9ED2-499D-A461-BC7071B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9655" y="5924640"/>
            <a:ext cx="11957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016F14-41C8-42A0-A751-72D01404B6D7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F6D245-76FA-41BF-92E0-75557C201A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6024588"/>
            <a:ext cx="252985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2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Direita (Escu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D341943-BAF0-4955-9CB4-EC99A3032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791368" y="-3468383"/>
            <a:ext cx="19851186" cy="115888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73F174-0461-45A7-8F99-0019B1D8A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2768" y="608746"/>
            <a:ext cx="8999620" cy="112245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39EC3-EAB6-41B1-AF6D-1FF09E9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442" y="1934308"/>
            <a:ext cx="8999621" cy="37872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99C2A-8D75-473A-9DFD-EC391EC9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5430" y="5924640"/>
            <a:ext cx="1195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D8BB3C-6B53-46BD-A4F0-0757B46599C3}" type="datetimeFigureOut">
              <a:rPr lang="pt-BR" smtClean="0"/>
              <a:pPr/>
              <a:t>29/10/2023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B9AF1-5F2D-4615-83D4-CA141F5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2453" y="5924639"/>
            <a:ext cx="598927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69BE5-9ED2-499D-A461-BC7071B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7060" y="5924640"/>
            <a:ext cx="82969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016F14-41C8-42A0-A751-72D01404B6D7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F6D245-76FA-41BF-92E0-75557C201A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6024588"/>
            <a:ext cx="252985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Mais Espaç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omputador com texto preto sobre fundo escuro&#10;&#10;Descrição gerada automaticamente com confiança média">
            <a:extLst>
              <a:ext uri="{FF2B5EF4-FFF2-40B4-BE49-F238E27FC236}">
                <a16:creationId xmlns:a16="http://schemas.microsoft.com/office/drawing/2014/main" id="{D650A5DA-CBC5-4A17-BDD6-EBE1DDAAF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DBB1C4-3E84-4211-9AC5-82AD210D13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9E7852-A458-4FA9-84E7-B5740A11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BB3C-6B53-46BD-A4F0-0757B46599C3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B1C282-3269-448A-8FE7-0E4AC610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E26CDE-E8A8-4B72-95B7-6662362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6F14-41C8-42A0-A751-72D01404B6D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4A7DCA-D76F-447F-BC5C-37B38660B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6024588"/>
            <a:ext cx="252985" cy="265177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BD76F00-ACA6-404B-A55A-9A2EF5B7BC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94758"/>
            <a:ext cx="10515600" cy="37963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1802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235EBF-FFA7-423B-81C1-214740CF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235"/>
            <a:ext cx="10515600" cy="1122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D118E-2E06-4109-843A-6FCF4EC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ACD35E-55A0-4327-B9C0-A80C08D03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924640"/>
            <a:ext cx="228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BB3C-6B53-46BD-A4F0-0757B46599C3}" type="datetimeFigureOut">
              <a:rPr lang="pt-BR" smtClean="0"/>
              <a:t>29/10/2023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563E96-409C-438A-AB85-4BC35FC1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3504" y="5924640"/>
            <a:ext cx="4669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B51195-407B-456F-8362-F3471BA84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924640"/>
            <a:ext cx="228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6F14-41C8-42A0-A751-72D01404B6D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79DD90-3649-495B-825A-3D584B517F64}"/>
              </a:ext>
            </a:extLst>
          </p:cNvPr>
          <p:cNvSpPr/>
          <p:nvPr userDrawn="1"/>
        </p:nvSpPr>
        <p:spPr>
          <a:xfrm>
            <a:off x="426720" y="365125"/>
            <a:ext cx="11338560" cy="612775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8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3" r:id="rId4"/>
    <p:sldLayoutId id="2147483659" r:id="rId5"/>
    <p:sldLayoutId id="2147483660" r:id="rId6"/>
    <p:sldLayoutId id="2147483661" r:id="rId7"/>
    <p:sldLayoutId id="2147483662" r:id="rId8"/>
    <p:sldLayoutId id="2147483654" r:id="rId9"/>
    <p:sldLayoutId id="21474836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43888-539F-470B-BE71-0601EECD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41400"/>
            <a:ext cx="7361903" cy="2387600"/>
          </a:xfrm>
        </p:spPr>
        <p:txBody>
          <a:bodyPr/>
          <a:lstStyle/>
          <a:p>
            <a:r>
              <a:rPr lang="pt-BR" dirty="0"/>
              <a:t>A3 e A4 - Praticando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ED729E-6986-47D8-84AC-A452374C0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Tarefa PUB Completo – Simulação Manual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2C734-7D2F-3167-310F-0365C78E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Prof. Christopher R. Pohlmann (chrisrp@unisinos.br)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9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D06BC-7D63-1198-6621-CAECEC4A2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Integrantes da Tarefa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511A62-9B24-663F-D67E-9757B9D9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521074"/>
            <a:ext cx="8499231" cy="2145799"/>
          </a:xfrm>
        </p:spPr>
        <p:txBody>
          <a:bodyPr/>
          <a:lstStyle/>
          <a:p>
            <a:r>
              <a:rPr lang="pt-BR" dirty="0"/>
              <a:t>Nome 1: Gabriel Hoffmann</a:t>
            </a:r>
          </a:p>
          <a:p>
            <a:endParaRPr lang="pt-BR" dirty="0"/>
          </a:p>
          <a:p>
            <a:r>
              <a:rPr lang="pt-BR" dirty="0"/>
              <a:t>Nome 2: Rafael Brustolin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10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D06BC-7D63-1198-6621-CAECEC4A2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Simulação 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5FAED9-EAA8-FE19-3475-8DA45B4F1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4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EEA988A-FDB8-FEDA-02E5-475FABBA3B26}"/>
              </a:ext>
            </a:extLst>
          </p:cNvPr>
          <p:cNvGraphicFramePr>
            <a:graphicFrameLocks noGrp="1"/>
          </p:cNvGraphicFramePr>
          <p:nvPr/>
        </p:nvGraphicFramePr>
        <p:xfrm>
          <a:off x="59961" y="102748"/>
          <a:ext cx="12072078" cy="6561063"/>
        </p:xfrm>
        <a:graphic>
          <a:graphicData uri="http://schemas.openxmlformats.org/drawingml/2006/table">
            <a:tbl>
              <a:tblPr firstRow="1" bandRow="1"/>
              <a:tblGrid>
                <a:gridCol w="2254081">
                  <a:extLst>
                    <a:ext uri="{9D8B030D-6E8A-4147-A177-3AD203B41FA5}">
                      <a16:colId xmlns:a16="http://schemas.microsoft.com/office/drawing/2014/main" val="2351541291"/>
                    </a:ext>
                  </a:extLst>
                </a:gridCol>
                <a:gridCol w="2923990">
                  <a:extLst>
                    <a:ext uri="{9D8B030D-6E8A-4147-A177-3AD203B41FA5}">
                      <a16:colId xmlns:a16="http://schemas.microsoft.com/office/drawing/2014/main" val="2439889910"/>
                    </a:ext>
                  </a:extLst>
                </a:gridCol>
                <a:gridCol w="6894007">
                  <a:extLst>
                    <a:ext uri="{9D8B030D-6E8A-4147-A177-3AD203B41FA5}">
                      <a16:colId xmlns:a16="http://schemas.microsoft.com/office/drawing/2014/main" val="1371907029"/>
                    </a:ext>
                  </a:extLst>
                </a:gridCol>
              </a:tblGrid>
              <a:tr h="621675"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A: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Verifique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o tempo de término para todas as atividades em progresso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Determine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atividade que terminará antes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Avance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o relógio de simulação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B: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Para as atividade que 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terminaram</a:t>
                      </a:r>
                      <a:endParaRPr lang="pt-BR" altLang="en-US" sz="1050" b="0" dirty="0">
                        <a:solidFill>
                          <a:srgbClr val="000000"/>
                        </a:solidFill>
                      </a:endParaRP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ova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entidades para as suas respectivas filas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C: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Procure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atividades em ordem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Inicie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qualquer atividade que possa começar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ova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entidades apropriadas das filas para as atividades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Amostre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um tempo de duração da atividade segundo uma determinada distribuição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alcule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quando essa atividade terminará e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note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esse tempo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60346"/>
                  </a:ext>
                </a:extLst>
              </a:tr>
              <a:tr h="367923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-x-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C1: Chega começa T=0 e termina em T=1 (tab. 3.6, N=1), SEDE=2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09578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C1: Chega termina T=1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C2: Chega começa T=1 e termina em T=1+20=21 (tab. 3.6, N=20), SEDE=1</a:t>
                      </a:r>
                    </a:p>
                    <a:p>
                      <a:pPr algn="l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C1O1G1: Enche começa T=1 e termina em T=1+5=6 (tab. 3.9, 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5259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C1O1G1: Enche termina T=6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C1O1: Bebe começa T=6 e termina em T=6+7=13 (tab. 3.8, N=7)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5359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C1O1: Bebe termina T=13,</a:t>
                      </a:r>
                      <a:br>
                        <a:rPr lang="pt-BR" sz="1300" dirty="0">
                          <a:solidFill>
                            <a:srgbClr val="000000"/>
                          </a:solidFill>
                        </a:rPr>
                      </a:b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SEDE=2-1=1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C1O2G1: Enche começa T=13 e termina em T=13+7=20 (tab. 3.9, N=7)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O1G2: Lava começa T=13 e termina em T=13+5=18 (N=5)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6191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O1G2: Lava termina T=18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-x-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9515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C1O2G1: Enche termina T=20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C1O2: Bebe começa T=20 e termina em T=20+5=25 (tab. 3.8, 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3898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C2: Chega termina T=21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C3: Chega começa T=21 e termina em T=21+4=25 (tab. 3.6, N=4), SEDE=1</a:t>
                      </a:r>
                    </a:p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C2O1G1: Enche começa T=21 e termina em T=21+4=25 (tab. 3.9, N=4)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437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C3: Chega termina T=25</a:t>
                      </a:r>
                    </a:p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C2O1G1: Enche termina T=25</a:t>
                      </a:r>
                    </a:p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C1O2: Bebe termina T=25, SEDE=1-1=0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C4: Chega começa T=25 e termina em T=25+1=26 (tab. 3.6, N=1), SEDE=1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C3O3G1: Enche começa T=25 e termina em T=25+5=30 (tab. 3.9, N=5)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C2O1: Bebe começa T=25 e termina em T=25+7=32 (tab. 3.8, N=7)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O2G2: Lava começa T=25 e termina em T=25+5=30 (N=5)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71524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C4: Chega termina T=26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C5: Chega começa T=25 e termina em T=26+4=30 (tab. 3.6, N=4), SEDE=1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C4O?G?: não pode Encher T=26, pois G1 e G2 estão ocupadas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9521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C5: Chega termina T=30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C3O3G1: Enche termina T=30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O2G2: Lava termina T=30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C6: Chega começa T=30 e termina em T=30+4=34 (tab. 3.6, N=4), SEDE=1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00B0F0"/>
                          </a:solidFill>
                        </a:rPr>
                        <a:t>C4O2G1: Enche começa </a:t>
                      </a:r>
                      <a:r>
                        <a:rPr lang="pt-BR" sz="14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T=30 </a:t>
                      </a:r>
                      <a:r>
                        <a:rPr lang="pt-BR" sz="1400" b="1" dirty="0">
                          <a:solidFill>
                            <a:srgbClr val="00B0F0"/>
                          </a:solidFill>
                        </a:rPr>
                        <a:t>e termina em T=30+5=35 (tab. 3.9, N=5)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C5O4G2: Enche começa 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T=30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 e termina em T=30+3=33 (tab. 3.9, N=3)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C3O3: Bebe começa T=30 e termina em T=30+5=35 (tab. 3.8, 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70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3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EEA988A-FDB8-FEDA-02E5-475FABBA3B26}"/>
              </a:ext>
            </a:extLst>
          </p:cNvPr>
          <p:cNvGraphicFramePr>
            <a:graphicFrameLocks noGrp="1"/>
          </p:cNvGraphicFramePr>
          <p:nvPr/>
        </p:nvGraphicFramePr>
        <p:xfrm>
          <a:off x="59961" y="102748"/>
          <a:ext cx="12072078" cy="6869420"/>
        </p:xfrm>
        <a:graphic>
          <a:graphicData uri="http://schemas.openxmlformats.org/drawingml/2006/table">
            <a:tbl>
              <a:tblPr firstRow="1" bandRow="1"/>
              <a:tblGrid>
                <a:gridCol w="2254081">
                  <a:extLst>
                    <a:ext uri="{9D8B030D-6E8A-4147-A177-3AD203B41FA5}">
                      <a16:colId xmlns:a16="http://schemas.microsoft.com/office/drawing/2014/main" val="2351541291"/>
                    </a:ext>
                  </a:extLst>
                </a:gridCol>
                <a:gridCol w="2923990">
                  <a:extLst>
                    <a:ext uri="{9D8B030D-6E8A-4147-A177-3AD203B41FA5}">
                      <a16:colId xmlns:a16="http://schemas.microsoft.com/office/drawing/2014/main" val="2439889910"/>
                    </a:ext>
                  </a:extLst>
                </a:gridCol>
                <a:gridCol w="6894007">
                  <a:extLst>
                    <a:ext uri="{9D8B030D-6E8A-4147-A177-3AD203B41FA5}">
                      <a16:colId xmlns:a16="http://schemas.microsoft.com/office/drawing/2014/main" val="1371907029"/>
                    </a:ext>
                  </a:extLst>
                </a:gridCol>
              </a:tblGrid>
              <a:tr h="621675"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A: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Verifique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o tempo de término para todas as atividades em progresso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Determine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atividade que terminará antes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Avance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o relógio de simulação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B: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Para as atividade que 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terminaram</a:t>
                      </a:r>
                      <a:endParaRPr lang="pt-BR" altLang="en-US" sz="1050" b="0" dirty="0">
                        <a:solidFill>
                          <a:srgbClr val="000000"/>
                        </a:solidFill>
                      </a:endParaRP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ova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entidades para as suas respectivas filas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C: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Procure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atividades em ordem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Inicie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qualquer atividade que possa começar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ova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entidades apropriadas das filas para as atividades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Amostre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um tempo de duração da atividade segundo uma determinada distribuição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alcule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quando essa atividade terminará e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note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esse tempo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60346"/>
                  </a:ext>
                </a:extLst>
              </a:tr>
              <a:tr h="36792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C2O1: Bebe termina T=32, SEDE=1-1=0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O1G?: Lava não começa T=32, pois não tem Garçonete livre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09578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T=33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300" b="0" dirty="0">
                          <a:solidFill>
                            <a:schemeClr val="tx1"/>
                          </a:solidFill>
                        </a:rPr>
                        <a:t>C5O4G2: Enche termina </a:t>
                      </a: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T=33</a:t>
                      </a:r>
                      <a:endParaRPr lang="pt-BR" sz="13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C5O4 Bebe começa 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T=33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 e termina em T=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33+7=40 (tab. 3.8, N=7)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4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O1G2: Lava começa T=33 e termina em T=33+5=38 (N=5)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5259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T=34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3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C6: Chega termina </a:t>
                      </a: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T=34</a:t>
                      </a:r>
                      <a:endParaRPr lang="pt-BR" sz="13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C7: Chega não começa T=34, pois o PUB fechou as portas para novos clientes T=31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C6O?G?: </a:t>
                      </a:r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não pode Encher T=34, pois G1 e G2 estão ocupadas</a:t>
                      </a:r>
                      <a:endParaRPr lang="pt-BR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5359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>
                          <a:solidFill>
                            <a:schemeClr val="tx1"/>
                          </a:solidFill>
                        </a:rPr>
                        <a:t>C4O2G1: Enche termina T=35</a:t>
                      </a:r>
                    </a:p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C3O3: Bebe termina </a:t>
                      </a:r>
                      <a:r>
                        <a:rPr lang="pt-BR" sz="1300" b="0" dirty="0">
                          <a:solidFill>
                            <a:schemeClr val="tx1"/>
                          </a:solidFill>
                        </a:rPr>
                        <a:t>T=35</a:t>
                      </a: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, SEDE=1-1=0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C4O2: Bebe começa 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</a:rPr>
                        <a:t>T=35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 e termina em T=35+7=42 (tab. 3.8, N=7)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C6O5G1: </a:t>
                      </a:r>
                      <a:r>
                        <a:rPr lang="pt-BR" sz="1400" b="1" dirty="0">
                          <a:solidFill>
                            <a:srgbClr val="00B0F0"/>
                          </a:solidFill>
                        </a:rPr>
                        <a:t>Enche começa T=35 e termina em T=35</a:t>
                      </a:r>
                      <a:r>
                        <a:rPr lang="pt-BR" sz="1400" dirty="0">
                          <a:solidFill>
                            <a:srgbClr val="00B0F0"/>
                          </a:solidFill>
                        </a:rPr>
                        <a:t>+4=39 (tab. 3.9, N=4)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O3G?: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Lava não começa T=35, pois não tem Garçonete livre</a:t>
                      </a:r>
                      <a:endParaRPr lang="pt-BR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6191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T=38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O1G2: Lava termina T=38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B0F0"/>
                          </a:solidFill>
                        </a:rPr>
                        <a:t>O3G2: Lava começa T=38 e termina em T=38+5=43 (N=5)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9515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C6O5G1: Enche termina T=39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C6O5: Bebe começa T=39 e termina em T=39+5=44 (tab. 3.8, 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3898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C5O4: Bebe termina T=40, SEDE=1-1=0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O4G1: Lava começa T=40 e termina em T=40+5=45 (N=5)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437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C4O2: Bebe termina T=42, SEDE=1-1=0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O2G?: Lava não começa T=42, pois não tem Garçonete livre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71524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O3G2: Lava termina T=43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 dirty="0">
                          <a:solidFill>
                            <a:srgbClr val="00B0F0"/>
                          </a:solidFill>
                        </a:rPr>
                        <a:t>O2G2: Lava começa T=43 e termina em T=43+5=48 (N=5)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9521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C6O5: Bebe termina T=44, SEDE=1-1=0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O5G?: Lava não começa T=44, pois não tem Garçonete livre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70294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O4G1: Lava termina T=45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B0F0"/>
                          </a:solidFill>
                        </a:rPr>
                        <a:t>O5G1: </a:t>
                      </a:r>
                      <a:r>
                        <a:rPr lang="pt-BR" sz="1400" b="0" dirty="0">
                          <a:solidFill>
                            <a:srgbClr val="00B0F0"/>
                          </a:solidFill>
                        </a:rPr>
                        <a:t>Lava começa T=45 e termina em T=45+5=50 (N=5)</a:t>
                      </a:r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633443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O2G2: Lava termina T=48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-x-</a:t>
                      </a:r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46601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O5G1: Lava termina T=50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-x-</a:t>
                      </a:r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0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6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D06BC-7D63-1198-6621-CAECEC4A2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Simulação B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5FAED9-EAA8-FE19-3475-8DA45B4F1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45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EEA988A-FDB8-FEDA-02E5-475FABBA3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99463"/>
              </p:ext>
            </p:extLst>
          </p:nvPr>
        </p:nvGraphicFramePr>
        <p:xfrm>
          <a:off x="59961" y="102748"/>
          <a:ext cx="12072078" cy="5280903"/>
        </p:xfrm>
        <a:graphic>
          <a:graphicData uri="http://schemas.openxmlformats.org/drawingml/2006/table">
            <a:tbl>
              <a:tblPr firstRow="1" bandRow="1"/>
              <a:tblGrid>
                <a:gridCol w="2254081">
                  <a:extLst>
                    <a:ext uri="{9D8B030D-6E8A-4147-A177-3AD203B41FA5}">
                      <a16:colId xmlns:a16="http://schemas.microsoft.com/office/drawing/2014/main" val="2351541291"/>
                    </a:ext>
                  </a:extLst>
                </a:gridCol>
                <a:gridCol w="2923990">
                  <a:extLst>
                    <a:ext uri="{9D8B030D-6E8A-4147-A177-3AD203B41FA5}">
                      <a16:colId xmlns:a16="http://schemas.microsoft.com/office/drawing/2014/main" val="2439889910"/>
                    </a:ext>
                  </a:extLst>
                </a:gridCol>
                <a:gridCol w="6894007">
                  <a:extLst>
                    <a:ext uri="{9D8B030D-6E8A-4147-A177-3AD203B41FA5}">
                      <a16:colId xmlns:a16="http://schemas.microsoft.com/office/drawing/2014/main" val="1371907029"/>
                    </a:ext>
                  </a:extLst>
                </a:gridCol>
              </a:tblGrid>
              <a:tr h="621675"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A: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Verifique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o tempo de término para todas as atividades em progresso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Determine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atividade que terminará antes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Avance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o relógio de simulação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B: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Para as atividade que 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terminaram</a:t>
                      </a:r>
                      <a:endParaRPr lang="pt-BR" altLang="en-US" sz="1050" b="0" dirty="0">
                        <a:solidFill>
                          <a:srgbClr val="000000"/>
                        </a:solidFill>
                      </a:endParaRP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ova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entidades para as suas respectivas filas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C: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Procure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atividades em ordem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Inicie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qualquer atividade que possa começar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ova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entidades apropriadas das filas para as atividades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Amostre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um tempo de duração da atividade segundo uma determinada distribuição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alcule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quando essa atividade terminará e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note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esse tempo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60346"/>
                  </a:ext>
                </a:extLst>
              </a:tr>
              <a:tr h="367923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-x-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C1: Chega começa e termina em 5 (tab. 3.6, N=5), SEDE=2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09578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C1: Chega termina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C2: Chega começa e termina em 5+1=6 (tab. 3.6, N=1), SEDE=1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C1O1G1: Enche começa e termina em 5+6=11 (tab. 3.9, N=6)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5259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C2: Chega termina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C3: Chega começa e termina em 6+15=21 (tab. 3.6, N=15), SEDE=2</a:t>
                      </a:r>
                    </a:p>
                    <a:p>
                      <a:pPr algn="l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C2O2G2: Enche começa e termina em 6+7=13 (tab. 3.9, N=7)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5359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C1O1G1: Enche termina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C1O1: Bebe começa e termina em 11+8=19 (tab. 3.8, N=8)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6191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C2O2G2: Enche termina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C2O2: Bebe começa e termina em 13+5=18 (tab. 3.8, 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9515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C2O2: Bebe termina, SEDE=1-1=0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O2G1: Lava começa e termina em 18+5=23 (N=5)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3898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C1O1: Bebe termina, SEDE=2-1=1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O1G2: Lava começa e termina em 19+5=24 (N=5)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C1O?G?: não pode Encher, pois G1 e G2 estão ocupadas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437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C3: Chega termina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C4: Chega começa e termina em 21+10=31 (tab. 3.6, N=10), SEDE=1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C3O?G?: não pode Encher, pois G1 e G2 estão ocupadas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71524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O2G1: Lava termina</a:t>
                      </a:r>
                      <a:endParaRPr lang="pt-BR" sz="1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C1O2G1: </a:t>
                      </a:r>
                      <a:r>
                        <a:rPr lang="pt-BR" sz="1400" b="1" dirty="0">
                          <a:solidFill>
                            <a:srgbClr val="00B0F0"/>
                          </a:solidFill>
                        </a:rPr>
                        <a:t>Enche começa e termina em 23</a:t>
                      </a:r>
                      <a:r>
                        <a:rPr lang="pt-BR" sz="1400" dirty="0">
                          <a:solidFill>
                            <a:srgbClr val="00B0F0"/>
                          </a:solidFill>
                        </a:rPr>
                        <a:t>+5=28 (tab. 3.9, N=5)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9521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O1G2: Lava termina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C3O1G2: </a:t>
                      </a:r>
                      <a:r>
                        <a:rPr lang="pt-BR" sz="1400" b="1" dirty="0">
                          <a:solidFill>
                            <a:srgbClr val="00B0F0"/>
                          </a:solidFill>
                        </a:rPr>
                        <a:t>Enche começa e termina em 24</a:t>
                      </a:r>
                      <a:r>
                        <a:rPr lang="pt-BR" sz="1400" dirty="0">
                          <a:solidFill>
                            <a:srgbClr val="00B0F0"/>
                          </a:solidFill>
                        </a:rPr>
                        <a:t>+4=28 (tab. 3.9, N=4)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70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61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EEA988A-FDB8-FEDA-02E5-475FABBA3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1834"/>
              </p:ext>
            </p:extLst>
          </p:nvPr>
        </p:nvGraphicFramePr>
        <p:xfrm>
          <a:off x="59961" y="102748"/>
          <a:ext cx="12072078" cy="6162660"/>
        </p:xfrm>
        <a:graphic>
          <a:graphicData uri="http://schemas.openxmlformats.org/drawingml/2006/table">
            <a:tbl>
              <a:tblPr firstRow="1" bandRow="1"/>
              <a:tblGrid>
                <a:gridCol w="2254081">
                  <a:extLst>
                    <a:ext uri="{9D8B030D-6E8A-4147-A177-3AD203B41FA5}">
                      <a16:colId xmlns:a16="http://schemas.microsoft.com/office/drawing/2014/main" val="2351541291"/>
                    </a:ext>
                  </a:extLst>
                </a:gridCol>
                <a:gridCol w="2923990">
                  <a:extLst>
                    <a:ext uri="{9D8B030D-6E8A-4147-A177-3AD203B41FA5}">
                      <a16:colId xmlns:a16="http://schemas.microsoft.com/office/drawing/2014/main" val="2439889910"/>
                    </a:ext>
                  </a:extLst>
                </a:gridCol>
                <a:gridCol w="6894007">
                  <a:extLst>
                    <a:ext uri="{9D8B030D-6E8A-4147-A177-3AD203B41FA5}">
                      <a16:colId xmlns:a16="http://schemas.microsoft.com/office/drawing/2014/main" val="1371907029"/>
                    </a:ext>
                  </a:extLst>
                </a:gridCol>
              </a:tblGrid>
              <a:tr h="621675"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A: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Verifique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o tempo de término para todas as atividades em progresso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Determine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atividade que terminará antes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Avance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o relógio de simulação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B: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Para as atividade que 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terminaram</a:t>
                      </a:r>
                      <a:endParaRPr lang="pt-BR" altLang="en-US" sz="1050" b="0" dirty="0">
                        <a:solidFill>
                          <a:srgbClr val="000000"/>
                        </a:solidFill>
                      </a:endParaRP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ova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entidades para as suas respectivas filas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0"/>
                        </a:spcBef>
                        <a:buNone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FASE C: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Procure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atividades em ordem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Inicie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qualquer atividade que possa começar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ova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as entidades apropriadas das filas para as atividades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Amostre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um tempo de duração da atividade segundo uma determinada distribuição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alcule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quando essa atividade terminará e</a:t>
                      </a:r>
                    </a:p>
                    <a:p>
                      <a:pPr marL="182880" indent="-182880" eaLnBrk="1" hangingPunct="1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pt-BR" altLang="en-US" sz="1050" dirty="0">
                          <a:solidFill>
                            <a:srgbClr val="000000"/>
                          </a:solidFill>
                        </a:rPr>
                        <a:t>note</a:t>
                      </a:r>
                      <a:r>
                        <a:rPr lang="pt-BR" altLang="en-US" sz="1050" b="0" dirty="0">
                          <a:solidFill>
                            <a:srgbClr val="000000"/>
                          </a:solidFill>
                        </a:rPr>
                        <a:t> esse tempo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60346"/>
                  </a:ext>
                </a:extLst>
              </a:tr>
              <a:tr h="36792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C1O2G1: Enche termina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C3O1G2: Enche termina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C1O2: Bebe começa e termina em 28+6=34 (tab. 3.8, N=4)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C3O1: Bebe começa e termina em 28+7=35 (tab. 3.8, N=7)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09578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T=31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3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C4: Chega termina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C5: Chega não começa, pois o PUB fechou as portas para novos clientes T=31</a:t>
                      </a:r>
                      <a:endParaRPr lang="pt-BR" sz="14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C4O3G1: Enche começa e termina em 31+5=36 (tab. 3.9, 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5259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T=34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C1O2: Bebe termina, SEDE=1-1=0</a:t>
                      </a:r>
                      <a:endParaRPr lang="pt-BR" sz="13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O2G2: Lava começa e termina em 34+5=39 (N=5)</a:t>
                      </a:r>
                      <a:endParaRPr lang="pt-BR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5359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C3O1: Bebe termina, SEDE=1-1=0</a:t>
                      </a:r>
                      <a:endParaRPr lang="pt-BR" sz="1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O1G?: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Lava não começa, pois não tem Garçonete livre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6191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T=36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C4O3G1</a:t>
                      </a:r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: Enche termina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C4O3: Bebe começa e termina em 36+5=41 (tab. 3.8, N=5)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B0F0"/>
                          </a:solidFill>
                        </a:rPr>
                        <a:t>O1G1: Lava começa e termina em 36+5=41 (N=5)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9515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O2G2: Lava termina</a:t>
                      </a:r>
                      <a:endParaRPr lang="pt-BR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-x-</a:t>
                      </a:r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3898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T=41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C4O3: Bebe termina, SEDE=1-1=0</a:t>
                      </a:r>
                      <a:endParaRPr lang="pt-BR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</a:rPr>
                        <a:t>O1G1: Lava termina</a:t>
                      </a:r>
                      <a:endParaRPr lang="pt-BR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O3G1: Lava começa e termina em 41+5=46 (N=5)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437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T=46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000000"/>
                          </a:solidFill>
                        </a:rPr>
                        <a:t>O3G1: Lava termina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</a:rPr>
                        <a:t>-x-</a:t>
                      </a:r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71524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9521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70294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633443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46601"/>
                  </a:ext>
                </a:extLst>
              </a:tr>
              <a:tr h="214848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0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85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A962-FF1C-69D4-438F-8B59CE68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8" y="369597"/>
            <a:ext cx="9080873" cy="517508"/>
          </a:xfrm>
        </p:spPr>
        <p:txBody>
          <a:bodyPr/>
          <a:lstStyle/>
          <a:p>
            <a:r>
              <a:rPr lang="pt-BR" dirty="0"/>
              <a:t>Comparativo entre Simulações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B0F8D6E-6F21-1AC4-17AE-7440F86A8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3288"/>
              </p:ext>
            </p:extLst>
          </p:nvPr>
        </p:nvGraphicFramePr>
        <p:xfrm>
          <a:off x="464023" y="740088"/>
          <a:ext cx="15702947" cy="564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704">
                  <a:extLst>
                    <a:ext uri="{9D8B030D-6E8A-4147-A177-3AD203B41FA5}">
                      <a16:colId xmlns:a16="http://schemas.microsoft.com/office/drawing/2014/main" val="2632954167"/>
                    </a:ext>
                  </a:extLst>
                </a:gridCol>
                <a:gridCol w="6277158">
                  <a:extLst>
                    <a:ext uri="{9D8B030D-6E8A-4147-A177-3AD203B41FA5}">
                      <a16:colId xmlns:a16="http://schemas.microsoft.com/office/drawing/2014/main" val="2890588342"/>
                    </a:ext>
                  </a:extLst>
                </a:gridCol>
                <a:gridCol w="4883085">
                  <a:extLst>
                    <a:ext uri="{9D8B030D-6E8A-4147-A177-3AD203B41FA5}">
                      <a16:colId xmlns:a16="http://schemas.microsoft.com/office/drawing/2014/main" val="4194845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Indicador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SIMULA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SIMULA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5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Tempo </a:t>
                      </a:r>
                      <a:r>
                        <a:rPr lang="en-US" altLang="en-US" sz="1600" dirty="0" err="1">
                          <a:solidFill>
                            <a:srgbClr val="006600"/>
                          </a:solidFill>
                          <a:latin typeface="Arial" charset="0"/>
                        </a:rPr>
                        <a:t>médio</a:t>
                      </a:r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 em fila (ESPERA)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4 (T=26) + 1 (T=34) = 5 minutos / 6 clientes =</a:t>
                      </a:r>
                    </a:p>
                    <a:p>
                      <a:r>
                        <a:rPr lang="pt-BR" sz="1600" dirty="0"/>
                        <a:t>0,83 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4 (T=19) + 3 (T=21) = 7 minutos / 4 clientes = 1,75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9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Tempo do </a:t>
                      </a:r>
                      <a:r>
                        <a:rPr lang="en-US" altLang="en-US" sz="1600" dirty="0" err="1">
                          <a:solidFill>
                            <a:srgbClr val="006600"/>
                          </a:solidFill>
                          <a:latin typeface="Arial" charset="0"/>
                        </a:rPr>
                        <a:t>operador</a:t>
                      </a:r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 (GARÇONETE) </a:t>
                      </a:r>
                      <a:r>
                        <a:rPr lang="en-US" altLang="en-US" sz="1600" dirty="0" err="1">
                          <a:solidFill>
                            <a:srgbClr val="006600"/>
                          </a:solidFill>
                          <a:latin typeface="Arial" charset="0"/>
                        </a:rPr>
                        <a:t>ocupado</a:t>
                      </a:r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 (LAVANDO)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Tempo total da simulação = 50 min.</a:t>
                      </a:r>
                    </a:p>
                    <a:p>
                      <a:endParaRPr lang="pt-BR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G1LAV: 5 (T=40) + 5 (T=45) = 10 min.</a:t>
                      </a:r>
                    </a:p>
                    <a:p>
                      <a:endParaRPr lang="pt-BR" sz="1600" dirty="0"/>
                    </a:p>
                    <a:p>
                      <a:r>
                        <a:rPr lang="pt-BR" sz="1600" dirty="0"/>
                        <a:t>G2LAV: 5 (T=13) + 5 (T=25) + 5 (T=33) + 5 (T=38) + 5 (T=43) = 25 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Tempo total da simulação = 46 min.</a:t>
                      </a:r>
                    </a:p>
                    <a:p>
                      <a:endParaRPr lang="pt-BR" sz="1600" dirty="0"/>
                    </a:p>
                    <a:p>
                      <a:r>
                        <a:rPr lang="pt-BR" sz="1600" dirty="0"/>
                        <a:t>G1LAV: 5 (T=18) + 5 (T=36) + 5 (T=41) = 15min.</a:t>
                      </a:r>
                    </a:p>
                    <a:p>
                      <a:endParaRPr lang="pt-BR" sz="1600" dirty="0"/>
                    </a:p>
                    <a:p>
                      <a:r>
                        <a:rPr lang="pt-BR" sz="1600" dirty="0"/>
                        <a:t>G2LAV: 5 (T=19) + 5 (T=34) = 10 min.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4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Taxa de </a:t>
                      </a:r>
                      <a:r>
                        <a:rPr lang="en-US" altLang="en-US" sz="1600" dirty="0" err="1">
                          <a:solidFill>
                            <a:srgbClr val="006600"/>
                          </a:solidFill>
                          <a:latin typeface="Arial" charset="0"/>
                        </a:rPr>
                        <a:t>ocupação</a:t>
                      </a:r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 da GARÇONETE (LAVANDO)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G1LAV: 10/50 = 20%</a:t>
                      </a:r>
                    </a:p>
                    <a:p>
                      <a:r>
                        <a:rPr lang="pt-BR" sz="1600" dirty="0"/>
                        <a:t>G2LAV: 25/50 =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G1LAV: 15/46 = 33%</a:t>
                      </a:r>
                    </a:p>
                    <a:p>
                      <a:r>
                        <a:rPr lang="pt-BR" sz="1600" dirty="0"/>
                        <a:t>G2LAV: 10/46 = 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Taxa de </a:t>
                      </a:r>
                      <a:r>
                        <a:rPr lang="en-US" altLang="en-US" sz="1600" dirty="0" err="1">
                          <a:solidFill>
                            <a:srgbClr val="006600"/>
                          </a:solidFill>
                          <a:latin typeface="Arial" charset="0"/>
                        </a:rPr>
                        <a:t>ociosidade</a:t>
                      </a:r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 da GARÇONETE</a:t>
                      </a:r>
                    </a:p>
                    <a:p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(LAVANDO)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G1OCILAV: 40/50 = 80%</a:t>
                      </a:r>
                    </a:p>
                    <a:p>
                      <a:r>
                        <a:rPr lang="pt-BR" sz="1600" dirty="0"/>
                        <a:t>G2OCILAV: 25/50 =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G1OCILAV: 31/46 = 67%</a:t>
                      </a:r>
                    </a:p>
                    <a:p>
                      <a:r>
                        <a:rPr lang="pt-BR" sz="1600" dirty="0"/>
                        <a:t>G2OCILAV: 36/46 = 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Tempo do </a:t>
                      </a:r>
                      <a:r>
                        <a:rPr lang="en-US" altLang="en-US" sz="1600" dirty="0" err="1">
                          <a:solidFill>
                            <a:srgbClr val="006600"/>
                          </a:solidFill>
                          <a:latin typeface="Arial" charset="0"/>
                        </a:rPr>
                        <a:t>operador</a:t>
                      </a:r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 (GARÇONETE) </a:t>
                      </a:r>
                      <a:r>
                        <a:rPr lang="en-US" altLang="en-US" sz="1600" dirty="0" err="1">
                          <a:solidFill>
                            <a:srgbClr val="006600"/>
                          </a:solidFill>
                          <a:latin typeface="Arial" charset="0"/>
                        </a:rPr>
                        <a:t>ocupado</a:t>
                      </a:r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 (ENCHENDO)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G1ENC: 5 (T=1) + 4 (T=21) + 5 (T=25) + 5 (T=30) + 4 (T=35) = 30</a:t>
                      </a:r>
                    </a:p>
                    <a:p>
                      <a:endParaRPr lang="pt-BR" sz="1600" dirty="0"/>
                    </a:p>
                    <a:p>
                      <a:r>
                        <a:rPr lang="pt-BR" sz="1600" dirty="0"/>
                        <a:t>G2ENC: 7 (T=13)+ 3 (T=30) = 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G1ENC: 6 (T=5) + 5 (T=23) + 5 (</a:t>
                      </a:r>
                      <a:r>
                        <a:rPr lang="pt-BR" sz="16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T=31) = 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G2ENC: 7 (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</a:rPr>
                        <a:t>T=6</a:t>
                      </a:r>
                      <a:r>
                        <a:rPr lang="pt-BR" sz="16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 + 4 (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</a:rPr>
                        <a:t>T=24)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Taxa de </a:t>
                      </a:r>
                      <a:r>
                        <a:rPr lang="en-US" altLang="en-US" sz="1600" dirty="0" err="1">
                          <a:solidFill>
                            <a:srgbClr val="006600"/>
                          </a:solidFill>
                          <a:latin typeface="Arial" charset="0"/>
                        </a:rPr>
                        <a:t>ocupação</a:t>
                      </a:r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 da GARÇONETE (ENCHENDO)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G1ENC: 30/50 = 60% </a:t>
                      </a:r>
                    </a:p>
                    <a:p>
                      <a:r>
                        <a:rPr lang="pt-BR" sz="1600" dirty="0"/>
                        <a:t>G2ENC: 10/50 =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G1ENC: 16/46 = 35%</a:t>
                      </a:r>
                    </a:p>
                    <a:p>
                      <a:r>
                        <a:rPr lang="pt-BR" sz="1600" dirty="0"/>
                        <a:t>G2ENC: 11/46 = 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3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Taxa de </a:t>
                      </a:r>
                      <a:r>
                        <a:rPr lang="en-US" altLang="en-US" sz="1600" dirty="0" err="1">
                          <a:solidFill>
                            <a:srgbClr val="006600"/>
                          </a:solidFill>
                          <a:latin typeface="Arial" charset="0"/>
                        </a:rPr>
                        <a:t>ociosidade</a:t>
                      </a:r>
                      <a:r>
                        <a:rPr lang="en-US" altLang="en-US" sz="1600" dirty="0">
                          <a:solidFill>
                            <a:srgbClr val="006600"/>
                          </a:solidFill>
                          <a:latin typeface="Arial" charset="0"/>
                        </a:rPr>
                        <a:t> da GARÇONETE (ENCHENDO)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G1OCIENC: 20/50 = 40%</a:t>
                      </a:r>
                    </a:p>
                    <a:p>
                      <a:r>
                        <a:rPr lang="pt-BR" sz="1600" dirty="0"/>
                        <a:t>G2OCIENC: 40/50 = 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G1OCIENC: 30/46 = 65%</a:t>
                      </a:r>
                    </a:p>
                    <a:p>
                      <a:r>
                        <a:rPr lang="pt-BR" sz="1600" dirty="0"/>
                        <a:t>G2OCIENC: 35/46 = 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032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rgbClr val="F9F9F5"/>
      </a:lt1>
      <a:dk2>
        <a:srgbClr val="8363A7"/>
      </a:dk2>
      <a:lt2>
        <a:srgbClr val="E7E6E6"/>
      </a:lt2>
      <a:accent1>
        <a:srgbClr val="5889AB"/>
      </a:accent1>
      <a:accent2>
        <a:srgbClr val="2AB2AE"/>
      </a:accent2>
      <a:accent3>
        <a:srgbClr val="A5A5A5"/>
      </a:accent3>
      <a:accent4>
        <a:srgbClr val="ED7D31"/>
      </a:accent4>
      <a:accent5>
        <a:srgbClr val="36B088"/>
      </a:accent5>
      <a:accent6>
        <a:srgbClr val="42AF60"/>
      </a:accent6>
      <a:hlink>
        <a:srgbClr val="FFC000"/>
      </a:hlink>
      <a:folHlink>
        <a:srgbClr val="C490AA"/>
      </a:folHlink>
    </a:clrScheme>
    <a:fontScheme name="Graduacao">
      <a:majorFont>
        <a:latin typeface="Gill Sans MT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360A73E357F2438BB83FE89C825B47" ma:contentTypeVersion="18" ma:contentTypeDescription="Crie um novo documento." ma:contentTypeScope="" ma:versionID="1d648809a4a66a2d74e92509963314e2">
  <xsd:schema xmlns:xsd="http://www.w3.org/2001/XMLSchema" xmlns:xs="http://www.w3.org/2001/XMLSchema" xmlns:p="http://schemas.microsoft.com/office/2006/metadata/properties" xmlns:ns2="b3c82ae9-dfb5-4276-ba80-5d7c7465f520" xmlns:ns3="33f618e5-2d6d-4cbe-87e3-8cbcb41a16af" targetNamespace="http://schemas.microsoft.com/office/2006/metadata/properties" ma:root="true" ma:fieldsID="54fe10c02e2c7a7c452f88f85c4e8700" ns2:_="" ns3:_="">
    <xsd:import namespace="b3c82ae9-dfb5-4276-ba80-5d7c7465f520"/>
    <xsd:import namespace="33f618e5-2d6d-4cbe-87e3-8cbcb41a16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Tamanho" minOccurs="0"/>
                <xsd:element ref="ns2:_Flow_SignoffStatu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82ae9-dfb5-4276-ba80-5d7c7465f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amanho" ma:index="19" nillable="true" ma:displayName="Tamanho" ma:format="Dropdown" ma:internalName="Tamanho" ma:percentage="FALSE">
      <xsd:simpleType>
        <xsd:restriction base="dms:Number"/>
      </xsd:simpleType>
    </xsd:element>
    <xsd:element name="_Flow_SignoffStatus" ma:index="20" nillable="true" ma:displayName="Status de liberação" ma:internalName="Status_x0020_de_x0020_libera_x00e7__x00e3_o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Marcações de imagem" ma:readOnly="false" ma:fieldId="{5cf76f15-5ced-4ddc-b409-7134ff3c332f}" ma:taxonomyMulti="true" ma:sspId="aac08c5c-6fe0-4712-b828-e958a9361e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618e5-2d6d-4cbe-87e3-8cbcb41a1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0473b68e-2571-491e-aa69-cde0e725b1df}" ma:internalName="TaxCatchAll" ma:showField="CatchAllData" ma:web="33f618e5-2d6d-4cbe-87e3-8cbcb41a16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manho xmlns="b3c82ae9-dfb5-4276-ba80-5d7c7465f520" xsi:nil="true"/>
    <_Flow_SignoffStatus xmlns="b3c82ae9-dfb5-4276-ba80-5d7c7465f520" xsi:nil="true"/>
    <lcf76f155ced4ddcb4097134ff3c332f xmlns="b3c82ae9-dfb5-4276-ba80-5d7c7465f520">
      <Terms xmlns="http://schemas.microsoft.com/office/infopath/2007/PartnerControls"/>
    </lcf76f155ced4ddcb4097134ff3c332f>
    <TaxCatchAll xmlns="33f618e5-2d6d-4cbe-87e3-8cbcb41a16af" xsi:nil="true"/>
  </documentManagement>
</p:properties>
</file>

<file path=customXml/itemProps1.xml><?xml version="1.0" encoding="utf-8"?>
<ds:datastoreItem xmlns:ds="http://schemas.openxmlformats.org/officeDocument/2006/customXml" ds:itemID="{D4BB1D50-17B0-4E4A-98C6-F1178DEEE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E0EF3A-F1FC-44F5-A403-E69E1959B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c82ae9-dfb5-4276-ba80-5d7c7465f520"/>
    <ds:schemaRef ds:uri="33f618e5-2d6d-4cbe-87e3-8cbcb41a1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052074-0390-4F2F-B6F8-E381E8F614C4}">
  <ds:schemaRefs>
    <ds:schemaRef ds:uri="http://purl.org/dc/elements/1.1/"/>
    <ds:schemaRef ds:uri="http://purl.org/dc/dcmitype/"/>
    <ds:schemaRef ds:uri="33f618e5-2d6d-4cbe-87e3-8cbcb41a16af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b3c82ae9-dfb5-4276-ba80-5d7c7465f52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2316</Words>
  <Application>Microsoft Office PowerPoint</Application>
  <PresentationFormat>Widescreen</PresentationFormat>
  <Paragraphs>264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Trebuchet MS</vt:lpstr>
      <vt:lpstr>Tema do Office</vt:lpstr>
      <vt:lpstr>A3 e A4 - Praticando</vt:lpstr>
      <vt:lpstr>Integrantes da Tarefa</vt:lpstr>
      <vt:lpstr>Simulação A</vt:lpstr>
      <vt:lpstr>Apresentação do PowerPoint</vt:lpstr>
      <vt:lpstr>Apresentação do PowerPoint</vt:lpstr>
      <vt:lpstr>Simulação B</vt:lpstr>
      <vt:lpstr>Apresentação do PowerPoint</vt:lpstr>
      <vt:lpstr>Apresentação do PowerPoint</vt:lpstr>
      <vt:lpstr>Comparativo entre Simulações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Fontoura</dc:creator>
  <cp:lastModifiedBy>Gabriel Solonynka Hoffmann</cp:lastModifiedBy>
  <cp:revision>14</cp:revision>
  <dcterms:created xsi:type="dcterms:W3CDTF">2021-07-28T20:18:47Z</dcterms:created>
  <dcterms:modified xsi:type="dcterms:W3CDTF">2023-10-30T00:31:29Z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0x0101006B360A73E357F2438BB83FE89C825B47</vt:lpwstr>
  </property>
  <property fmtid="{D5CDD505-2E9C-101B-9397-08002B2CF9AE}" pid="3" name="MediaServiceImageTags">
    <vt:lpwstr/>
  </property>
</Properties>
</file>