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32" r:id="rId3"/>
    <p:sldId id="330" r:id="rId4"/>
    <p:sldId id="331" r:id="rId5"/>
    <p:sldId id="338" r:id="rId6"/>
    <p:sldId id="334" r:id="rId7"/>
    <p:sldId id="335" r:id="rId8"/>
    <p:sldId id="336" r:id="rId9"/>
    <p:sldId id="339" r:id="rId10"/>
    <p:sldId id="258" r:id="rId11"/>
    <p:sldId id="260" r:id="rId12"/>
    <p:sldId id="262" r:id="rId13"/>
    <p:sldId id="263" r:id="rId14"/>
    <p:sldId id="264" r:id="rId15"/>
    <p:sldId id="266" r:id="rId16"/>
    <p:sldId id="265" r:id="rId17"/>
    <p:sldId id="267" r:id="rId18"/>
    <p:sldId id="270" r:id="rId19"/>
    <p:sldId id="321" r:id="rId20"/>
    <p:sldId id="268" r:id="rId21"/>
    <p:sldId id="329" r:id="rId22"/>
    <p:sldId id="315" r:id="rId23"/>
    <p:sldId id="316" r:id="rId24"/>
    <p:sldId id="317" r:id="rId25"/>
    <p:sldId id="322" r:id="rId26"/>
    <p:sldId id="278" r:id="rId27"/>
    <p:sldId id="272" r:id="rId28"/>
    <p:sldId id="273" r:id="rId29"/>
    <p:sldId id="274" r:id="rId30"/>
    <p:sldId id="275" r:id="rId31"/>
    <p:sldId id="276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59" r:id="rId41"/>
    <p:sldId id="261" r:id="rId42"/>
    <p:sldId id="327" r:id="rId43"/>
    <p:sldId id="287" r:id="rId44"/>
    <p:sldId id="290" r:id="rId45"/>
    <p:sldId id="289" r:id="rId46"/>
    <p:sldId id="286" r:id="rId47"/>
    <p:sldId id="288" r:id="rId48"/>
    <p:sldId id="291" r:id="rId49"/>
    <p:sldId id="292" r:id="rId50"/>
    <p:sldId id="293" r:id="rId51"/>
    <p:sldId id="294" r:id="rId52"/>
    <p:sldId id="314" r:id="rId53"/>
    <p:sldId id="295" r:id="rId54"/>
    <p:sldId id="296" r:id="rId55"/>
    <p:sldId id="297" r:id="rId56"/>
    <p:sldId id="298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299" r:id="rId65"/>
    <p:sldId id="308" r:id="rId66"/>
    <p:sldId id="307" r:id="rId67"/>
    <p:sldId id="309" r:id="rId68"/>
    <p:sldId id="310" r:id="rId69"/>
    <p:sldId id="311" r:id="rId70"/>
    <p:sldId id="312" r:id="rId71"/>
    <p:sldId id="313" r:id="rId72"/>
    <p:sldId id="323" r:id="rId73"/>
    <p:sldId id="324" r:id="rId74"/>
    <p:sldId id="326" r:id="rId75"/>
    <p:sldId id="325" r:id="rId76"/>
    <p:sldId id="333" r:id="rId77"/>
    <p:sldId id="337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1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2AE9B-B91F-4C09-8E7C-F6E006085C1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C354-F1F6-4D19-84E7-92B44583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AC354-F1F6-4D19-84E7-92B445835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operators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.stear@hccs.edu" TargetMode="External"/><Relationship Id="rId2" Type="http://schemas.openxmlformats.org/officeDocument/2006/relationships/hyperlink" Target="https://youtu.be/EhSIz5UfH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rldefense.proofpoint.com/v2/url?u=https-3A__youtu.be_rfscVS0vtbw&amp;d=DwMFaQ&amp;c=ODFT-G5SujMiGrKuoJJjVg&amp;r=V9S5TYtWfy_XnRU_7bWo7ROXaeLeCMYRZo1XWVNF42Y&amp;m=z3eMq6vk6c9fooTXs-ReI2mMz4yUUV5HwZLj7_Uxcgo&amp;s=Y5wPRj3Be1S_rJz6_IWDk9wvkoafG_AH0i1b-jEqiuE&amp;e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Important Reminders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Sequential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can’t remember things, we can’t actually do very much</a:t>
            </a:r>
          </a:p>
          <a:p>
            <a:endParaRPr lang="en-US" dirty="0"/>
          </a:p>
          <a:p>
            <a:r>
              <a:rPr lang="en-US" dirty="0"/>
              <a:t>Computers have memory – the ability to remember information</a:t>
            </a:r>
          </a:p>
          <a:p>
            <a:endParaRPr lang="en-US" dirty="0"/>
          </a:p>
        </p:txBody>
      </p:sp>
      <p:pic>
        <p:nvPicPr>
          <p:cNvPr id="5122" name="Picture 2" descr="HP - DDR4 - module - 32 GB - DIMM 288-pin - 2666 MHz / PC4-21300 - register">
            <a:extLst>
              <a:ext uri="{FF2B5EF4-FFF2-40B4-BE49-F238E27FC236}">
                <a16:creationId xmlns:a16="http://schemas.microsoft.com/office/drawing/2014/main" id="{6B904453-5DC6-48C7-A840-DDEB0B63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0174" r="2679" b="20386"/>
          <a:stretch/>
        </p:blipFill>
        <p:spPr bwMode="auto">
          <a:xfrm>
            <a:off x="6134694" y="3529467"/>
            <a:ext cx="5346376" cy="24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2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Computer memory is organized in a hierarchy</a:t>
            </a:r>
          </a:p>
          <a:p>
            <a:r>
              <a:rPr lang="en-US" dirty="0"/>
              <a:t>As you go higher in the hierarchy, the memory becomes slower to access, but you get more, and it is more permanent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we say “memory”, we’ll be referring to “main memory”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Later in the course, we’ll talk about handling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ignore the lowest levels of memory in this class.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/>
          <a:lstStyle/>
          <a:p>
            <a:r>
              <a:rPr lang="en-US" dirty="0"/>
              <a:t>Think of main memory as being a bunch of “boxes” that hold information.</a:t>
            </a:r>
          </a:p>
          <a:p>
            <a:endParaRPr lang="en-US" dirty="0"/>
          </a:p>
          <a:p>
            <a:r>
              <a:rPr lang="en-US" dirty="0"/>
              <a:t>We will call these boxes of memory </a:t>
            </a:r>
            <a:r>
              <a:rPr lang="en-US" b="1" dirty="0"/>
              <a:t>variables</a:t>
            </a:r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8001921" y="914400"/>
            <a:ext cx="2674737" cy="1914987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Main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29500" y="3113683"/>
            <a:ext cx="3619500" cy="3279975"/>
            <a:chOff x="7429500" y="3113683"/>
            <a:chExt cx="3619500" cy="3279975"/>
          </a:xfrm>
        </p:grpSpPr>
        <p:sp>
          <p:nvSpPr>
            <p:cNvPr id="5" name="Cube 4"/>
            <p:cNvSpPr/>
            <p:nvPr/>
          </p:nvSpPr>
          <p:spPr>
            <a:xfrm>
              <a:off x="7429500" y="3116262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87630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87630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87630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87630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10096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0096500" y="4883747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10096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100965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7429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4295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7429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06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5300" cy="4351338"/>
          </a:xfrm>
        </p:spPr>
        <p:txBody>
          <a:bodyPr/>
          <a:lstStyle/>
          <a:p>
            <a:r>
              <a:rPr lang="en-US" dirty="0"/>
              <a:t>A variable (a box of memory) can hold some unit of information</a:t>
            </a:r>
          </a:p>
          <a:p>
            <a:pPr lvl="1"/>
            <a:r>
              <a:rPr lang="en-US" dirty="0"/>
              <a:t>e.g. a number, like the number 19</a:t>
            </a:r>
          </a:p>
          <a:p>
            <a:r>
              <a:rPr lang="en-US" dirty="0"/>
              <a:t>We need a way to refer to a particular variable, to distinguish it from the other boxes of memory.  This will be the variable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age</a:t>
            </a:r>
          </a:p>
          <a:p>
            <a:r>
              <a:rPr lang="en-US" dirty="0"/>
              <a:t>Think of the name as the label for the box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4900" y="1825625"/>
            <a:ext cx="2781300" cy="1574800"/>
            <a:chOff x="8724900" y="1825625"/>
            <a:chExt cx="2781300" cy="1574800"/>
          </a:xfrm>
        </p:grpSpPr>
        <p:sp>
          <p:nvSpPr>
            <p:cNvPr id="4" name="Cube 3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1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(Python) rules for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can </a:t>
            </a:r>
            <a:r>
              <a:rPr lang="en-US" b="1" dirty="0"/>
              <a:t>start</a:t>
            </a:r>
            <a:r>
              <a:rPr lang="en-US" dirty="0"/>
              <a:t> with a letter (lowercase or uppercase) or an underscore (_).</a:t>
            </a:r>
          </a:p>
          <a:p>
            <a:pPr lvl="1"/>
            <a:r>
              <a:rPr lang="en-US" dirty="0"/>
              <a:t>But, you generally shouldn’t start them with an _ since this tends to imply certain things about the variable.</a:t>
            </a:r>
          </a:p>
          <a:p>
            <a:r>
              <a:rPr lang="en-US" dirty="0"/>
              <a:t>The name can </a:t>
            </a:r>
            <a:r>
              <a:rPr lang="en-US" b="1" dirty="0"/>
              <a:t>contain</a:t>
            </a:r>
            <a:r>
              <a:rPr lang="en-US" dirty="0"/>
              <a:t> letters (lowercase or uppercase), numbers, and underscore characters.</a:t>
            </a:r>
          </a:p>
          <a:p>
            <a:r>
              <a:rPr lang="en-US" dirty="0"/>
              <a:t>The name cannot be a reserved keyword</a:t>
            </a:r>
          </a:p>
          <a:p>
            <a:pPr lvl="1"/>
            <a:r>
              <a:rPr lang="en-US" dirty="0"/>
              <a:t>These are special commands reserved for the language itself.  They include words like “for” and “while”.</a:t>
            </a:r>
          </a:p>
          <a:p>
            <a:pPr lvl="1"/>
            <a:r>
              <a:rPr lang="en-US" dirty="0"/>
              <a:t>You will learn these as you learn to program.</a:t>
            </a:r>
          </a:p>
        </p:txBody>
      </p:sp>
    </p:spTree>
    <p:extLst>
      <p:ext uri="{BB962C8B-B14F-4D97-AF65-F5344CB8AC3E}">
        <p14:creationId xmlns:p14="http://schemas.microsoft.com/office/powerpoint/2010/main" val="31770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you could name all your variables to minimize typing</a:t>
            </a:r>
          </a:p>
          <a:p>
            <a:pPr lvl="1"/>
            <a:r>
              <a:rPr lang="en-US" dirty="0"/>
              <a:t>e.g. a, b, c, …</a:t>
            </a:r>
          </a:p>
          <a:p>
            <a:pPr lvl="1"/>
            <a:r>
              <a:rPr lang="en-US" dirty="0"/>
              <a:t>But this would result in confusion later – what do these mean?</a:t>
            </a:r>
          </a:p>
          <a:p>
            <a:r>
              <a:rPr lang="en-US" dirty="0"/>
              <a:t>A better way of thinking about variable (and other) names you choose in code is to think of communicating with other people</a:t>
            </a:r>
          </a:p>
          <a:p>
            <a:pPr lvl="1"/>
            <a:r>
              <a:rPr lang="en-US" dirty="0"/>
              <a:t>You are communicating with anyone you are sharing the code with, including anyone who has to take over your code</a:t>
            </a:r>
          </a:p>
          <a:p>
            <a:pPr lvl="2"/>
            <a:r>
              <a:rPr lang="en-US" dirty="0"/>
              <a:t>This is done quite often in industry.</a:t>
            </a:r>
          </a:p>
          <a:p>
            <a:pPr lvl="1"/>
            <a:r>
              <a:rPr lang="en-US" dirty="0"/>
              <a:t>But most importantly to you, </a:t>
            </a:r>
            <a:r>
              <a:rPr lang="en-US" b="1" dirty="0"/>
              <a:t>you are communicating with the future you </a:t>
            </a:r>
            <a:r>
              <a:rPr lang="en-US" dirty="0"/>
              <a:t>– the you that will have forgotten many of the details of the code you are going back to after doing other things</a:t>
            </a:r>
          </a:p>
        </p:txBody>
      </p:sp>
    </p:spTree>
    <p:extLst>
      <p:ext uri="{BB962C8B-B14F-4D97-AF65-F5344CB8AC3E}">
        <p14:creationId xmlns:p14="http://schemas.microsoft.com/office/powerpoint/2010/main" val="28845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657-B256-41B4-87E8-604D463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Classroom/Laboratory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FBD-795A-4C4A-B74B-EB590C8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093"/>
            <a:ext cx="6700414" cy="4854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classroom is classified as a science laboratory, so food and drink are not permitted.</a:t>
            </a:r>
          </a:p>
          <a:p>
            <a:r>
              <a:rPr lang="en-US" dirty="0"/>
              <a:t>If you do bring food or drink, they need to be kept stored in your backpack and consumed outside of the class.</a:t>
            </a:r>
          </a:p>
          <a:p>
            <a:r>
              <a:rPr lang="en-US" dirty="0"/>
              <a:t>Food and drinks should never be on the table top.</a:t>
            </a:r>
          </a:p>
          <a:p>
            <a:r>
              <a:rPr lang="en-US" dirty="0"/>
              <a:t>Please be aware of your surroundings and others around you.</a:t>
            </a:r>
          </a:p>
          <a:p>
            <a:r>
              <a:rPr lang="en-US" dirty="0"/>
              <a:t>Please push your chair in when class is dismissed.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6958E-DA41-4A3C-9B19-FC571CCF5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7" t="29469" r="39480" b="24331"/>
          <a:stretch/>
        </p:blipFill>
        <p:spPr>
          <a:xfrm>
            <a:off x="7874324" y="1322093"/>
            <a:ext cx="2259792" cy="31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help us understand the world, identify particular things, and so on.</a:t>
            </a:r>
          </a:p>
          <a:p>
            <a:r>
              <a:rPr lang="en-US" dirty="0"/>
              <a:t>In computers, the name of a variable distinguishes one particular box of memory.</a:t>
            </a:r>
          </a:p>
          <a:p>
            <a:r>
              <a:rPr lang="en-US" dirty="0"/>
              <a:t>But, a </a:t>
            </a:r>
            <a:r>
              <a:rPr lang="en-US" b="1" dirty="0"/>
              <a:t>good</a:t>
            </a:r>
            <a:r>
              <a:rPr lang="en-US" dirty="0"/>
              <a:t> name can give more information – about the purpose for that piece of memory.</a:t>
            </a:r>
          </a:p>
          <a:p>
            <a:r>
              <a:rPr lang="en-US" dirty="0"/>
              <a:t>Just because a name is valid, doesn’t mean it’s good.</a:t>
            </a:r>
          </a:p>
        </p:txBody>
      </p:sp>
    </p:spTree>
    <p:extLst>
      <p:ext uri="{BB962C8B-B14F-4D97-AF65-F5344CB8AC3E}">
        <p14:creationId xmlns:p14="http://schemas.microsoft.com/office/powerpoint/2010/main" val="260870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these names valid and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50" y="1362073"/>
            <a:ext cx="2114550" cy="48545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abcde</a:t>
            </a:r>
            <a:r>
              <a:rPr lang="en-US" dirty="0"/>
              <a:t>	</a:t>
            </a:r>
          </a:p>
          <a:p>
            <a:r>
              <a:rPr lang="en-US" dirty="0"/>
              <a:t>Age	</a:t>
            </a:r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MyName</a:t>
            </a:r>
            <a:endParaRPr lang="en-US" dirty="0"/>
          </a:p>
          <a:p>
            <a:r>
              <a:rPr lang="en-US" dirty="0"/>
              <a:t>2nd_name</a:t>
            </a:r>
          </a:p>
          <a:p>
            <a:r>
              <a:rPr lang="en-US" dirty="0"/>
              <a:t>name_2nd</a:t>
            </a:r>
          </a:p>
          <a:p>
            <a:r>
              <a:rPr lang="en-US" dirty="0"/>
              <a:t>Winner!</a:t>
            </a:r>
          </a:p>
          <a:p>
            <a:r>
              <a:rPr lang="en-US" dirty="0"/>
              <a:t>F0rTheW1n</a:t>
            </a:r>
          </a:p>
          <a:p>
            <a:r>
              <a:rPr lang="en-US" dirty="0"/>
              <a:t>_density</a:t>
            </a:r>
          </a:p>
          <a:p>
            <a:r>
              <a:rPr lang="en-US" dirty="0" err="1"/>
              <a:t>Gig’Em</a:t>
            </a:r>
            <a:endParaRPr lang="en-US" dirty="0"/>
          </a:p>
          <a:p>
            <a:r>
              <a:rPr lang="en-US" dirty="0"/>
              <a:t>Gig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Gig-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 err="1"/>
              <a:t>Gig_Em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3006DC-DEA6-4D67-AC4E-EA4C24C818A9}"/>
              </a:ext>
            </a:extLst>
          </p:cNvPr>
          <p:cNvSpPr txBox="1">
            <a:spLocks/>
          </p:cNvSpPr>
          <p:nvPr/>
        </p:nvSpPr>
        <p:spPr>
          <a:xfrm>
            <a:off x="3943350" y="1362073"/>
            <a:ext cx="6642100" cy="485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Valid but not good (meaningless)	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valid (starts with a number)</a:t>
            </a:r>
          </a:p>
          <a:p>
            <a:pPr marL="0" indent="0">
              <a:buNone/>
            </a:pPr>
            <a:r>
              <a:rPr lang="en-US" dirty="0"/>
              <a:t>Valid, and probably good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valid (contains !)</a:t>
            </a:r>
          </a:p>
          <a:p>
            <a:pPr marL="0" indent="0">
              <a:buNone/>
            </a:pPr>
            <a:r>
              <a:rPr lang="en-US" dirty="0"/>
              <a:t>Valid, but not good (digits are confusing)</a:t>
            </a:r>
          </a:p>
          <a:p>
            <a:pPr marL="0" indent="0">
              <a:buNone/>
            </a:pPr>
            <a:r>
              <a:rPr lang="en-US" dirty="0"/>
              <a:t>Valid, probably not good (begins with _)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valid (contains ‘)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valid (contains a space)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valid (contains a -)</a:t>
            </a:r>
          </a:p>
          <a:p>
            <a:pPr marL="0" indent="0">
              <a:buNone/>
            </a:pPr>
            <a:r>
              <a:rPr lang="en-US" dirty="0"/>
              <a:t>Valid, but probably not good (not clear what it contains)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pick descriptive names</a:t>
            </a:r>
          </a:p>
          <a:p>
            <a:pPr lvl="1"/>
            <a:r>
              <a:rPr lang="en-US" dirty="0"/>
              <a:t>Volume might be a better choice than V</a:t>
            </a:r>
          </a:p>
          <a:p>
            <a:r>
              <a:rPr lang="en-US" dirty="0"/>
              <a:t>Not too long, though</a:t>
            </a:r>
          </a:p>
          <a:p>
            <a:pPr lvl="1"/>
            <a:r>
              <a:rPr lang="en-US" dirty="0" err="1"/>
              <a:t>Volume_of_the_sphere</a:t>
            </a:r>
            <a:r>
              <a:rPr lang="en-US" dirty="0"/>
              <a:t> is probably too long</a:t>
            </a:r>
          </a:p>
          <a:p>
            <a:pPr lvl="1"/>
            <a:r>
              <a:rPr lang="en-US" dirty="0" err="1"/>
              <a:t>V_sphere</a:t>
            </a:r>
            <a:r>
              <a:rPr lang="en-US" dirty="0"/>
              <a:t>, or </a:t>
            </a:r>
            <a:r>
              <a:rPr lang="en-US" dirty="0" err="1"/>
              <a:t>VolSphere</a:t>
            </a:r>
            <a:r>
              <a:rPr lang="en-US" dirty="0"/>
              <a:t>, or </a:t>
            </a:r>
            <a:r>
              <a:rPr lang="en-US" dirty="0" err="1"/>
              <a:t>Vsphere</a:t>
            </a:r>
            <a:r>
              <a:rPr lang="en-US" dirty="0"/>
              <a:t>, etc. might be better names</a:t>
            </a:r>
          </a:p>
          <a:p>
            <a:r>
              <a:rPr lang="en-US" dirty="0"/>
              <a:t>There are a few conventions people use:</a:t>
            </a:r>
          </a:p>
          <a:p>
            <a:pPr lvl="1"/>
            <a:r>
              <a:rPr lang="en-US" dirty="0"/>
              <a:t>Constants (that never change) often in ALL_CAPITALS</a:t>
            </a:r>
          </a:p>
          <a:p>
            <a:pPr lvl="1"/>
            <a:r>
              <a:rPr lang="en-US" dirty="0"/>
              <a:t>Variables i, j, and k often used for counting or indexing</a:t>
            </a:r>
          </a:p>
          <a:p>
            <a:pPr lvl="1"/>
            <a:r>
              <a:rPr lang="en-US" dirty="0"/>
              <a:t>Variables typically start with lower-case letters</a:t>
            </a:r>
          </a:p>
        </p:txBody>
      </p:sp>
    </p:spTree>
    <p:extLst>
      <p:ext uri="{BB962C8B-B14F-4D97-AF65-F5344CB8AC3E}">
        <p14:creationId xmlns:p14="http://schemas.microsoft.com/office/powerpoint/2010/main" val="198633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717" y="175616"/>
            <a:ext cx="8052372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the Variables You Need:</a:t>
            </a:r>
            <a:br>
              <a:rPr lang="en-US" dirty="0"/>
            </a:br>
            <a:r>
              <a:rPr lang="en-US" dirty="0"/>
              <a:t>Mapping Problems 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131"/>
            <a:ext cx="10515600" cy="4638832"/>
          </a:xfrm>
        </p:spPr>
        <p:txBody>
          <a:bodyPr>
            <a:normAutofit/>
          </a:bodyPr>
          <a:lstStyle/>
          <a:p>
            <a:r>
              <a:rPr lang="en-US" dirty="0"/>
              <a:t>Mapping problems to software representations involves answering a number of questions.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question</a:t>
            </a:r>
            <a:r>
              <a:rPr lang="en-US" dirty="0"/>
              <a:t> are you trying to answer using the software?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characteristics </a:t>
            </a:r>
            <a:r>
              <a:rPr lang="en-US" dirty="0"/>
              <a:t>of the problem that affect the outcome?</a:t>
            </a:r>
          </a:p>
          <a:p>
            <a:pPr lvl="1"/>
            <a:r>
              <a:rPr lang="en-US" b="1" dirty="0"/>
              <a:t>How </a:t>
            </a:r>
            <a:r>
              <a:rPr lang="en-US" dirty="0"/>
              <a:t>do they affect the outcome and how do they interact?</a:t>
            </a:r>
          </a:p>
          <a:p>
            <a:pPr lvl="1"/>
            <a:r>
              <a:rPr lang="en-US" b="1" dirty="0"/>
              <a:t>Who </a:t>
            </a:r>
            <a:r>
              <a:rPr lang="en-US" dirty="0"/>
              <a:t>is using the software you’re creating?</a:t>
            </a:r>
          </a:p>
          <a:p>
            <a:pPr lvl="1"/>
            <a:endParaRPr lang="en-US" dirty="0"/>
          </a:p>
          <a:p>
            <a:r>
              <a:rPr lang="en-US" dirty="0"/>
              <a:t>Answers to the second question are likely to help determining what variables your software will have</a:t>
            </a:r>
          </a:p>
          <a:p>
            <a:pPr lvl="1"/>
            <a:r>
              <a:rPr lang="en-US" dirty="0"/>
              <a:t>The other questions affect the design and the individual operations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383" y="0"/>
            <a:ext cx="8088706" cy="919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 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682"/>
            <a:ext cx="10515600" cy="4905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most important skills engineering students need is to be able to effectively allocate their time to their studies.</a:t>
            </a:r>
          </a:p>
          <a:p>
            <a:endParaRPr lang="en-US" dirty="0"/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ourselves affect the outcome?</a:t>
            </a:r>
          </a:p>
          <a:p>
            <a:pPr lvl="1"/>
            <a:endParaRPr lang="en-US" dirty="0"/>
          </a:p>
          <a:p>
            <a:r>
              <a:rPr lang="en-US" dirty="0"/>
              <a:t>What characteristics affect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</p:spTree>
    <p:extLst>
      <p:ext uri="{BB962C8B-B14F-4D97-AF65-F5344CB8AC3E}">
        <p14:creationId xmlns:p14="http://schemas.microsoft.com/office/powerpoint/2010/main" val="363240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052" y="0"/>
            <a:ext cx="7907037" cy="919187"/>
          </a:xfrm>
        </p:spPr>
        <p:txBody>
          <a:bodyPr>
            <a:normAutofit/>
          </a:bodyPr>
          <a:lstStyle/>
          <a:p>
            <a:r>
              <a:rPr lang="en-US" dirty="0"/>
              <a:t>Names for our Study Session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626"/>
            <a:ext cx="10818886" cy="491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Important concepts/values</a:t>
            </a:r>
          </a:p>
          <a:p>
            <a:pPr lvl="1"/>
            <a:r>
              <a:rPr lang="en-US" dirty="0"/>
              <a:t>Time spent studying in a session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– advantage is it is short, disadvantage is it is ambiguous with lots of other concepts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time</a:t>
            </a:r>
            <a:r>
              <a:rPr lang="en-US" dirty="0"/>
              <a:t> – better, but this could be time of starting study session, time of day, etc.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– more accurate, but could be confusing because most often associated with physical dimensions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</a:t>
            </a:r>
            <a:r>
              <a:rPr lang="en-US" dirty="0"/>
              <a:t> – even better, but what is the units (seconds, minutes, hours)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</a:t>
            </a:r>
            <a:r>
              <a:rPr lang="en-US" dirty="0"/>
              <a:t> – good try, but could be read as the minimum length of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session_length_minutes</a:t>
            </a:r>
            <a:r>
              <a:rPr lang="en-US" dirty="0"/>
              <a:t> – pretty likely to be understood, of course, it is now a long name</a:t>
            </a:r>
          </a:p>
          <a:p>
            <a:pPr lvl="1"/>
            <a:r>
              <a:rPr lang="en-US" dirty="0"/>
              <a:t>Rate of learning concepts/skills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concepts_per_minute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Number of concepts learned in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concepts_learned_in_session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Writing software requires trade-offs</a:t>
            </a:r>
          </a:p>
          <a:p>
            <a:pPr lvl="1"/>
            <a:r>
              <a:rPr lang="en-US" dirty="0"/>
              <a:t>One that will be apparent throughout this course is the trade-off between ease of comprehension and compactness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a variable name in a program, that is a placeholder for the value contained in that variable’s “box” of memory.</a:t>
            </a:r>
          </a:p>
          <a:p>
            <a:r>
              <a:rPr lang="en-US" dirty="0"/>
              <a:t>Example: say the variable “age” holds value 19.</a:t>
            </a:r>
          </a:p>
          <a:p>
            <a:r>
              <a:rPr lang="en-US" dirty="0"/>
              <a:t>What would be the value of age+3?</a:t>
            </a:r>
          </a:p>
          <a:p>
            <a:pPr lvl="1"/>
            <a:r>
              <a:rPr lang="en-US" dirty="0"/>
              <a:t>age+3 = 19+3 = 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05100" y="4737100"/>
            <a:ext cx="2781300" cy="1574800"/>
            <a:chOff x="8724900" y="1825625"/>
            <a:chExt cx="2781300" cy="1574800"/>
          </a:xfrm>
        </p:grpSpPr>
        <p:sp>
          <p:nvSpPr>
            <p:cNvPr id="6" name="Cube 5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60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7"/>
            <a:ext cx="10515600" cy="4351338"/>
          </a:xfrm>
        </p:spPr>
        <p:txBody>
          <a:bodyPr/>
          <a:lstStyle/>
          <a:p>
            <a:r>
              <a:rPr lang="en-US" dirty="0"/>
              <a:t>The process of sticking a value into the box of memory is called assignment.  </a:t>
            </a:r>
          </a:p>
          <a:p>
            <a:r>
              <a:rPr lang="en-US" dirty="0"/>
              <a:t>Can assign to any variable – new or old</a:t>
            </a:r>
          </a:p>
          <a:p>
            <a:r>
              <a:rPr lang="en-US" dirty="0"/>
              <a:t>When a new value is assigned to a variable, the old value is replaced by the new one</a:t>
            </a:r>
          </a:p>
          <a:p>
            <a:pPr lvl="1"/>
            <a:r>
              <a:rPr lang="en-US" dirty="0"/>
              <a:t>Can (and often does) happen many times for the same variable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3200" y="4462875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97800" y="4462875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4483100" y="4462875"/>
            <a:ext cx="3175000" cy="1468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Assign 30 to age</a:t>
            </a:r>
          </a:p>
        </p:txBody>
      </p:sp>
    </p:spTree>
    <p:extLst>
      <p:ext uri="{BB962C8B-B14F-4D97-AF65-F5344CB8AC3E}">
        <p14:creationId xmlns:p14="http://schemas.microsoft.com/office/powerpoint/2010/main" val="118797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61191" y="3132464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 hand side is the variable name for the “box” in memory that will hold the value.</a:t>
            </a:r>
          </a:p>
        </p:txBody>
      </p:sp>
      <p:sp>
        <p:nvSpPr>
          <p:cNvPr id="8" name="Oval 7"/>
          <p:cNvSpPr/>
          <p:nvPr/>
        </p:nvSpPr>
        <p:spPr>
          <a:xfrm>
            <a:off x="1244600" y="5592188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5450" y="2209801"/>
            <a:ext cx="3232150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657-B256-41B4-87E8-604D463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FBD-795A-4C4A-B74B-EB590C8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187"/>
            <a:ext cx="10515600" cy="525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Communication (email)</a:t>
            </a:r>
          </a:p>
          <a:p>
            <a:r>
              <a:rPr lang="en-US" dirty="0"/>
              <a:t>Please take the time to add a subject to all your emails and be specific with your questions. Ex: ENGR 102.556: Assignment 1B – Activity 2.A</a:t>
            </a:r>
          </a:p>
          <a:p>
            <a:endParaRPr lang="en-US" dirty="0"/>
          </a:p>
          <a:p>
            <a:r>
              <a:rPr lang="en-US" dirty="0"/>
              <a:t>Please do not use nicknames on your assignments.  This makes it more challenging to identify who I’m corresponding with.  Also, if it’s not in my gradebook, your assignment will </a:t>
            </a:r>
            <a:r>
              <a:rPr lang="en-US" b="1" u="sng" dirty="0"/>
              <a:t>not</a:t>
            </a:r>
            <a:r>
              <a:rPr lang="en-US" dirty="0"/>
              <a:t> be graded.</a:t>
            </a:r>
          </a:p>
          <a:p>
            <a:endParaRPr lang="en-US" dirty="0"/>
          </a:p>
          <a:p>
            <a:r>
              <a:rPr lang="en-US" dirty="0"/>
              <a:t>Please be professional with your words.  Cussing and slang is never acceptable in any context.</a:t>
            </a:r>
          </a:p>
        </p:txBody>
      </p:sp>
    </p:spTree>
    <p:extLst>
      <p:ext uri="{BB962C8B-B14F-4D97-AF65-F5344CB8AC3E}">
        <p14:creationId xmlns:p14="http://schemas.microsoft.com/office/powerpoint/2010/main" val="311104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87850" y="2863094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= is the </a:t>
            </a:r>
            <a:r>
              <a:rPr lang="en-US" b="1" dirty="0"/>
              <a:t>assignment operator</a:t>
            </a:r>
            <a:r>
              <a:rPr lang="en-US" dirty="0"/>
              <a:t>.  </a:t>
            </a:r>
          </a:p>
          <a:p>
            <a:r>
              <a:rPr lang="en-US" dirty="0"/>
              <a:t>It is NOT the “equals” sign, though we still often read it aloud as “equals”.  We can read it aloud as “gets” or “is assigned.”</a:t>
            </a:r>
          </a:p>
        </p:txBody>
      </p:sp>
      <p:sp>
        <p:nvSpPr>
          <p:cNvPr id="9" name="Oval 8"/>
          <p:cNvSpPr/>
          <p:nvPr/>
        </p:nvSpPr>
        <p:spPr>
          <a:xfrm>
            <a:off x="4889500" y="2278319"/>
            <a:ext cx="3683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66391" y="311943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hand side of the assignment operator is the value that will be assigned to the box</a:t>
            </a:r>
          </a:p>
        </p:txBody>
      </p:sp>
      <p:sp>
        <p:nvSpPr>
          <p:cNvPr id="8" name="Oval 7"/>
          <p:cNvSpPr/>
          <p:nvPr/>
        </p:nvSpPr>
        <p:spPr>
          <a:xfrm>
            <a:off x="2083441" y="5276781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6050" y="2225770"/>
            <a:ext cx="3778250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this statement is executed: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FIRST</a:t>
            </a:r>
            <a:r>
              <a:rPr lang="en-US" dirty="0"/>
              <a:t> evaluate the right hand side</a:t>
            </a:r>
          </a:p>
          <a:p>
            <a:pPr lvl="1"/>
            <a:r>
              <a:rPr lang="en-US" dirty="0"/>
              <a:t>Then, we assign that value to the left hand side</a:t>
            </a:r>
          </a:p>
          <a:p>
            <a:pPr lvl="1"/>
            <a:endParaRPr lang="en-US" dirty="0"/>
          </a:p>
          <a:p>
            <a:r>
              <a:rPr lang="en-US" dirty="0"/>
              <a:t>Some examples follow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99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x, which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3+1 to get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4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11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137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variables x and y, which are 3 and 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multiply 2 times 5 (order of operations!), to get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 to 10, to get 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that value, 13,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28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80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z, which is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10+1 to get 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11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679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r>
              <a:rPr lang="en-US" dirty="0"/>
              <a:t>Notice: the use of the same variable on the right and left side is not a problem!</a:t>
            </a:r>
          </a:p>
          <a:p>
            <a:r>
              <a:rPr lang="en-US" dirty="0"/>
              <a:t>While this statement would make no sense if the = really meant “equals”, it makes perfect sense since = is actually an assignment operation.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54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657-B256-41B4-87E8-604D463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38B1A-8F74-4599-BB45-E99ECA36F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21062" r="18692" b="15669"/>
          <a:stretch/>
        </p:blipFill>
        <p:spPr>
          <a:xfrm>
            <a:off x="2720874" y="741130"/>
            <a:ext cx="6750252" cy="4339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E5AD9-A980-434B-92F8-F6D127ED1DA4}"/>
              </a:ext>
            </a:extLst>
          </p:cNvPr>
          <p:cNvSpPr txBox="1"/>
          <p:nvPr/>
        </p:nvSpPr>
        <p:spPr>
          <a:xfrm>
            <a:off x="568891" y="5080162"/>
            <a:ext cx="11589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dirty="0" err="1"/>
              <a:t>Zybook</a:t>
            </a:r>
            <a:r>
              <a:rPr lang="en-US" sz="1900" dirty="0"/>
              <a:t> is a required resource.  The sequence to follow is to complete the chapter before lecture so that you </a:t>
            </a:r>
          </a:p>
          <a:p>
            <a:r>
              <a:rPr lang="en-US" sz="1900" dirty="0"/>
              <a:t>have a better understanding of the material being covered that particular day.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Be sure that you enter the correct section number (556) or I will not be able to extract your grades.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2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were asked to give a stranger directions from one place to another, how would you do it?</a:t>
            </a:r>
          </a:p>
          <a:p>
            <a:pPr lvl="1"/>
            <a:r>
              <a:rPr lang="en-US" dirty="0"/>
              <a:t>Drive straight to the next light</a:t>
            </a:r>
          </a:p>
          <a:p>
            <a:pPr lvl="1"/>
            <a:r>
              <a:rPr lang="en-US" dirty="0"/>
              <a:t>Turn right</a:t>
            </a:r>
          </a:p>
          <a:p>
            <a:pPr lvl="1"/>
            <a:r>
              <a:rPr lang="en-US" dirty="0"/>
              <a:t>Drive 1 mile</a:t>
            </a:r>
          </a:p>
          <a:p>
            <a:pPr lvl="1"/>
            <a:r>
              <a:rPr lang="en-US" dirty="0"/>
              <a:t>Take the entrance ramp to the highway</a:t>
            </a:r>
          </a:p>
          <a:p>
            <a:pPr lvl="1"/>
            <a:r>
              <a:rPr lang="en-US" dirty="0"/>
              <a:t>Drive until exit 391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sequence</a:t>
            </a:r>
            <a:r>
              <a:rPr lang="en-US" dirty="0"/>
              <a:t> of steps that the person should follow</a:t>
            </a:r>
          </a:p>
        </p:txBody>
      </p:sp>
    </p:spTree>
    <p:extLst>
      <p:ext uri="{BB962C8B-B14F-4D97-AF65-F5344CB8AC3E}">
        <p14:creationId xmlns:p14="http://schemas.microsoft.com/office/powerpoint/2010/main" val="596536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giving and receiving instructions as a sequential series of steps.</a:t>
            </a:r>
          </a:p>
          <a:p>
            <a:pPr lvl="1"/>
            <a:r>
              <a:rPr lang="en-US" dirty="0"/>
              <a:t>This is a very important process – learning how to break up a complex task in various ways is critical to programming, and to dealing with any large project</a:t>
            </a:r>
          </a:p>
          <a:p>
            <a:pPr lvl="2"/>
            <a:r>
              <a:rPr lang="en-US" dirty="0"/>
              <a:t>Including many parts of engineering</a:t>
            </a:r>
          </a:p>
          <a:p>
            <a:pPr lvl="1"/>
            <a:r>
              <a:rPr lang="en-US" dirty="0"/>
              <a:t>One of the main ways this is done is to create a sequence of steps</a:t>
            </a:r>
          </a:p>
          <a:p>
            <a:pPr lvl="1"/>
            <a:r>
              <a:rPr lang="en-US" dirty="0"/>
              <a:t>You’ll get some practice with this in lab</a:t>
            </a:r>
          </a:p>
        </p:txBody>
      </p:sp>
    </p:spTree>
    <p:extLst>
      <p:ext uri="{BB962C8B-B14F-4D97-AF65-F5344CB8AC3E}">
        <p14:creationId xmlns:p14="http://schemas.microsoft.com/office/powerpoint/2010/main" val="492372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giving and receiving instructions as a sequential series of steps.</a:t>
            </a:r>
          </a:p>
          <a:p>
            <a:r>
              <a:rPr lang="en-US" dirty="0"/>
              <a:t>When we give instructions to a computer, we’ll do the same thing</a:t>
            </a:r>
          </a:p>
          <a:p>
            <a:pPr lvl="1"/>
            <a:r>
              <a:rPr lang="en-US" dirty="0"/>
              <a:t>Our instructions will be a sequence of steps that we want the computer to do</a:t>
            </a:r>
          </a:p>
          <a:p>
            <a:pPr lvl="1"/>
            <a:r>
              <a:rPr lang="en-US" dirty="0"/>
              <a:t>We can think of the computer as mindlessly following those instructions, in the order they’re specified</a:t>
            </a:r>
          </a:p>
          <a:p>
            <a:pPr lvl="1"/>
            <a:r>
              <a:rPr lang="en-US" dirty="0"/>
              <a:t>Later, we will see ways of giving instructions that aren’t sequential!</a:t>
            </a:r>
          </a:p>
        </p:txBody>
      </p:sp>
    </p:spTree>
    <p:extLst>
      <p:ext uri="{BB962C8B-B14F-4D97-AF65-F5344CB8AC3E}">
        <p14:creationId xmlns:p14="http://schemas.microsoft.com/office/powerpoint/2010/main" val="296648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03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424718" y="31025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can be helpful to keep track of the “instruction pointer” – that is, what the next instruction to be executed is.  We can think of the program as being “at” these points between statements.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starts out in front of the first statement.</a:t>
            </a:r>
          </a:p>
        </p:txBody>
      </p:sp>
    </p:spTree>
    <p:extLst>
      <p:ext uri="{BB962C8B-B14F-4D97-AF65-F5344CB8AC3E}">
        <p14:creationId xmlns:p14="http://schemas.microsoft.com/office/powerpoint/2010/main" val="1484550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 rot="1148847">
            <a:off x="279297" y="359753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3900" y="365833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first statement is executed, the variable z has the value 3 stored inside.</a:t>
            </a:r>
          </a:p>
        </p:txBody>
      </p:sp>
    </p:spTree>
    <p:extLst>
      <p:ext uri="{BB962C8B-B14F-4D97-AF65-F5344CB8AC3E}">
        <p14:creationId xmlns:p14="http://schemas.microsoft.com/office/powerpoint/2010/main" val="109122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373918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second statement, z has the value 5.</a:t>
            </a:r>
          </a:p>
        </p:txBody>
      </p:sp>
    </p:spTree>
    <p:extLst>
      <p:ext uri="{BB962C8B-B14F-4D97-AF65-F5344CB8AC3E}">
        <p14:creationId xmlns:p14="http://schemas.microsoft.com/office/powerpoint/2010/main" val="2574117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279298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third statement, z is 1.</a:t>
            </a:r>
          </a:p>
        </p:txBody>
      </p:sp>
    </p:spTree>
    <p:extLst>
      <p:ext uri="{BB962C8B-B14F-4D97-AF65-F5344CB8AC3E}">
        <p14:creationId xmlns:p14="http://schemas.microsoft.com/office/powerpoint/2010/main" val="3250931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085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6605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657-B256-41B4-87E8-604D463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FBD-795A-4C4A-B74B-EB590C8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68" y="1141543"/>
            <a:ext cx="10515600" cy="503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utilize comments in your programs.  This will be extremely helpful in the future and help remind you of important things throughout your program.</a:t>
            </a:r>
          </a:p>
          <a:p>
            <a:endParaRPr lang="en-US" dirty="0"/>
          </a:p>
          <a:p>
            <a:r>
              <a:rPr lang="en-US" dirty="0"/>
              <a:t>ENGR 102 Multi-section is now live (albeit with limited functionality).  This is where you can find the engineering modules/quizzes.  More information to follow once it is fully operational.</a:t>
            </a:r>
          </a:p>
          <a:p>
            <a:endParaRPr lang="en-US" dirty="0"/>
          </a:p>
          <a:p>
            <a:r>
              <a:rPr lang="en-US" dirty="0"/>
              <a:t>Recall, the study ratio to class time is at least 3:1. This means 6 hours, minimum of outside study time.  Create a weekly study plan.</a:t>
            </a:r>
          </a:p>
          <a:p>
            <a:endParaRPr lang="en-US" dirty="0"/>
          </a:p>
          <a:p>
            <a:r>
              <a:rPr lang="en-US" dirty="0"/>
              <a:t>Download Kahoot to your mobile device and have it ready for daily quizzes beginning next week.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Kahoot! Review | PCMag">
            <a:extLst>
              <a:ext uri="{FF2B5EF4-FFF2-40B4-BE49-F238E27FC236}">
                <a16:creationId xmlns:a16="http://schemas.microsoft.com/office/drawing/2014/main" id="{6385F318-566F-44A8-AB7C-1084481FA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2" t="4356" r="24033" b="4569"/>
          <a:stretch/>
        </p:blipFill>
        <p:spPr bwMode="auto">
          <a:xfrm>
            <a:off x="11164998" y="5471401"/>
            <a:ext cx="722202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6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6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7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17652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the value of x changed, but NOT the value of z.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third statement, assigning z=x was just assigning the current value of x to z, not making z forever equivalent to x.</a:t>
            </a:r>
          </a:p>
        </p:txBody>
      </p:sp>
    </p:spTree>
    <p:extLst>
      <p:ext uri="{BB962C8B-B14F-4D97-AF65-F5344CB8AC3E}">
        <p14:creationId xmlns:p14="http://schemas.microsoft.com/office/powerpoint/2010/main" val="2988085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13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418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55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588.977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573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13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30514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61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60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cmag.com/imagery/roundups/03yy022DDsenwhBBYdxvwDi-3..1593631883.jpg">
            <a:extLst>
              <a:ext uri="{FF2B5EF4-FFF2-40B4-BE49-F238E27FC236}">
                <a16:creationId xmlns:a16="http://schemas.microsoft.com/office/drawing/2014/main" id="{DEC50D4F-10D5-4372-8425-35B799EF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94" y="0"/>
            <a:ext cx="7934506" cy="446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09" y="3042132"/>
            <a:ext cx="11385382" cy="2852737"/>
          </a:xfrm>
        </p:spPr>
        <p:txBody>
          <a:bodyPr>
            <a:normAutofit/>
          </a:bodyPr>
          <a:lstStyle/>
          <a:p>
            <a:r>
              <a:rPr lang="en-US" sz="6500" dirty="0">
                <a:uFillTx/>
              </a:rPr>
              <a:t>How to save and upload your files</a:t>
            </a:r>
            <a:br>
              <a:rPr lang="en-US" dirty="0">
                <a:uFillTx/>
              </a:rPr>
            </a:br>
            <a:r>
              <a:rPr lang="en-US" sz="2200" dirty="0">
                <a:uFillTx/>
              </a:rPr>
              <a:t>For right now this will be our process.  This will be updated as soon as </a:t>
            </a:r>
            <a:r>
              <a:rPr lang="en-US" sz="2200" dirty="0"/>
              <a:t>I have access to </a:t>
            </a:r>
            <a:r>
              <a:rPr lang="en-US" sz="2200" dirty="0" err="1"/>
              <a:t>Mimir</a:t>
            </a:r>
            <a:r>
              <a:rPr lang="en-US" sz="2200" dirty="0"/>
              <a:t>.</a:t>
            </a:r>
            <a:endParaRPr lang="en-US" sz="2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7915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7794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2353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004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69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types of operations are very common.  Because of this, some special assignment operators have been defined.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= x + c</a:t>
            </a:r>
          </a:p>
          <a:p>
            <a:r>
              <a:rPr lang="en-US" dirty="0"/>
              <a:t>Can be written: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+= c</a:t>
            </a:r>
          </a:p>
          <a:p>
            <a:r>
              <a:rPr lang="en-US" dirty="0"/>
              <a:t>Means, for the variable on the left, increment by the amount on right</a:t>
            </a:r>
          </a:p>
          <a:p>
            <a:endParaRPr lang="en-US" dirty="0"/>
          </a:p>
          <a:p>
            <a:r>
              <a:rPr lang="en-US" dirty="0"/>
              <a:t>Similarly for: </a:t>
            </a:r>
            <a:r>
              <a:rPr lang="en-US" dirty="0">
                <a:latin typeface="Consolas" panose="020B06090202040302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/=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a-=3</a:t>
            </a:r>
            <a:r>
              <a:rPr lang="en-US" dirty="0"/>
              <a:t> means </a:t>
            </a:r>
            <a:r>
              <a:rPr lang="en-US" dirty="0">
                <a:latin typeface="Consolas" panose="020B0609020204030204" pitchFamily="49" charset="0"/>
              </a:rPr>
              <a:t>a=a-3</a:t>
            </a:r>
          </a:p>
        </p:txBody>
      </p:sp>
    </p:spTree>
    <p:extLst>
      <p:ext uri="{BB962C8B-B14F-4D97-AF65-F5344CB8AC3E}">
        <p14:creationId xmlns:p14="http://schemas.microsoft.com/office/powerpoint/2010/main" val="2411087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727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675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6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02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x gets its prior value, x, multiplied by 4.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x=x*4</a:t>
            </a:r>
          </a:p>
        </p:txBody>
      </p:sp>
    </p:spTree>
    <p:extLst>
      <p:ext uri="{BB962C8B-B14F-4D97-AF65-F5344CB8AC3E}">
        <p14:creationId xmlns:p14="http://schemas.microsoft.com/office/powerpoint/2010/main" val="1985033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y has its value incremented by 7 times the value of x, or 56.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y=y+7*x</a:t>
            </a:r>
          </a:p>
        </p:txBody>
      </p:sp>
    </p:spTree>
    <p:extLst>
      <p:ext uri="{BB962C8B-B14F-4D97-AF65-F5344CB8AC3E}">
        <p14:creationId xmlns:p14="http://schemas.microsoft.com/office/powerpoint/2010/main" val="19698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03-0ECE-4D39-815D-480E737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Storage Protocol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332DE-7188-4E35-8D4F-276CE2351BB0}"/>
              </a:ext>
            </a:extLst>
          </p:cNvPr>
          <p:cNvGrpSpPr/>
          <p:nvPr/>
        </p:nvGrpSpPr>
        <p:grpSpPr>
          <a:xfrm>
            <a:off x="390224" y="1792161"/>
            <a:ext cx="3132651" cy="4251004"/>
            <a:chOff x="2028367" y="659476"/>
            <a:chExt cx="2266100" cy="3075095"/>
          </a:xfrm>
        </p:grpSpPr>
        <p:pic>
          <p:nvPicPr>
            <p:cNvPr id="1026" name="Picture 2" descr="Image result for folder icon">
              <a:extLst>
                <a:ext uri="{FF2B5EF4-FFF2-40B4-BE49-F238E27FC236}">
                  <a16:creationId xmlns:a16="http://schemas.microsoft.com/office/drawing/2014/main" id="{C06A4ADC-F42B-439F-8347-017ADD7F4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6" r="13419"/>
            <a:stretch/>
          </p:blipFill>
          <p:spPr bwMode="auto">
            <a:xfrm>
              <a:off x="2028367" y="659476"/>
              <a:ext cx="2266100" cy="2325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458161-E29A-48AB-8B33-510190555221}"/>
                </a:ext>
              </a:extLst>
            </p:cNvPr>
            <p:cNvSpPr txBox="1"/>
            <p:nvPr/>
          </p:nvSpPr>
          <p:spPr>
            <a:xfrm>
              <a:off x="2741496" y="2599109"/>
              <a:ext cx="837449" cy="1135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WEEK 1</a:t>
              </a:r>
            </a:p>
            <a:p>
              <a:pPr algn="ctr"/>
              <a:r>
                <a:rPr lang="en-US" sz="2400" b="1" dirty="0"/>
                <a:t>.</a:t>
              </a:r>
            </a:p>
            <a:p>
              <a:pPr algn="ctr"/>
              <a:r>
                <a:rPr lang="en-US" sz="2400" b="1" dirty="0"/>
                <a:t>.</a:t>
              </a:r>
            </a:p>
            <a:p>
              <a:pPr algn="ctr"/>
              <a:r>
                <a:rPr lang="en-US" sz="2400" b="1" dirty="0"/>
                <a:t>.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6401DB-C042-4B08-9267-BEBC7B054067}"/>
              </a:ext>
            </a:extLst>
          </p:cNvPr>
          <p:cNvSpPr/>
          <p:nvPr/>
        </p:nvSpPr>
        <p:spPr>
          <a:xfrm>
            <a:off x="3687968" y="3052073"/>
            <a:ext cx="1024220" cy="7358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ile icon">
            <a:extLst>
              <a:ext uri="{FF2B5EF4-FFF2-40B4-BE49-F238E27FC236}">
                <a16:creationId xmlns:a16="http://schemas.microsoft.com/office/drawing/2014/main" id="{EBEFAD8B-76F7-4782-9E8D-C2055A56F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05" y="1644534"/>
            <a:ext cx="1374371" cy="137437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053DF0-D302-4532-AA6B-8403EEE5407D}"/>
              </a:ext>
            </a:extLst>
          </p:cNvPr>
          <p:cNvSpPr txBox="1"/>
          <p:nvPr/>
        </p:nvSpPr>
        <p:spPr>
          <a:xfrm>
            <a:off x="5456847" y="3086674"/>
            <a:ext cx="183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WEEKLY LECTURE</a:t>
            </a:r>
            <a:br>
              <a:rPr lang="en-US" b="1" dirty="0"/>
            </a:br>
            <a:r>
              <a:rPr lang="en-US" b="1" dirty="0"/>
              <a:t>SLIDES</a:t>
            </a:r>
          </a:p>
        </p:txBody>
      </p:sp>
      <p:pic>
        <p:nvPicPr>
          <p:cNvPr id="15" name="Picture 4" descr="Image result for file icon">
            <a:extLst>
              <a:ext uri="{FF2B5EF4-FFF2-40B4-BE49-F238E27FC236}">
                <a16:creationId xmlns:a16="http://schemas.microsoft.com/office/drawing/2014/main" id="{1884C84B-49E2-462C-B5E4-307B61A8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58" y="1644534"/>
            <a:ext cx="1374371" cy="137437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345F9-D354-4857-8F12-89217CD4FC73}"/>
              </a:ext>
            </a:extLst>
          </p:cNvPr>
          <p:cNvSpPr txBox="1"/>
          <p:nvPr/>
        </p:nvSpPr>
        <p:spPr>
          <a:xfrm>
            <a:off x="7202218" y="3086674"/>
            <a:ext cx="16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1A</a:t>
            </a:r>
          </a:p>
          <a:p>
            <a:pPr algn="ctr"/>
            <a:r>
              <a:rPr lang="en-US" b="1" dirty="0"/>
              <a:t>INSTRUCTIONS</a:t>
            </a:r>
          </a:p>
        </p:txBody>
      </p:sp>
      <p:pic>
        <p:nvPicPr>
          <p:cNvPr id="17" name="Picture 4" descr="Image result for file icon">
            <a:extLst>
              <a:ext uri="{FF2B5EF4-FFF2-40B4-BE49-F238E27FC236}">
                <a16:creationId xmlns:a16="http://schemas.microsoft.com/office/drawing/2014/main" id="{91023371-C357-458D-8336-DE67D6FC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899" y="1640829"/>
            <a:ext cx="1374371" cy="137437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9FB5CE-67F5-47FB-B497-2D1646551B1D}"/>
              </a:ext>
            </a:extLst>
          </p:cNvPr>
          <p:cNvSpPr txBox="1"/>
          <p:nvPr/>
        </p:nvSpPr>
        <p:spPr>
          <a:xfrm>
            <a:off x="8924359" y="3082969"/>
            <a:ext cx="16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1B</a:t>
            </a:r>
          </a:p>
          <a:p>
            <a:pPr algn="ctr"/>
            <a:r>
              <a:rPr lang="en-US" b="1" dirty="0"/>
              <a:t>INSTRUCTIONS</a:t>
            </a:r>
          </a:p>
        </p:txBody>
      </p:sp>
      <p:pic>
        <p:nvPicPr>
          <p:cNvPr id="19" name="Picture 4" descr="Image result for file icon">
            <a:extLst>
              <a:ext uri="{FF2B5EF4-FFF2-40B4-BE49-F238E27FC236}">
                <a16:creationId xmlns:a16="http://schemas.microsoft.com/office/drawing/2014/main" id="{D8F93186-6771-48C1-9D80-A7263B1F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8" y="4134597"/>
            <a:ext cx="1374371" cy="137437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9950D0-5FDA-420C-BC30-BC4E612C8D2C}"/>
              </a:ext>
            </a:extLst>
          </p:cNvPr>
          <p:cNvSpPr txBox="1"/>
          <p:nvPr/>
        </p:nvSpPr>
        <p:spPr>
          <a:xfrm>
            <a:off x="3492241" y="5582561"/>
            <a:ext cx="1723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1A PYTHON</a:t>
            </a:r>
            <a:br>
              <a:rPr lang="en-US" b="1" dirty="0"/>
            </a:br>
            <a:r>
              <a:rPr lang="en-US" b="1" dirty="0"/>
              <a:t>PROGRAM </a:t>
            </a:r>
            <a:br>
              <a:rPr lang="en-US" b="1" dirty="0"/>
            </a:br>
            <a:r>
              <a:rPr lang="en-US" b="1" dirty="0"/>
              <a:t>CODE</a:t>
            </a:r>
          </a:p>
        </p:txBody>
      </p:sp>
      <p:pic>
        <p:nvPicPr>
          <p:cNvPr id="21" name="Picture 4" descr="Image result for file icon">
            <a:extLst>
              <a:ext uri="{FF2B5EF4-FFF2-40B4-BE49-F238E27FC236}">
                <a16:creationId xmlns:a16="http://schemas.microsoft.com/office/drawing/2014/main" id="{AFFD80D3-8664-41BB-A3D5-6ABF96DF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9" y="4134597"/>
            <a:ext cx="1374371" cy="137437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AAF8D7-41CB-47BA-999B-98BFEC9A1AAF}"/>
              </a:ext>
            </a:extLst>
          </p:cNvPr>
          <p:cNvSpPr txBox="1"/>
          <p:nvPr/>
        </p:nvSpPr>
        <p:spPr>
          <a:xfrm>
            <a:off x="5588118" y="5582561"/>
            <a:ext cx="1714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1B PYTHON</a:t>
            </a:r>
            <a:br>
              <a:rPr lang="en-US" b="1" dirty="0"/>
            </a:br>
            <a:r>
              <a:rPr lang="en-US" b="1" dirty="0"/>
              <a:t>PROGRAM </a:t>
            </a:r>
            <a:br>
              <a:rPr lang="en-US" b="1" dirty="0"/>
            </a:br>
            <a:r>
              <a:rPr lang="en-US" b="1" dirty="0"/>
              <a:t>CODE</a:t>
            </a:r>
          </a:p>
        </p:txBody>
      </p:sp>
      <p:pic>
        <p:nvPicPr>
          <p:cNvPr id="23" name="Picture 4" descr="Image result for file icon">
            <a:extLst>
              <a:ext uri="{FF2B5EF4-FFF2-40B4-BE49-F238E27FC236}">
                <a16:creationId xmlns:a16="http://schemas.microsoft.com/office/drawing/2014/main" id="{C3903987-3978-4F19-ADA7-FFA1A44A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18" y="4134597"/>
            <a:ext cx="1374371" cy="137437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B36060-5EA2-4377-AA18-A7C81813205C}"/>
              </a:ext>
            </a:extLst>
          </p:cNvPr>
          <p:cNvSpPr txBox="1"/>
          <p:nvPr/>
        </p:nvSpPr>
        <p:spPr>
          <a:xfrm>
            <a:off x="7410252" y="5582561"/>
            <a:ext cx="2276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1A PROGRAM </a:t>
            </a:r>
            <a:br>
              <a:rPr lang="en-US" b="1" dirty="0"/>
            </a:br>
            <a:r>
              <a:rPr lang="en-US" b="1" dirty="0"/>
              <a:t>CODE AND OUTPUT</a:t>
            </a:r>
          </a:p>
          <a:p>
            <a:pPr algn="ctr"/>
            <a:r>
              <a:rPr lang="en-US" b="1" dirty="0"/>
              <a:t>SCREENSHOT (WORD)</a:t>
            </a:r>
          </a:p>
        </p:txBody>
      </p:sp>
      <p:pic>
        <p:nvPicPr>
          <p:cNvPr id="25" name="Picture 4" descr="Image result for file icon">
            <a:extLst>
              <a:ext uri="{FF2B5EF4-FFF2-40B4-BE49-F238E27FC236}">
                <a16:creationId xmlns:a16="http://schemas.microsoft.com/office/drawing/2014/main" id="{A77EF4A6-D1F4-460B-B46C-5F0456CB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65" y="4134597"/>
            <a:ext cx="1374371" cy="137437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48AE42-882D-4BBA-8E24-93BB38AE5D00}"/>
              </a:ext>
            </a:extLst>
          </p:cNvPr>
          <p:cNvSpPr txBox="1"/>
          <p:nvPr/>
        </p:nvSpPr>
        <p:spPr>
          <a:xfrm>
            <a:off x="9641097" y="5582561"/>
            <a:ext cx="2276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LAB 1B PROGRAM </a:t>
            </a:r>
            <a:br>
              <a:rPr lang="en-US" b="1" dirty="0"/>
            </a:br>
            <a:r>
              <a:rPr lang="en-US" b="1" dirty="0"/>
              <a:t>CODE AND OUTPUT</a:t>
            </a:r>
          </a:p>
          <a:p>
            <a:pPr algn="ctr"/>
            <a:r>
              <a:rPr lang="en-US" b="1" dirty="0"/>
              <a:t>SCREENSHOT (WORD)</a:t>
            </a:r>
          </a:p>
        </p:txBody>
      </p:sp>
    </p:spTree>
    <p:extLst>
      <p:ext uri="{BB962C8B-B14F-4D97-AF65-F5344CB8AC3E}">
        <p14:creationId xmlns:p14="http://schemas.microsoft.com/office/powerpoint/2010/main" val="4102881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53791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67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1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z has its value decremented by the value of z plus one.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</a:rPr>
              <a:t>z=z-(z+1)</a:t>
            </a:r>
          </a:p>
        </p:txBody>
      </p:sp>
    </p:spTree>
    <p:extLst>
      <p:ext uri="{BB962C8B-B14F-4D97-AF65-F5344CB8AC3E}">
        <p14:creationId xmlns:p14="http://schemas.microsoft.com/office/powerpoint/2010/main" val="3476796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81"/>
            <a:ext cx="10515600" cy="49597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output is to the “console” – a window or the screen that shows the output of the program.</a:t>
            </a:r>
          </a:p>
          <a:p>
            <a:endParaRPr lang="en-US" dirty="0"/>
          </a:p>
          <a:p>
            <a:r>
              <a:rPr lang="en-US" dirty="0"/>
              <a:t>To show the value of a variable, we “print” it</a:t>
            </a:r>
          </a:p>
          <a:p>
            <a:endParaRPr lang="en-US" dirty="0"/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   where x is the thing you want to be printed.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x can be:</a:t>
            </a:r>
          </a:p>
          <a:p>
            <a:pPr lvl="1"/>
            <a:r>
              <a:rPr lang="en-US" dirty="0"/>
              <a:t>a constant fixed value (a “literal”)</a:t>
            </a:r>
          </a:p>
          <a:p>
            <a:pPr lvl="1"/>
            <a:r>
              <a:rPr lang="en-US" dirty="0"/>
              <a:t>a variable </a:t>
            </a:r>
          </a:p>
          <a:p>
            <a:pPr lvl="1"/>
            <a:r>
              <a:rPr lang="en-US" dirty="0"/>
              <a:t>or an expression</a:t>
            </a:r>
          </a:p>
          <a:p>
            <a:pPr lvl="2"/>
            <a:r>
              <a:rPr lang="en-US" dirty="0"/>
              <a:t>a combination of literals, constants, variables, functions, etc. that compute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160802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  <a:r>
              <a:rPr lang="en-US" dirty="0"/>
              <a:t>, where x is the variable name.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 </a:t>
            </a:r>
            <a:r>
              <a:rPr lang="en-US" dirty="0">
                <a:latin typeface="Consolas" panose="020B0609020204030204" pitchFamily="49" charset="0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424324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  <a:r>
              <a:rPr lang="en-US" dirty="0"/>
              <a:t>, where x is the variable name.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 </a:t>
            </a:r>
            <a:r>
              <a:rPr lang="en-US" dirty="0">
                <a:latin typeface="Consolas" panose="020B0609020204030204" pitchFamily="49" charset="0"/>
              </a:rPr>
              <a:t>3           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Click for more on python operators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97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5C02-67BC-488C-A2E5-80A4C98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Lab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1900-4181-4D15-87CF-01BF3FF5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practice variable manipulation and sequential statements</a:t>
            </a:r>
          </a:p>
        </p:txBody>
      </p:sp>
    </p:spTree>
    <p:extLst>
      <p:ext uri="{BB962C8B-B14F-4D97-AF65-F5344CB8AC3E}">
        <p14:creationId xmlns:p14="http://schemas.microsoft.com/office/powerpoint/2010/main" val="38999847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657-B256-41B4-87E8-604D463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FBD-795A-4C4A-B74B-EB590C8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321"/>
            <a:ext cx="10515600" cy="29620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Louis Stokes Alliance for Minority Participation</a:t>
            </a:r>
          </a:p>
          <a:p>
            <a:pPr lvl="1"/>
            <a:r>
              <a:rPr lang="en-US" u="sng" dirty="0">
                <a:hlinkClick r:id="rId2"/>
              </a:rPr>
              <a:t>Click here for informational video</a:t>
            </a:r>
            <a:endParaRPr lang="en-US" u="sng" dirty="0"/>
          </a:p>
          <a:p>
            <a:pPr lvl="1"/>
            <a:endParaRPr lang="en-US" u="sng" dirty="0"/>
          </a:p>
          <a:p>
            <a:pPr marL="0" indent="0">
              <a:buNone/>
            </a:pPr>
            <a:r>
              <a:rPr lang="en-US" dirty="0"/>
              <a:t>Jeffrey M. </a:t>
            </a:r>
            <a:r>
              <a:rPr lang="en-US" dirty="0" err="1"/>
              <a:t>Stear</a:t>
            </a:r>
            <a:r>
              <a:rPr lang="en-US" dirty="0"/>
              <a:t>, PE, MSCE</a:t>
            </a:r>
          </a:p>
          <a:p>
            <a:pPr marL="0" indent="0">
              <a:buNone/>
            </a:pPr>
            <a:r>
              <a:rPr lang="en-US" dirty="0"/>
              <a:t>Engineering/STEM Program Director</a:t>
            </a:r>
          </a:p>
          <a:p>
            <a:pPr marL="0" indent="0">
              <a:buNone/>
            </a:pPr>
            <a:r>
              <a:rPr lang="en-US" dirty="0"/>
              <a:t>Engineering Center of Excellence</a:t>
            </a:r>
          </a:p>
          <a:p>
            <a:pPr marL="0" indent="0">
              <a:buNone/>
            </a:pPr>
            <a:r>
              <a:rPr lang="en-US" dirty="0"/>
              <a:t>Houston Community College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jeffrey.stear@hccs.edu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713-718-5784</a:t>
            </a:r>
          </a:p>
          <a:p>
            <a:endParaRPr lang="en-US" dirty="0"/>
          </a:p>
        </p:txBody>
      </p:sp>
      <p:pic>
        <p:nvPicPr>
          <p:cNvPr id="1026" name="Picture 2" descr="https://hcclsamp.files.wordpress.com/2020/11/lsamp.png?w=750">
            <a:extLst>
              <a:ext uri="{FF2B5EF4-FFF2-40B4-BE49-F238E27FC236}">
                <a16:creationId xmlns:a16="http://schemas.microsoft.com/office/drawing/2014/main" id="{3ABBD52D-B4A7-428E-AB82-F48564C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213679"/>
            <a:ext cx="71247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42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C7F-E99A-4646-92B5-DBA388C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716" y="0"/>
            <a:ext cx="7292373" cy="919187"/>
          </a:xfrm>
        </p:spPr>
        <p:txBody>
          <a:bodyPr>
            <a:normAutofit/>
          </a:bodyPr>
          <a:lstStyle/>
          <a:p>
            <a:r>
              <a:rPr lang="en-US" dirty="0"/>
              <a:t>Excellent Python Tutorial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1C8-B72B-4E15-A00C-B5E6B1EB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0613"/>
            <a:ext cx="10515600" cy="662854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https://youtu.be/rfscVS0vtbw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C2E9C-E61C-4F21-A91C-10CBB8950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31"/>
          <a:stretch/>
        </p:blipFill>
        <p:spPr>
          <a:xfrm>
            <a:off x="2335530" y="863767"/>
            <a:ext cx="7520940" cy="45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03-0ECE-4D39-815D-480E737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Upload Protocol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E777A-3CE1-42E8-B403-4E99259C3261}"/>
              </a:ext>
            </a:extLst>
          </p:cNvPr>
          <p:cNvPicPr/>
          <p:nvPr/>
        </p:nvPicPr>
        <p:blipFill rotWithShape="1">
          <a:blip r:embed="rId2"/>
          <a:srcRect r="48226" b="3709"/>
          <a:stretch/>
        </p:blipFill>
        <p:spPr bwMode="auto">
          <a:xfrm>
            <a:off x="6539345" y="836057"/>
            <a:ext cx="4477790" cy="5658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B28B1-665C-4E8E-95DD-9AC287CF5F93}"/>
              </a:ext>
            </a:extLst>
          </p:cNvPr>
          <p:cNvSpPr txBox="1"/>
          <p:nvPr/>
        </p:nvSpPr>
        <p:spPr>
          <a:xfrm>
            <a:off x="172450" y="903316"/>
            <a:ext cx="6283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have the following assignment header on </a:t>
            </a:r>
            <a:r>
              <a:rPr lang="en-US" b="1" dirty="0"/>
              <a:t>all</a:t>
            </a:r>
            <a:r>
              <a:rPr lang="en-US" dirty="0"/>
              <a:t> of your assignments.  Any assignment turned in without it will not be graded…</a:t>
            </a:r>
            <a:r>
              <a:rPr lang="en-US" b="1" dirty="0"/>
              <a:t>no exceptions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###################################################</a:t>
            </a:r>
            <a:br>
              <a:rPr lang="en-US" dirty="0"/>
            </a:br>
            <a:r>
              <a:rPr lang="en-US" dirty="0"/>
              <a:t># By submitting this assignment, I agree to the following:</a:t>
            </a:r>
          </a:p>
          <a:p>
            <a:r>
              <a:rPr lang="en-US" dirty="0"/>
              <a:t># “Aggies do not lie, cheat, or steal, or tolerate those who do”</a:t>
            </a:r>
            <a:br>
              <a:rPr lang="en-US" dirty="0"/>
            </a:br>
            <a:r>
              <a:rPr lang="en-US" dirty="0"/>
              <a:t>#</a:t>
            </a:r>
            <a:br>
              <a:rPr lang="en-US" dirty="0"/>
            </a:br>
            <a:r>
              <a:rPr lang="en-US" dirty="0"/>
              <a:t># Name(s):</a:t>
            </a:r>
            <a:br>
              <a:rPr lang="en-US" dirty="0"/>
            </a:br>
            <a:r>
              <a:rPr lang="en-US" dirty="0"/>
              <a:t># Class and Section:</a:t>
            </a:r>
          </a:p>
          <a:p>
            <a:r>
              <a:rPr lang="en-US" dirty="0"/>
              <a:t># Assignment:</a:t>
            </a:r>
          </a:p>
          <a:p>
            <a:r>
              <a:rPr lang="en-US" dirty="0"/>
              <a:t># Date:</a:t>
            </a:r>
            <a:br>
              <a:rPr lang="en-US" dirty="0"/>
            </a:br>
            <a:r>
              <a:rPr lang="en-US" dirty="0"/>
              <a:t># Group:</a:t>
            </a:r>
          </a:p>
          <a:p>
            <a:r>
              <a:rPr lang="en-US" dirty="0"/>
              <a:t>###################################################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2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Sequential Steps, Variables, Assignment</a:t>
            </a:r>
          </a:p>
        </p:txBody>
      </p:sp>
    </p:spTree>
    <p:extLst>
      <p:ext uri="{BB962C8B-B14F-4D97-AF65-F5344CB8AC3E}">
        <p14:creationId xmlns:p14="http://schemas.microsoft.com/office/powerpoint/2010/main" val="135043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19948</TotalTime>
  <Words>4869</Words>
  <Application>Microsoft Office PowerPoint</Application>
  <PresentationFormat>Widescreen</PresentationFormat>
  <Paragraphs>825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Franklin Gothic Book</vt:lpstr>
      <vt:lpstr>Office Theme</vt:lpstr>
      <vt:lpstr>PowerPoint Presentation</vt:lpstr>
      <vt:lpstr>Classroom/Laboratory Rules</vt:lpstr>
      <vt:lpstr>IMPORTANT REMINDERS</vt:lpstr>
      <vt:lpstr>IMPORTANT REMINDERS</vt:lpstr>
      <vt:lpstr>IMPORTANT REMINDERS</vt:lpstr>
      <vt:lpstr>How to save and upload your files For right now this will be our process.  This will be updated as soon as I have access to Mimir.</vt:lpstr>
      <vt:lpstr>Assignment Storage Protocol</vt:lpstr>
      <vt:lpstr>Assignment Upload Protocol</vt:lpstr>
      <vt:lpstr>PowerPoint Presentation</vt:lpstr>
      <vt:lpstr>Goals for today</vt:lpstr>
      <vt:lpstr>Computer Memory</vt:lpstr>
      <vt:lpstr>Computer Memory</vt:lpstr>
      <vt:lpstr>Computer Memory</vt:lpstr>
      <vt:lpstr>Computer Memory</vt:lpstr>
      <vt:lpstr>Computer Memory</vt:lpstr>
      <vt:lpstr>Main Memory</vt:lpstr>
      <vt:lpstr>Variables and Names</vt:lpstr>
      <vt:lpstr>The (Python) rules for naming</vt:lpstr>
      <vt:lpstr>Naming Variables and Constants</vt:lpstr>
      <vt:lpstr>The importance of variable names</vt:lpstr>
      <vt:lpstr>Are these names valid and good?</vt:lpstr>
      <vt:lpstr>More about naming</vt:lpstr>
      <vt:lpstr>Determining the Variables You Need: Mapping Problems to Software</vt:lpstr>
      <vt:lpstr>Example Problem Taken from Your Own Life</vt:lpstr>
      <vt:lpstr>Names for our Study Session Problem</vt:lpstr>
      <vt:lpstr>Variable Values</vt:lpstr>
      <vt:lpstr>Assignment</vt:lpstr>
      <vt:lpstr>Assignment statements</vt:lpstr>
      <vt:lpstr>Assignment statements</vt:lpstr>
      <vt:lpstr>Assignment statements</vt:lpstr>
      <vt:lpstr>Assignment statements</vt:lpstr>
      <vt:lpstr>Assignment statements</vt:lpstr>
      <vt:lpstr>Example</vt:lpstr>
      <vt:lpstr>Example</vt:lpstr>
      <vt:lpstr>Example</vt:lpstr>
      <vt:lpstr>Example</vt:lpstr>
      <vt:lpstr>Example</vt:lpstr>
      <vt:lpstr>Example</vt:lpstr>
      <vt:lpstr>Example</vt:lpstr>
      <vt:lpstr>Giving Instructions</vt:lpstr>
      <vt:lpstr>Sequential Steps</vt:lpstr>
      <vt:lpstr>Sequential Steps</vt:lpstr>
      <vt:lpstr>Assignment sequences</vt:lpstr>
      <vt:lpstr>Assignment sequences</vt:lpstr>
      <vt:lpstr>Assignment sequences</vt:lpstr>
      <vt:lpstr>Assignment sequences</vt:lpstr>
      <vt:lpstr>Assignment sequences</vt:lpstr>
      <vt:lpstr>Assignment sequences (2)</vt:lpstr>
      <vt:lpstr>Assignment sequences (2)</vt:lpstr>
      <vt:lpstr>Assignment sequences (2)</vt:lpstr>
      <vt:lpstr>Assignment sequences (2)</vt:lpstr>
      <vt:lpstr>Assignment sequences (2)</vt:lpstr>
      <vt:lpstr>Assignment sequences (3)</vt:lpstr>
      <vt:lpstr>Assignment sequences (3)</vt:lpstr>
      <vt:lpstr>Assignment sequences (3)</vt:lpstr>
      <vt:lpstr>Assignment sequences (3)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Special Assignment Operators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 reminder of output</vt:lpstr>
      <vt:lpstr>Output</vt:lpstr>
      <vt:lpstr>Output</vt:lpstr>
      <vt:lpstr>This week’s Lab and Assignment</vt:lpstr>
      <vt:lpstr>IMPORTANT REMINDERS</vt:lpstr>
      <vt:lpstr>Excellent Python Tutorial Resource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Alvarado, Leonel</cp:lastModifiedBy>
  <cp:revision>167</cp:revision>
  <dcterms:created xsi:type="dcterms:W3CDTF">2018-01-15T17:47:12Z</dcterms:created>
  <dcterms:modified xsi:type="dcterms:W3CDTF">2021-09-01T04:24:51Z</dcterms:modified>
</cp:coreProperties>
</file>