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pm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6" autoAdjust="0"/>
    <p:restoredTop sz="94660" autoAdjust="0"/>
  </p:normalViewPr>
  <p:slideViewPr>
    <p:cSldViewPr snapToGrid="0">
      <p:cViewPr varScale="1">
        <p:scale>
          <a:sx n="59" d="100"/>
          <a:sy n="59" d="100"/>
        </p:scale>
        <p:origin x="66" y="11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6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9" d="100"/>
        <a:sy n="179" d="100"/>
      </p:scale>
      <p:origin x="0" y="-230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15B5F-5AB6-49A9-B980-2E5988FB306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11D16-FF04-423B-ABC9-1D9BF7019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time import sleep</a:t>
            </a:r>
          </a:p>
          <a:p>
            <a:r>
              <a:rPr lang="en-US" dirty="0"/>
              <a:t>print("What is a pirate's favorite letter?")</a:t>
            </a:r>
          </a:p>
          <a:p>
            <a:r>
              <a:rPr lang="en-US" dirty="0"/>
              <a:t>sleep(2)</a:t>
            </a:r>
          </a:p>
          <a:p>
            <a:r>
              <a:rPr lang="en-US" dirty="0"/>
              <a:t>print("AR", end='')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sleep(0.5)</a:t>
            </a:r>
          </a:p>
          <a:p>
            <a:r>
              <a:rPr lang="en-US" dirty="0"/>
              <a:t>        print("R", end='')</a:t>
            </a:r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</a:t>
            </a:r>
          </a:p>
          <a:p>
            <a:r>
              <a:rPr lang="en-US" dirty="0"/>
              <a:t>    print("\</a:t>
            </a:r>
            <a:r>
              <a:rPr lang="en-US" dirty="0" err="1"/>
              <a:t>nNo</a:t>
            </a:r>
            <a:r>
              <a:rPr lang="en-US" dirty="0"/>
              <a:t> it be the C!")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D3B7-91D2-44CC-9358-4EA9015799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5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loops are inefficient and you should write a formula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D3B7-91D2-44CC-9358-4EA9015799B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x9PPBackground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3" r="13639"/>
          <a:stretch/>
        </p:blipFill>
        <p:spPr>
          <a:xfrm>
            <a:off x="-495496" y="-2"/>
            <a:ext cx="12725400" cy="686890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4361" y="1471797"/>
            <a:ext cx="12192000" cy="37860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-47872" y="6584156"/>
            <a:ext cx="162772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Franklin Gothic Book"/>
              </a:rPr>
              <a:t>ENGR102 – Fall 2020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35" y="1471797"/>
            <a:ext cx="3660531" cy="2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57675" y="0"/>
            <a:ext cx="6700414" cy="919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4D41-A243-49E3-ABE3-12AD51DEB0FD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711"/>
            <a:ext cx="2737365" cy="657765"/>
          </a:xfrm>
          <a:prstGeom prst="rect">
            <a:avLst/>
          </a:prstGeom>
        </p:spPr>
      </p:pic>
      <p:sp>
        <p:nvSpPr>
          <p:cNvPr id="8" name="Rectangle 13"/>
          <p:cNvSpPr/>
          <p:nvPr userDrawn="1"/>
        </p:nvSpPr>
        <p:spPr>
          <a:xfrm>
            <a:off x="-16805" y="6630854"/>
            <a:ext cx="10380005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-67021" y="6619250"/>
            <a:ext cx="685954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Franklin Gothic Book"/>
              </a:rPr>
              <a:t>ENGR102 – Fall 2018</a:t>
            </a:r>
          </a:p>
        </p:txBody>
      </p:sp>
    </p:spTree>
    <p:extLst>
      <p:ext uri="{BB962C8B-B14F-4D97-AF65-F5344CB8AC3E}">
        <p14:creationId xmlns:p14="http://schemas.microsoft.com/office/powerpoint/2010/main" val="86768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Hrmq6jkq0M" TargetMode="External"/><Relationship Id="rId2" Type="http://schemas.openxmlformats.org/officeDocument/2006/relationships/hyperlink" Target="https://youtu.be/094y1Z2wpJ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nKIu9yen5n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u="sng" dirty="0"/>
              <a:t>Lecture 6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921918-6EEE-44E7-9E19-187EF2EC6F29}"/>
              </a:ext>
            </a:extLst>
          </p:cNvPr>
          <p:cNvSpPr txBox="1">
            <a:spLocks/>
          </p:cNvSpPr>
          <p:nvPr/>
        </p:nvSpPr>
        <p:spPr>
          <a:xfrm>
            <a:off x="1676400" y="39771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Loops and Iterations</a:t>
            </a:r>
          </a:p>
        </p:txBody>
      </p:sp>
    </p:spTree>
    <p:extLst>
      <p:ext uri="{BB962C8B-B14F-4D97-AF65-F5344CB8AC3E}">
        <p14:creationId xmlns:p14="http://schemas.microsoft.com/office/powerpoint/2010/main" val="284208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“while” statement lets us create a loop</a:t>
            </a:r>
          </a:p>
          <a:p>
            <a:pPr lvl="1"/>
            <a:r>
              <a:rPr lang="en-US" dirty="0"/>
              <a:t>It will repeat the set of instructions until the condition is False</a:t>
            </a:r>
          </a:p>
          <a:p>
            <a:pPr lvl="1"/>
            <a:r>
              <a:rPr lang="en-US" dirty="0"/>
              <a:t>Format is very similar to that of an if statement</a:t>
            </a:r>
          </a:p>
          <a:p>
            <a:r>
              <a:rPr lang="en-US" dirty="0"/>
              <a:t>Format of a while statement:</a:t>
            </a:r>
          </a:p>
          <a:p>
            <a:pPr marL="0" indent="0">
              <a:buNone/>
            </a:pP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</a:t>
            </a:r>
            <a:r>
              <a:rPr lang="en-US" sz="32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&lt;condition&gt;:</a:t>
            </a:r>
            <a:b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	&lt;things to do&gt;</a:t>
            </a:r>
            <a:endParaRPr lang="en-US" sz="3200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91640" y="4001294"/>
            <a:ext cx="3481260" cy="6716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58601" y="4807909"/>
            <a:ext cx="322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code that is to be repeatedly executed is then included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33099-BB33-4AB2-B8CD-FC83C61F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0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5D96-B8FB-47E4-86D4-E953732D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5748-6D75-4D9F-B181-E7F7510D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condition in the while statement is evaluated </a:t>
            </a:r>
            <a:r>
              <a:rPr lang="en-US" b="1" dirty="0"/>
              <a:t>at the beginning</a:t>
            </a:r>
          </a:p>
          <a:p>
            <a:pPr lvl="1"/>
            <a:r>
              <a:rPr lang="en-US" dirty="0"/>
              <a:t>If it is False, then all the indented code is skipped</a:t>
            </a:r>
          </a:p>
          <a:p>
            <a:pPr lvl="1"/>
            <a:r>
              <a:rPr lang="en-US" dirty="0"/>
              <a:t>If it is True, then all the indented code is run</a:t>
            </a:r>
          </a:p>
          <a:p>
            <a:r>
              <a:rPr lang="en-US" dirty="0"/>
              <a:t>After the indented code is run, then the condition is checked again</a:t>
            </a:r>
          </a:p>
          <a:p>
            <a:pPr lvl="1"/>
            <a:r>
              <a:rPr lang="en-US" dirty="0"/>
              <a:t>The condition is only checked </a:t>
            </a:r>
            <a:r>
              <a:rPr lang="en-US" b="1" dirty="0"/>
              <a:t>after</a:t>
            </a:r>
            <a:r>
              <a:rPr lang="en-US" dirty="0"/>
              <a:t> all the indented code is run</a:t>
            </a:r>
          </a:p>
          <a:p>
            <a:pPr lvl="1"/>
            <a:r>
              <a:rPr lang="en-US" dirty="0"/>
              <a:t>If the condition is still True at that point, the indented code is run again</a:t>
            </a:r>
          </a:p>
          <a:p>
            <a:r>
              <a:rPr lang="en-US" dirty="0"/>
              <a:t>This can repeat an unlimited number of times!</a:t>
            </a:r>
          </a:p>
          <a:p>
            <a:endParaRPr lang="en-US" dirty="0"/>
          </a:p>
          <a:p>
            <a:r>
              <a:rPr lang="en-US" dirty="0"/>
              <a:t>Note: one execution of the indented code is sometimes called an </a:t>
            </a:r>
            <a:r>
              <a:rPr lang="en-US" b="1" dirty="0"/>
              <a:t>iteration</a:t>
            </a:r>
            <a:r>
              <a:rPr lang="en-US" dirty="0"/>
              <a:t> of the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24439-D1AE-472C-95A8-BF0A37DB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0995-C769-421B-B798-9ACB18923A4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"See if you can guess the number I'm thinking of!"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secret_number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D3636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user_guess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int(input(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"Guess a number from 1 to 10: 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CC28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user_guess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secret_number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"No! Try again."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user_guess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int(input(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"Guess a number from 1 to 10: 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"You guessed it!"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50BC9-B5D3-4604-AAF3-988B1004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0995-C769-421B-B798-9ACB1892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28" y="1690688"/>
            <a:ext cx="7457072" cy="214299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i="0" u="none" strike="noStrike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"See if you can guess the number I'm thinking of!"</a:t>
            </a: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secret_number = </a:t>
            </a:r>
            <a:r>
              <a:rPr lang="en-US" sz="1800" b="0" i="0" u="none" strike="noStrike">
                <a:solidFill>
                  <a:srgbClr val="D3636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user_guess = int(input(</a:t>
            </a:r>
            <a:r>
              <a:rPr lang="en-US" sz="1800" b="0" i="0" u="none" strike="noStrike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"Guess a number from 1 to 10: "</a:t>
            </a: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>
                <a:solidFill>
                  <a:srgbClr val="FCC28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user_guess != secret_number:</a:t>
            </a:r>
            <a:b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en-US" sz="1800" b="0" i="0" u="none" strike="noStrike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"No! Try again."</a:t>
            </a: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user_guess = int(input(</a:t>
            </a:r>
            <a:r>
              <a:rPr lang="en-US" sz="1800" b="0" i="0" u="none" strike="noStrike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"Guess a number from 1 to 10: "</a:t>
            </a: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i="0" u="none" strike="noStrike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"You guessed it!"</a:t>
            </a: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279297" y="1499145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F9909-7CA6-4CE1-9F91-B73A186955FE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0BD3B-21A6-4CC4-BE29-004C90F3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6F5210-926C-4E55-97C5-9C19CF1F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28" y="1690688"/>
            <a:ext cx="7457072" cy="214299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i="0" u="none" strike="noStrike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"See if you can guess the number I'm thinking of!"</a:t>
            </a: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secret_number = </a:t>
            </a:r>
            <a:r>
              <a:rPr lang="en-US" sz="1800" b="0" i="0" u="none" strike="noStrike">
                <a:solidFill>
                  <a:srgbClr val="D3636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user_guess = int(input(</a:t>
            </a:r>
            <a:r>
              <a:rPr lang="en-US" sz="1800" b="0" i="0" u="none" strike="noStrike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"Guess a number from 1 to 10: "</a:t>
            </a: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>
                <a:solidFill>
                  <a:srgbClr val="FCC28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user_guess != secret_number:</a:t>
            </a:r>
            <a:b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en-US" sz="1800" b="0" i="0" u="none" strike="noStrike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"No! Try again."</a:t>
            </a: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user_guess = int(input(</a:t>
            </a:r>
            <a:r>
              <a:rPr lang="en-US" sz="1800" b="0" i="0" u="none" strike="noStrike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"Guess a number from 1 to 10: "</a:t>
            </a: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i="0" u="none" strike="noStrike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"You guessed it!"</a:t>
            </a:r>
            <a:r>
              <a:rPr lang="en-US" sz="1800" b="0" i="0" u="none" strike="noStrike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31829" y="1735317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B48403-506D-45BC-92B5-947015DE05BA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300F5-9DA1-452A-AD91-EA161F5E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5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8C3507-AC8B-477D-8420-2329DB74A4EC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755FDA-8A68-45DB-BAFD-55B6AFC41B02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C792A8-EAFD-4EF2-BF82-BE74C42DBF5A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DAD83F-1A8F-4C7D-918B-6DD1008421EB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974E6E-DA75-497B-93FC-F6062E55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15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088A91-937E-4006-87C0-B6E345CA7065}"/>
              </a:ext>
            </a:extLst>
          </p:cNvPr>
          <p:cNvSpPr txBox="1">
            <a:spLocks/>
          </p:cNvSpPr>
          <p:nvPr/>
        </p:nvSpPr>
        <p:spPr>
          <a:xfrm>
            <a:off x="1305928" y="1690688"/>
            <a:ext cx="7457072" cy="21429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>
                <a:solidFill>
                  <a:srgbClr val="A2FCA2"/>
                </a:solidFill>
                <a:latin typeface="Consolas" panose="020B0609020204030204" pitchFamily="49" charset="0"/>
              </a:rPr>
              <a:t>"See if you can guess the number I'm thinking of!"</a:t>
            </a: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secret_number = </a:t>
            </a:r>
            <a:r>
              <a:rPr lang="en-US" sz="1800">
                <a:solidFill>
                  <a:srgbClr val="D36363"/>
                </a:solidFill>
                <a:latin typeface="Consolas" panose="020B0609020204030204" pitchFamily="49" charset="0"/>
              </a:rPr>
              <a:t>7</a:t>
            </a: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user_guess = int(input(</a:t>
            </a:r>
            <a:r>
              <a:rPr lang="en-US" sz="180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FCC28C"/>
                </a:solidFill>
                <a:latin typeface="Consolas" panose="020B0609020204030204" pitchFamily="49" charset="0"/>
              </a:rPr>
              <a:t>while</a:t>
            </a: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 user_guess != secret_number:</a:t>
            </a:r>
            <a:b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  print(</a:t>
            </a:r>
            <a:r>
              <a:rPr lang="en-US" sz="1800">
                <a:solidFill>
                  <a:srgbClr val="A2FCA2"/>
                </a:solidFill>
                <a:latin typeface="Consolas" panose="020B0609020204030204" pitchFamily="49" charset="0"/>
              </a:rPr>
              <a:t>"No! Try again."</a:t>
            </a: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  user_guess = int(input(</a:t>
            </a:r>
            <a:r>
              <a:rPr lang="en-US" sz="180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>
                <a:solidFill>
                  <a:srgbClr val="A2FCA2"/>
                </a:solidFill>
                <a:latin typeface="Consolas" panose="020B0609020204030204" pitchFamily="49" charset="0"/>
              </a:rPr>
              <a:t>"You guessed it!"</a:t>
            </a: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Right Arrow 4">
            <a:extLst>
              <a:ext uri="{FF2B5EF4-FFF2-40B4-BE49-F238E27FC236}">
                <a16:creationId xmlns:a16="http://schemas.microsoft.com/office/drawing/2014/main" id="{7A4536A2-3096-4AF9-B3B7-F7F7688EE7C5}"/>
              </a:ext>
            </a:extLst>
          </p:cNvPr>
          <p:cNvSpPr/>
          <p:nvPr/>
        </p:nvSpPr>
        <p:spPr>
          <a:xfrm rot="1148847">
            <a:off x="331829" y="1735317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91666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179964" y="199689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E7260A-5F94-462C-9EBB-05386E2A0382}"/>
              </a:ext>
            </a:extLst>
          </p:cNvPr>
          <p:cNvGrpSpPr/>
          <p:nvPr/>
        </p:nvGrpSpPr>
        <p:grpSpPr>
          <a:xfrm>
            <a:off x="4196551" y="4569642"/>
            <a:ext cx="7054808" cy="444419"/>
            <a:chOff x="341859" y="4260079"/>
            <a:chExt cx="8627955" cy="4444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9B0147-7BE7-4CCB-944C-DA8A99D7D7A3}"/>
                </a:ext>
              </a:extLst>
            </p:cNvPr>
            <p:cNvSpPr txBox="1"/>
            <p:nvPr/>
          </p:nvSpPr>
          <p:spPr>
            <a:xfrm>
              <a:off x="5118100" y="4260079"/>
              <a:ext cx="385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input the guess “4”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132A7C1-4D45-451F-B2D9-67863A0AD5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341859" y="4444745"/>
              <a:ext cx="4776241" cy="2597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5BCF15-7966-4721-97C2-2F32C4A8E347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B3A139-A5E6-48FD-AB0C-4353E5085FB4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641C96-1638-415D-AE58-DA4297458E1F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5129A2-0DB0-4848-A373-5AF24DCEA2DA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FFB7CF-E5F3-4995-B990-A1534C22CB47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C7A1F9-C381-40E4-888D-CA4BDE9CD58E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192CEB-94D5-4EE9-AEEE-C99AAC042E90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DB3F80-3728-4D65-85D4-AF9BDE22C3C4}"/>
              </a:ext>
            </a:extLst>
          </p:cNvPr>
          <p:cNvSpPr txBox="1"/>
          <p:nvPr/>
        </p:nvSpPr>
        <p:spPr>
          <a:xfrm>
            <a:off x="3881442" y="4817513"/>
            <a:ext cx="381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C5FE0FE-0D79-4BD2-AC38-91D866AB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16</a:t>
            </a:fld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E54ACCA-8F38-403C-ACEC-8CC0F57E4D1C}"/>
              </a:ext>
            </a:extLst>
          </p:cNvPr>
          <p:cNvSpPr txBox="1">
            <a:spLocks/>
          </p:cNvSpPr>
          <p:nvPr/>
        </p:nvSpPr>
        <p:spPr>
          <a:xfrm>
            <a:off x="1305928" y="1690688"/>
            <a:ext cx="7457072" cy="21429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"See if you can guess the number I'm thinking of!"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secret_number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int(input(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secret_number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"No! Try again."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int(input(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"You guessed it!"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59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C5639FE-5E93-4109-B790-AEBE9167E8FD}"/>
              </a:ext>
            </a:extLst>
          </p:cNvPr>
          <p:cNvSpPr txBox="1">
            <a:spLocks/>
          </p:cNvSpPr>
          <p:nvPr/>
        </p:nvSpPr>
        <p:spPr>
          <a:xfrm>
            <a:off x="1305928" y="1690688"/>
            <a:ext cx="7457072" cy="21429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>
                <a:solidFill>
                  <a:srgbClr val="A2FCA2"/>
                </a:solidFill>
                <a:latin typeface="Consolas" panose="020B0609020204030204" pitchFamily="49" charset="0"/>
              </a:rPr>
              <a:t>"See if you can guess the number I'm thinking of!"</a:t>
            </a: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secret_number = </a:t>
            </a:r>
            <a:r>
              <a:rPr lang="en-US" sz="1800">
                <a:solidFill>
                  <a:srgbClr val="D36363"/>
                </a:solidFill>
                <a:latin typeface="Consolas" panose="020B0609020204030204" pitchFamily="49" charset="0"/>
              </a:rPr>
              <a:t>7</a:t>
            </a: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user_guess = int(input(</a:t>
            </a:r>
            <a:r>
              <a:rPr lang="en-US" sz="180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FCC28C"/>
                </a:solidFill>
                <a:latin typeface="Consolas" panose="020B0609020204030204" pitchFamily="49" charset="0"/>
              </a:rPr>
              <a:t>while</a:t>
            </a: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 user_guess != secret_number:</a:t>
            </a:r>
            <a:b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  print(</a:t>
            </a:r>
            <a:r>
              <a:rPr lang="en-US" sz="1800">
                <a:solidFill>
                  <a:srgbClr val="A2FCA2"/>
                </a:solidFill>
                <a:latin typeface="Consolas" panose="020B0609020204030204" pitchFamily="49" charset="0"/>
              </a:rPr>
              <a:t>"No! Try again."</a:t>
            </a: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  user_guess = int(input(</a:t>
            </a:r>
            <a:r>
              <a:rPr lang="en-US" sz="180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>
                <a:solidFill>
                  <a:srgbClr val="A2FCA2"/>
                </a:solidFill>
                <a:latin typeface="Consolas" panose="020B0609020204030204" pitchFamily="49" charset="0"/>
              </a:rPr>
              <a:t>"You guessed it!"</a:t>
            </a:r>
            <a:r>
              <a:rPr lang="en-US" sz="180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4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B0147-7BE7-4CCB-944C-DA8A99D7D7A3}"/>
              </a:ext>
            </a:extLst>
          </p:cNvPr>
          <p:cNvSpPr txBox="1"/>
          <p:nvPr/>
        </p:nvSpPr>
        <p:spPr>
          <a:xfrm>
            <a:off x="7518400" y="4569642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condition was True, since the </a:t>
            </a:r>
            <a:r>
              <a:rPr lang="en-US" dirty="0" err="1">
                <a:solidFill>
                  <a:srgbClr val="FF0000"/>
                </a:solidFill>
              </a:rPr>
              <a:t>user_guess</a:t>
            </a:r>
            <a:r>
              <a:rPr lang="en-US" dirty="0">
                <a:solidFill>
                  <a:srgbClr val="FF0000"/>
                </a:solidFill>
              </a:rPr>
              <a:t> was not the secret number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BD5DB3-D492-4CA7-8FE4-4FD98D48C436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654BE6-86B7-4D73-A10A-62C6820AD7E3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2B10ED-9E2B-4195-B709-91A3AC1181D5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52888D-73F8-4BD5-8CAB-933B181AA603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E90E3D-8403-41CA-AA1E-9F9EA3ECF403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4DC9B6-3A34-4E16-AA3B-3004F1701CC9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0C8103-D1BA-4255-BA9A-B0630E3DEA2D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DFF8-FFBF-4E38-B2E5-C03CFCC4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17</a:t>
            </a:fld>
            <a:endParaRPr lang="en-US"/>
          </a:p>
        </p:txBody>
      </p:sp>
      <p:sp>
        <p:nvSpPr>
          <p:cNvPr id="19" name="Right Arrow 4">
            <a:extLst>
              <a:ext uri="{FF2B5EF4-FFF2-40B4-BE49-F238E27FC236}">
                <a16:creationId xmlns:a16="http://schemas.microsoft.com/office/drawing/2014/main" id="{6B9149AB-A349-4183-ABB6-378EA263CC60}"/>
              </a:ext>
            </a:extLst>
          </p:cNvPr>
          <p:cNvSpPr/>
          <p:nvPr/>
        </p:nvSpPr>
        <p:spPr>
          <a:xfrm rot="1148847">
            <a:off x="179964" y="199689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909940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17E1128-0D09-4D4B-9949-4F66FCEF8E92}"/>
              </a:ext>
            </a:extLst>
          </p:cNvPr>
          <p:cNvSpPr txBox="1">
            <a:spLocks/>
          </p:cNvSpPr>
          <p:nvPr/>
        </p:nvSpPr>
        <p:spPr>
          <a:xfrm>
            <a:off x="1305928" y="1690688"/>
            <a:ext cx="7457072" cy="21429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"See if you can guess the number I'm thinking of!"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secret_number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int(input(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secret_number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"No! Try again."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int(input(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"You guessed it!"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287853" y="2460441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AEA842-F68E-4D2B-937E-71D870AC6FBD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56237C-B31A-4CDC-AE67-2CDB0372DA56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6CCCBE-44CC-4737-8935-2CB6658E35E9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C732F3-22BB-49CF-8EFD-C4A3325FF3EC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2869F-979F-4271-B3D4-6E01C971621A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212F49-C3D4-41D3-A003-C4B29DBC68A0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41E314-07AD-44C8-B104-7C3F9BE78D6B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1B21AF3-D892-4B9C-81CE-5A25BA3A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5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E7260A-5F94-462C-9EBB-05386E2A0382}"/>
              </a:ext>
            </a:extLst>
          </p:cNvPr>
          <p:cNvGrpSpPr/>
          <p:nvPr/>
        </p:nvGrpSpPr>
        <p:grpSpPr>
          <a:xfrm>
            <a:off x="4178384" y="4906403"/>
            <a:ext cx="6951861" cy="1477328"/>
            <a:chOff x="738983" y="4260079"/>
            <a:chExt cx="8522316" cy="14773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9B0147-7BE7-4CCB-944C-DA8A99D7D7A3}"/>
                </a:ext>
              </a:extLst>
            </p:cNvPr>
            <p:cNvSpPr txBox="1"/>
            <p:nvPr/>
          </p:nvSpPr>
          <p:spPr>
            <a:xfrm>
              <a:off x="5118099" y="4260079"/>
              <a:ext cx="4143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entered the guess “5”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rgbClr val="FF0000"/>
                  </a:solidFill>
                </a:rPr>
                <a:t>We’re at the end of the code, so now we go back to check the condition again.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132A7C1-4D45-451F-B2D9-67863A0AD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83" y="4452516"/>
              <a:ext cx="4379116" cy="4299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E26AE4-D027-4C5D-B4B4-9853A9A881E8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373837-3BAE-4F9A-B763-3ACA076A13E7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63D771-2F3A-43AC-B5DF-47465EFFE208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124E2C-BF4F-4CE5-AA68-847A86EDCFF8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C41DFA-6EC3-412F-95E2-3C968082F78F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CBE2D6-6C82-4FB7-8F68-3118D7A81EC4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C755B6-72F2-414A-B632-6AAA655FE4A7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F643411-2752-45DF-9FEB-FC172B27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19</a:t>
            </a:fld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452518-E053-4863-91BE-ACD47F05D451}"/>
              </a:ext>
            </a:extLst>
          </p:cNvPr>
          <p:cNvSpPr txBox="1">
            <a:spLocks/>
          </p:cNvSpPr>
          <p:nvPr/>
        </p:nvSpPr>
        <p:spPr>
          <a:xfrm>
            <a:off x="1305928" y="1690688"/>
            <a:ext cx="7457072" cy="21429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"See if you can guess the number I'm thinking of!"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secret_number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int(input(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secret_number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"No! Try again."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int(input(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"You guessed it!"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402379" y="2725423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71430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we going to cover today?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Loops!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52047-A133-4B90-939E-1933196D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B0147-7BE7-4CCB-944C-DA8A99D7D7A3}"/>
              </a:ext>
            </a:extLst>
          </p:cNvPr>
          <p:cNvSpPr txBox="1"/>
          <p:nvPr/>
        </p:nvSpPr>
        <p:spPr>
          <a:xfrm>
            <a:off x="7518400" y="4569642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condition is still true.  So, we do another iteration.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42E4CC-9251-4203-8307-7EBEC603A701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63F91C-2E92-44FD-A48C-0BA1ABC41246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EE58A6-5097-455F-B21C-D01E80FFC1F4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33D01-B574-42BD-8288-43E8128142A9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760DCE-13ED-4140-9857-1946E541EB91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873CA9-A04C-4AD5-A94E-1A9FCEB2EA25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E38A9B-FD68-41C3-821F-EC4F66EC1FE3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BCA7-3D39-4E7B-876C-6CD6B3F5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20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DAF1603-1BC7-4DFF-A447-0F40813E7365}"/>
              </a:ext>
            </a:extLst>
          </p:cNvPr>
          <p:cNvSpPr txBox="1">
            <a:spLocks/>
          </p:cNvSpPr>
          <p:nvPr/>
        </p:nvSpPr>
        <p:spPr>
          <a:xfrm>
            <a:off x="1305928" y="1690688"/>
            <a:ext cx="7457072" cy="21429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"See if you can guess the number I'm thinking of!"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secret_number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int(input(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secret_number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"No! Try again."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int(input(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"You guessed it!"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179963" y="2206375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04742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50E4C23-9D1D-4F39-99CE-62BC322F453C}"/>
              </a:ext>
            </a:extLst>
          </p:cNvPr>
          <p:cNvSpPr txBox="1">
            <a:spLocks/>
          </p:cNvSpPr>
          <p:nvPr/>
        </p:nvSpPr>
        <p:spPr>
          <a:xfrm>
            <a:off x="1305928" y="1690688"/>
            <a:ext cx="7457072" cy="21429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"See if you can guess the number I'm thinking of!"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secret_number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int(input(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secret_number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"No! Try again."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int(input(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"You guessed it!"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30186" y="2474546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153D8C-FF5F-4622-B024-8F35DA33E9F2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C72EA1-3681-42BF-82D4-42DF06BD0B5E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21F9F0-7CDA-4A7E-AE65-68E347F19614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0EA976-56CB-47FF-A761-BA0A53087C54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4A66D4-5B7C-4F3B-B534-A74669431F88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DA6245-6C60-435A-A23B-9D4FC95E7440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DD1DDB-200E-42FF-92A8-84D7F32C2902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B0853-22B8-48BF-8183-0A3886F4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82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E649EA1-6D51-417A-BA6C-12857A02F8E6}"/>
              </a:ext>
            </a:extLst>
          </p:cNvPr>
          <p:cNvSpPr txBox="1">
            <a:spLocks/>
          </p:cNvSpPr>
          <p:nvPr/>
        </p:nvSpPr>
        <p:spPr>
          <a:xfrm>
            <a:off x="1305928" y="1690688"/>
            <a:ext cx="7457072" cy="21429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"See if you can guess the number I'm thinking of!"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secret_number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int(input(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secret_number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"No! Try again."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int(input(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"You guessed it!"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68511" y="276048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2F4669-349E-4F10-8713-13FB2880890D}"/>
              </a:ext>
            </a:extLst>
          </p:cNvPr>
          <p:cNvGrpSpPr/>
          <p:nvPr/>
        </p:nvGrpSpPr>
        <p:grpSpPr>
          <a:xfrm>
            <a:off x="4178384" y="4906403"/>
            <a:ext cx="6951861" cy="1477328"/>
            <a:chOff x="738983" y="4260079"/>
            <a:chExt cx="8522316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59C296-45D7-4914-A595-417318D3C664}"/>
                </a:ext>
              </a:extLst>
            </p:cNvPr>
            <p:cNvSpPr txBox="1"/>
            <p:nvPr/>
          </p:nvSpPr>
          <p:spPr>
            <a:xfrm>
              <a:off x="5118099" y="4260079"/>
              <a:ext cx="4143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The user entered the guess “7”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rgbClr val="FF0000"/>
                  </a:solidFill>
                </a:rPr>
                <a:t>We’re at the end of the code, so now we go back to check the condition again.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16822E-55B1-4D3A-B247-CC178F064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83" y="4452516"/>
              <a:ext cx="4379116" cy="9870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12308F-D18B-4A14-BF79-7B6C7BB7ED20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D0DA6D-CD73-43A8-A3DC-D4695048FE02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75B09E-C098-4C69-A32A-A4757CA3D5A4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AD9835-1B30-4DDF-9682-061094EAFFEF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CC433C-5D9E-4F89-BC2B-94D65BD8B0B7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C9013-F318-4999-BE8A-8F958B286FFD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0816ED-AB48-4CF3-BC6F-C29AB225EDB9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FFD9-D453-43E3-B3A4-F7B0ABC7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8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B0147-7BE7-4CCB-944C-DA8A99D7D7A3}"/>
              </a:ext>
            </a:extLst>
          </p:cNvPr>
          <p:cNvSpPr txBox="1"/>
          <p:nvPr/>
        </p:nvSpPr>
        <p:spPr>
          <a:xfrm>
            <a:off x="7518400" y="4569642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time, the condition is false, since the user guess DOES match the secret number.  So, we skip the indented code and go to the next line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7299C3-78BD-44BC-98AE-ED8E9524A2A8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FF11D4-016B-4F3C-9F6C-AC1136910A2F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78C9B4-E1EA-4222-AB5E-85A1C2B074A4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AA3F8E-03F9-4E1E-9309-E141B3D5BB19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705C0D-1BCA-4C42-A47C-E2516D727E36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6B6164-4F48-426F-A6D3-A596AF8FD184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9EDD83-932A-4E3B-8A06-2EC2CF2CF80A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9CB8-29E1-444B-B50E-C5F5EAE0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23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A0F1AFF-A54E-4A31-9B31-2445AE251922}"/>
              </a:ext>
            </a:extLst>
          </p:cNvPr>
          <p:cNvSpPr txBox="1">
            <a:spLocks/>
          </p:cNvSpPr>
          <p:nvPr/>
        </p:nvSpPr>
        <p:spPr>
          <a:xfrm>
            <a:off x="1305928" y="1690688"/>
            <a:ext cx="7457072" cy="21429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"See if you can guess the number I'm thinking of!"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secret_number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int(input(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secret_number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"No! Try again."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int(input(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"You guessed it!"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402378" y="276048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769025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CDC0-AD96-49C5-A095-7AE49982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guessing game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10613934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See if you can guess the number I'm thinking of!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No! Try again.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Guess a number from 1 to 10: 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You guessed it!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B0147-7BE7-4CCB-944C-DA8A99D7D7A3}"/>
              </a:ext>
            </a:extLst>
          </p:cNvPr>
          <p:cNvSpPr txBox="1"/>
          <p:nvPr/>
        </p:nvSpPr>
        <p:spPr>
          <a:xfrm>
            <a:off x="6836231" y="625916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done!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650DBD-94F6-41AB-A5FB-EC7E6C43EB51}"/>
              </a:ext>
            </a:extLst>
          </p:cNvPr>
          <p:cNvSpPr txBox="1">
            <a:spLocks/>
          </p:cNvSpPr>
          <p:nvPr/>
        </p:nvSpPr>
        <p:spPr>
          <a:xfrm>
            <a:off x="8915469" y="627448"/>
            <a:ext cx="2906059" cy="32062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Memory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0D1AEE-990B-4A8B-831E-D01B79A9E696}"/>
              </a:ext>
            </a:extLst>
          </p:cNvPr>
          <p:cNvGrpSpPr/>
          <p:nvPr/>
        </p:nvGrpSpPr>
        <p:grpSpPr>
          <a:xfrm>
            <a:off x="9197788" y="1177365"/>
            <a:ext cx="2330824" cy="960312"/>
            <a:chOff x="9197788" y="1177365"/>
            <a:chExt cx="2330824" cy="9603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8CC01C-17C3-48E7-ABBE-262FBF7C3013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83C493-3D16-4A88-9BE0-7B374F4FE358}"/>
                </a:ext>
              </a:extLst>
            </p:cNvPr>
            <p:cNvSpPr txBox="1"/>
            <p:nvPr/>
          </p:nvSpPr>
          <p:spPr>
            <a:xfrm>
              <a:off x="9245600" y="1768345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secret_number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BCB0A-D196-4E83-9CFA-DC34DD9954F9}"/>
              </a:ext>
            </a:extLst>
          </p:cNvPr>
          <p:cNvGrpSpPr/>
          <p:nvPr/>
        </p:nvGrpSpPr>
        <p:grpSpPr>
          <a:xfrm>
            <a:off x="9197788" y="2377994"/>
            <a:ext cx="2330824" cy="960312"/>
            <a:chOff x="9197788" y="1177365"/>
            <a:chExt cx="2330824" cy="960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02F65D-9C16-47F8-8CA9-1CFC8012F3DF}"/>
                </a:ext>
              </a:extLst>
            </p:cNvPr>
            <p:cNvSpPr/>
            <p:nvPr/>
          </p:nvSpPr>
          <p:spPr>
            <a:xfrm>
              <a:off x="9197788" y="1177365"/>
              <a:ext cx="2330824" cy="938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932BA1-612B-4A60-8354-2F9344DE610E}"/>
                </a:ext>
              </a:extLst>
            </p:cNvPr>
            <p:cNvSpPr txBox="1"/>
            <p:nvPr/>
          </p:nvSpPr>
          <p:spPr>
            <a:xfrm>
              <a:off x="9245600" y="17683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user_guess</a:t>
              </a:r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111B-E894-4990-8E00-61337355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24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EEDAD6C-B24B-46C1-92EC-4DA052E155A7}"/>
              </a:ext>
            </a:extLst>
          </p:cNvPr>
          <p:cNvSpPr txBox="1">
            <a:spLocks/>
          </p:cNvSpPr>
          <p:nvPr/>
        </p:nvSpPr>
        <p:spPr>
          <a:xfrm>
            <a:off x="1305928" y="1690688"/>
            <a:ext cx="7457072" cy="21429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"See if you can guess the number I'm thinking of!"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secret_number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int(input(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secret_number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"No! Try again."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user_guess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= int(input(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"Guess a number from 1 to 10: 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"You guessed it!"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180271" y="298282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984132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B2AB-9055-4341-8223-654EDA6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108B-EDDC-494C-86A2-A37A3F6F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if you can modify the program to count and print the number of guesses it took the user to guess the secret number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B8B145-14F3-4E53-A7A8-6C73CC84BBE5}"/>
              </a:ext>
            </a:extLst>
          </p:cNvPr>
          <p:cNvSpPr txBox="1">
            <a:spLocks/>
          </p:cNvSpPr>
          <p:nvPr/>
        </p:nvSpPr>
        <p:spPr>
          <a:xfrm>
            <a:off x="1614764" y="2944203"/>
            <a:ext cx="9586635" cy="30024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"See if you can guess the number I'm thinking of!"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secret_number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D3636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user_guess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int(input(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"Guess a number from 1 to 10: 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CC28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user_guess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secret_number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print(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"No! Try again."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user_guess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int(input(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"Guess a number from 1 to 10: 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"You guessed it!"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8019C-6EFC-4C23-983E-3F62EEB1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50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B2AB-9055-4341-8223-654EDA6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108B-EDDC-494C-86A2-A37A3F6F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if you can modify the program to count and print the number of guesses it took the user to guess the secret number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B8B145-14F3-4E53-A7A8-6C73CC84BBE5}"/>
              </a:ext>
            </a:extLst>
          </p:cNvPr>
          <p:cNvSpPr txBox="1">
            <a:spLocks/>
          </p:cNvSpPr>
          <p:nvPr/>
        </p:nvSpPr>
        <p:spPr>
          <a:xfrm>
            <a:off x="1614765" y="2944203"/>
            <a:ext cx="8934702" cy="323276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"See if you can guess the number I'm thinking of!"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secret_number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D3636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user_guess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int(input(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"Guess a number from 1 to 10: 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 err="1">
                <a:solidFill>
                  <a:srgbClr val="FFFFFF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num_guesses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D36363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1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CC28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user_guess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secret_number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print(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"No! Try again."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user_guess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int(input(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"Guess a number from 1 to 10: 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num_guesses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 += </a:t>
            </a:r>
            <a:r>
              <a:rPr lang="en-US" sz="1800" b="0" i="0" u="none" strike="noStrike" dirty="0">
                <a:solidFill>
                  <a:srgbClr val="D36363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1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"You guessed it!  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It took you"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,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num_guesses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, 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"guesses."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)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D0DE-836D-40A9-9B5B-193E121A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78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5C3C-6FB4-4665-9CE9-17AA355C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F591-2937-4192-8406-F705DDB3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possible for a loop to go on forever!</a:t>
            </a:r>
          </a:p>
          <a:p>
            <a:pPr lvl="1"/>
            <a:r>
              <a:rPr lang="en-US" dirty="0"/>
              <a:t>We call this an infinite loop</a:t>
            </a:r>
          </a:p>
          <a:p>
            <a:pPr lvl="1"/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sz="18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"Here we go again."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dirty="0"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Note: If your code is ever stuck in an infinite loop, you’ll want to “break” out of it to stop the program. You can do this by:</a:t>
            </a:r>
          </a:p>
          <a:p>
            <a:pPr lvl="1"/>
            <a:r>
              <a:rPr lang="en-US" dirty="0"/>
              <a:t>In Spyder: stop the current command (the red square at top right of console)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767F8-6600-4CA0-800F-F6D729F6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C7E18-016B-48F2-A71E-0FA221A0E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607" y="5522333"/>
            <a:ext cx="733278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39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1EE6-FBA7-47DC-9535-D6CF8BA8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CEFB-B6CA-43A5-BB36-948808367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happen with the following code?</a:t>
            </a:r>
          </a:p>
          <a:p>
            <a:pPr marL="457200" lvl="1" indent="0"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 = </a:t>
            </a:r>
            <a:r>
              <a:rPr lang="en-US" sz="1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 == </a:t>
            </a:r>
            <a:r>
              <a:rPr lang="en-US" sz="1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"About to change a"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a = </a:t>
            </a:r>
            <a:r>
              <a:rPr lang="en-US" sz="1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"Changing a back to 0"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a = </a:t>
            </a:r>
            <a:r>
              <a:rPr lang="en-US" sz="1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820528-23D7-4D12-955A-B32812B9CD54}"/>
              </a:ext>
            </a:extLst>
          </p:cNvPr>
          <p:cNvSpPr txBox="1">
            <a:spLocks/>
          </p:cNvSpPr>
          <p:nvPr/>
        </p:nvSpPr>
        <p:spPr>
          <a:xfrm>
            <a:off x="838200" y="4596223"/>
            <a:ext cx="10613934" cy="2156918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/>
              <a:t>About to change a</a:t>
            </a:r>
          </a:p>
          <a:p>
            <a:pPr marL="0" indent="0">
              <a:buNone/>
            </a:pPr>
            <a:r>
              <a:rPr lang="en-US" dirty="0"/>
              <a:t>Changing a back to 0</a:t>
            </a:r>
          </a:p>
          <a:p>
            <a:pPr marL="0" indent="0">
              <a:buNone/>
            </a:pPr>
            <a:r>
              <a:rPr lang="en-US" dirty="0"/>
              <a:t>About to change a</a:t>
            </a:r>
          </a:p>
          <a:p>
            <a:pPr marL="0" indent="0">
              <a:buNone/>
            </a:pPr>
            <a:r>
              <a:rPr lang="en-US" dirty="0"/>
              <a:t>Changing a back to 0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44435-18B4-46E8-9351-0A5B91972221}"/>
              </a:ext>
            </a:extLst>
          </p:cNvPr>
          <p:cNvSpPr txBox="1"/>
          <p:nvPr/>
        </p:nvSpPr>
        <p:spPr>
          <a:xfrm>
            <a:off x="4495800" y="567468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 infinite loop!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28E4-032A-4D86-9E55-1B355C85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1EE6-FBA7-47DC-9535-D6CF8BA8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CEFB-B6CA-43A5-BB36-948808367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happen with the following code?</a:t>
            </a:r>
          </a:p>
          <a:p>
            <a:pPr marL="457200" lvl="1" indent="0"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 = </a:t>
            </a:r>
            <a:r>
              <a:rPr lang="en-US" sz="1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 == </a:t>
            </a:r>
            <a:r>
              <a:rPr lang="en-US" sz="1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"About to change a"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a = </a:t>
            </a:r>
            <a:r>
              <a:rPr lang="en-US" sz="1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"Changing a back to 0"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a = </a:t>
            </a:r>
            <a:r>
              <a:rPr lang="en-US" sz="1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</a:p>
          <a:p>
            <a:pPr marL="457200" lvl="1" indent="0">
              <a:buNone/>
            </a:pPr>
            <a:r>
              <a:rPr lang="en-US" dirty="0"/>
              <a:t>Notice: changing a in the middle of the loop does not matter</a:t>
            </a:r>
          </a:p>
          <a:p>
            <a:pPr lvl="1"/>
            <a:r>
              <a:rPr lang="en-US" dirty="0"/>
              <a:t>The condition is only evaluated </a:t>
            </a:r>
            <a:r>
              <a:rPr lang="en-US" b="1" dirty="0"/>
              <a:t>after</a:t>
            </a:r>
            <a:r>
              <a:rPr lang="en-US" dirty="0"/>
              <a:t> all the indented code is run</a:t>
            </a:r>
          </a:p>
          <a:p>
            <a:pPr lvl="1"/>
            <a:r>
              <a:rPr lang="en-US" dirty="0"/>
              <a:t>So, in this case, a is 0 every time the condition is checked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8F87C-0765-48E1-95F8-2E5FB97C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9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5C6D-6DA4-41FA-8BF7-4F4DFC3A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86B1-6706-4885-9DA5-59BEC1091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main reasons we build machines and technology is to make our lives easier</a:t>
            </a:r>
          </a:p>
          <a:p>
            <a:pPr lvl="1"/>
            <a:r>
              <a:rPr lang="en-US" dirty="0"/>
              <a:t>And, one way that happens, is to automate repetitive tasks</a:t>
            </a:r>
          </a:p>
          <a:p>
            <a:pPr lvl="1"/>
            <a:endParaRPr lang="en-US" dirty="0"/>
          </a:p>
          <a:p>
            <a:r>
              <a:rPr lang="en-US" dirty="0"/>
              <a:t>In computer programs, we also have repetitive tasks that we face</a:t>
            </a:r>
          </a:p>
          <a:p>
            <a:pPr lvl="1"/>
            <a:r>
              <a:rPr lang="en-US" dirty="0"/>
              <a:t>There are computations that we want to perform over and over</a:t>
            </a:r>
          </a:p>
          <a:p>
            <a:pPr lvl="1"/>
            <a:r>
              <a:rPr lang="en-US" dirty="0"/>
              <a:t>You’ve seen some, already – times when you wrote a lot of code to do the same thing multiple times</a:t>
            </a:r>
          </a:p>
          <a:p>
            <a:pPr lvl="1"/>
            <a:r>
              <a:rPr lang="en-US" dirty="0"/>
              <a:t>And, you probably have had times you wished your program could just “repeat” instead of making it run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966E6-9693-4176-86F0-70B9A993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47BA-4858-457C-B212-CFF00E3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FE8-412A-43E7-8EBF-1ACD6165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 loops we will use when programming is one where we run the loop a certain number of times</a:t>
            </a:r>
          </a:p>
          <a:p>
            <a:r>
              <a:rPr lang="en-US" dirty="0"/>
              <a:t>The operation basically works like this:</a:t>
            </a:r>
          </a:p>
          <a:p>
            <a:pPr marL="1371600" lvl="3" indent="0">
              <a:buNone/>
            </a:pP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 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sz="28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"Doing something"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+= 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endParaRPr lang="en-US" sz="2800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F2F2C-612E-4FB7-AEE1-C1577E31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3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47BA-4858-457C-B212-CFF00E3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FE8-412A-43E7-8EBF-1ACD6165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 loops we will use when programming is one where we run the loop a certain number of times</a:t>
            </a:r>
          </a:p>
          <a:p>
            <a:r>
              <a:rPr lang="en-US" dirty="0"/>
              <a:t>The operation basically works like this:</a:t>
            </a:r>
          </a:p>
          <a:p>
            <a:pPr marL="1371600" lvl="3" indent="0">
              <a:buNone/>
            </a:pP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 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sz="28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"Doing something"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+= 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endParaRPr lang="en-US" sz="2800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2108732" y="3094588"/>
            <a:ext cx="1371600" cy="548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1677425" y="4870969"/>
            <a:ext cx="7345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keep some variable that essentially counts which iteration we are on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Typically, we start counting at 0 (not at 1)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variable name “i“ (as well as sometimes “j” and “k”) is commonly used for counting in this way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62A75-4F80-478D-9C35-EEF00A7B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88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47BA-4858-457C-B212-CFF00E3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FE8-412A-43E7-8EBF-1ACD6165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 loops we will use when programming is one where we run the loop a certain number of times</a:t>
            </a:r>
          </a:p>
          <a:p>
            <a:r>
              <a:rPr lang="en-US" dirty="0"/>
              <a:t>The operation basically works like this:</a:t>
            </a:r>
          </a:p>
          <a:p>
            <a:pPr marL="1371600" lvl="3" indent="0">
              <a:buNone/>
            </a:pP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 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sz="28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"Doing something"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+= 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endParaRPr lang="en-US" sz="2800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4148667" y="3556054"/>
            <a:ext cx="565334" cy="4571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1677425" y="4870969"/>
            <a:ext cx="7345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condition will compare the counter (i) to the number indicating how many iterations of the loop we want (10 in this case)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 could have used a variable to store the number of iterations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CF13F-43BB-489A-B458-56FE2128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5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47BA-4858-457C-B212-CFF00E3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FE8-412A-43E7-8EBF-1ACD6165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 loops we will use when programming is one where we run the loop a certain number of times</a:t>
            </a:r>
          </a:p>
          <a:p>
            <a:r>
              <a:rPr lang="en-US" dirty="0"/>
              <a:t>The operation basically works like this:</a:t>
            </a:r>
          </a:p>
          <a:p>
            <a:pPr marL="1371600" lvl="3" indent="0">
              <a:buNone/>
            </a:pP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 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sz="28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"Doing something"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+= 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endParaRPr lang="en-US" sz="2800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2849316" y="3834004"/>
            <a:ext cx="5085355" cy="6463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1677425" y="4870969"/>
            <a:ext cx="867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Inside the loop, we will do something. This could be lots of lines of code, performing calculations, etc.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9EE3A-75DA-4AF9-9874-6A028E7F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93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47BA-4858-457C-B212-CFF00E3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FE8-412A-43E7-8EBF-1ACD6165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 loops we will use when programming is one where we run the loop a certain number of times</a:t>
            </a:r>
          </a:p>
          <a:p>
            <a:r>
              <a:rPr lang="en-US" dirty="0"/>
              <a:t>The operation basically works like this:</a:t>
            </a:r>
          </a:p>
          <a:p>
            <a:pPr marL="1371600" lvl="3" indent="0">
              <a:buNone/>
            </a:pP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 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sz="28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"Doing something"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+= 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endParaRPr lang="en-US" sz="2800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2923162" y="4236016"/>
            <a:ext cx="1463040" cy="640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1647147" y="5137417"/>
            <a:ext cx="73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Finally, we increment the counter (i)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28CF-170A-45FF-951E-4E648A62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72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47BA-4858-457C-B212-CFF00E3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FE8-412A-43E7-8EBF-1ACD6165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 loops we will use when programming is one where we run the loop a certain number of times</a:t>
            </a:r>
          </a:p>
          <a:p>
            <a:r>
              <a:rPr lang="en-US" dirty="0"/>
              <a:t>The operation basically works like this:</a:t>
            </a:r>
          </a:p>
          <a:p>
            <a:pPr marL="1371600" lvl="3" indent="0">
              <a:buNone/>
            </a:pP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 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sz="28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"Doing something"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+= 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endParaRPr lang="en-US" sz="2800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1677425" y="4870969"/>
            <a:ext cx="7345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that we will execute this loop a total of 10 times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 this case, we’ll print out “Doing something” 10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6738C-7CE7-4BB6-8AF4-0844FAAB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7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47BA-4858-457C-B212-CFF00E3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FE8-412A-43E7-8EBF-1ACD6165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to modify the loop so that i goes from 1 to 10 instead of 0 to 9?</a:t>
            </a:r>
          </a:p>
          <a:p>
            <a:pPr marL="1371600" lvl="3" indent="0">
              <a:buNone/>
            </a:pP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1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&lt;=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sz="28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"Doing something"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+= 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endParaRPr lang="en-US" sz="2800" dirty="0"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Note that it is better to write </a:t>
            </a:r>
            <a:r>
              <a:rPr lang="en-US" dirty="0">
                <a:latin typeface="Consolas" panose="020B0609020204030204" pitchFamily="49" charset="0"/>
              </a:rPr>
              <a:t>i &lt;= 10</a:t>
            </a:r>
            <a:r>
              <a:rPr lang="en-US" dirty="0"/>
              <a:t> rather than </a:t>
            </a:r>
            <a:r>
              <a:rPr lang="en-US" dirty="0">
                <a:latin typeface="Consolas" panose="020B0609020204030204" pitchFamily="49" charset="0"/>
              </a:rPr>
              <a:t>i &lt; 11</a:t>
            </a:r>
            <a:r>
              <a:rPr lang="en-US" dirty="0"/>
              <a:t>, since the number of iterations (10) is more clearly stated.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C9E74-2F86-4F94-8BD3-5732AAC9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13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47BA-4858-457C-B212-CFF00E3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loop (Edge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FE8-412A-43E7-8EBF-1ACD6165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What would this code do?</a:t>
            </a:r>
            <a:endParaRPr lang="en-US" sz="3200" b="0" i="0" u="none" strike="noStrike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 = </a:t>
            </a:r>
            <a:r>
              <a:rPr lang="en-US" sz="24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 &lt; </a:t>
            </a:r>
            <a:r>
              <a:rPr lang="en-US" sz="24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15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b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a += </a:t>
            </a:r>
            <a:r>
              <a:rPr lang="en-US" sz="24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5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print(</a:t>
            </a:r>
            <a:r>
              <a:rPr lang="en-US" sz="24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"The value of a is "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a)</a:t>
            </a:r>
            <a:b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print(</a:t>
            </a:r>
            <a:r>
              <a:rPr lang="en-US" sz="24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"End of code"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highlight>
                <a:srgbClr val="0000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C9E74-2F86-4F94-8BD3-5732AAC9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6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47BA-4858-457C-B212-CFF00E3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loop (Edge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FE8-412A-43E7-8EBF-1ACD6165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What would this code do?</a:t>
            </a:r>
            <a:endParaRPr lang="en-US" sz="3200" b="0" i="0" u="none" strike="noStrike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 = </a:t>
            </a:r>
            <a:r>
              <a:rPr lang="en-US" sz="24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 &lt; </a:t>
            </a:r>
            <a:r>
              <a:rPr lang="en-US" sz="24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15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b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a += </a:t>
            </a:r>
            <a:r>
              <a:rPr lang="en-US" sz="24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5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print(</a:t>
            </a:r>
            <a:r>
              <a:rPr lang="en-US" sz="24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"The value of a is "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a)</a:t>
            </a:r>
            <a:b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print(</a:t>
            </a:r>
            <a:r>
              <a:rPr lang="en-US" sz="24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"End of code"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highlight>
                <a:srgbClr val="0000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C9E74-2F86-4F94-8BD3-5732AAC9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BC7D045-DE40-4773-800E-B08824842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25" y="2576404"/>
            <a:ext cx="4409014" cy="245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7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56A1-ECEE-455B-A1A0-6147B566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9FC-439B-4608-A318-2399D229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loop just described is common enough that there is another loop structure defined to handle cases like that!</a:t>
            </a:r>
          </a:p>
          <a:p>
            <a:r>
              <a:rPr lang="en-US" dirty="0"/>
              <a:t>This is the “for” loop</a:t>
            </a:r>
          </a:p>
          <a:p>
            <a:pPr lvl="1"/>
            <a:r>
              <a:rPr lang="en-US" dirty="0"/>
              <a:t>For loops can actually have a few variations, but the main one we’ll look at right now is the one corresponding to the loop just shown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CFD0F-E070-42D3-BB8A-1DED9A85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6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BCA9-264B-423C-A5EA-50D356BD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B0D0-7643-475C-B9B8-ABD8BBFA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third way of organizing computation (return to an earlier point):</a:t>
            </a:r>
          </a:p>
          <a:p>
            <a:pPr marL="0" indent="0">
              <a:buNone/>
            </a:pPr>
            <a:r>
              <a:rPr lang="en-US" dirty="0"/>
              <a:t>       Sequential		  Conditional			   Repetition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13AB8-9B52-4150-B2B8-77517DCD1531}"/>
              </a:ext>
            </a:extLst>
          </p:cNvPr>
          <p:cNvSpPr/>
          <p:nvPr/>
        </p:nvSpPr>
        <p:spPr>
          <a:xfrm>
            <a:off x="1494118" y="3071906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11DED-99C6-4B25-885B-8560800072EC}"/>
              </a:ext>
            </a:extLst>
          </p:cNvPr>
          <p:cNvSpPr/>
          <p:nvPr/>
        </p:nvSpPr>
        <p:spPr>
          <a:xfrm>
            <a:off x="1494118" y="4142535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A8D71F-DA71-4FC9-948E-84A7EACC3C21}"/>
              </a:ext>
            </a:extLst>
          </p:cNvPr>
          <p:cNvSpPr/>
          <p:nvPr/>
        </p:nvSpPr>
        <p:spPr>
          <a:xfrm>
            <a:off x="1494118" y="5213164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6177C0-EE50-4CA7-97CA-B287C12354EE}"/>
              </a:ext>
            </a:extLst>
          </p:cNvPr>
          <p:cNvSpPr/>
          <p:nvPr/>
        </p:nvSpPr>
        <p:spPr>
          <a:xfrm>
            <a:off x="1494118" y="6301768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09FCA1-5B52-4E1B-99D1-D633713DF5B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262095" y="3429000"/>
            <a:ext cx="0" cy="71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92F91-C2FF-442E-B0AB-72AB503CD75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262095" y="4499629"/>
            <a:ext cx="0" cy="71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6AE643-51C0-4E9C-A241-9DE4C86337D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62095" y="5570258"/>
            <a:ext cx="0" cy="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97257DB9-732D-4A42-87C0-4728BBB3F066}"/>
              </a:ext>
            </a:extLst>
          </p:cNvPr>
          <p:cNvSpPr/>
          <p:nvPr/>
        </p:nvSpPr>
        <p:spPr>
          <a:xfrm>
            <a:off x="5139773" y="3025307"/>
            <a:ext cx="956227" cy="7135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D8BD5F-C360-43D8-939A-96F1E9D16342}"/>
              </a:ext>
            </a:extLst>
          </p:cNvPr>
          <p:cNvSpPr/>
          <p:nvPr/>
        </p:nvSpPr>
        <p:spPr>
          <a:xfrm>
            <a:off x="3603820" y="4163078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2B0B2-84FD-4452-BB29-FDD9400E8186}"/>
              </a:ext>
            </a:extLst>
          </p:cNvPr>
          <p:cNvSpPr/>
          <p:nvPr/>
        </p:nvSpPr>
        <p:spPr>
          <a:xfrm>
            <a:off x="3603820" y="5251682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879877-1DA4-4C13-8633-7F58622F7FE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4371797" y="4520172"/>
            <a:ext cx="0" cy="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497E7A-E8B0-4D8A-88A2-E2C70B160CC1}"/>
              </a:ext>
            </a:extLst>
          </p:cNvPr>
          <p:cNvSpPr/>
          <p:nvPr/>
        </p:nvSpPr>
        <p:spPr>
          <a:xfrm>
            <a:off x="6096000" y="4163078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EFB3F2-7F93-4D92-A1DA-75B0CEF6B9A8}"/>
              </a:ext>
            </a:extLst>
          </p:cNvPr>
          <p:cNvSpPr/>
          <p:nvPr/>
        </p:nvSpPr>
        <p:spPr>
          <a:xfrm>
            <a:off x="6096000" y="5251682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6B18B4-0BA2-4544-A986-2B407B67E82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863977" y="4520172"/>
            <a:ext cx="0" cy="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0362536-426A-4219-B725-794D2329890D}"/>
              </a:ext>
            </a:extLst>
          </p:cNvPr>
          <p:cNvSpPr/>
          <p:nvPr/>
        </p:nvSpPr>
        <p:spPr>
          <a:xfrm>
            <a:off x="4849909" y="6301768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73A8F17-4FA2-4102-ADCE-02C2CBDA45FD}"/>
              </a:ext>
            </a:extLst>
          </p:cNvPr>
          <p:cNvCxnSpPr>
            <a:stCxn id="17" idx="3"/>
            <a:endCxn id="21" idx="0"/>
          </p:cNvCxnSpPr>
          <p:nvPr/>
        </p:nvCxnSpPr>
        <p:spPr>
          <a:xfrm>
            <a:off x="6096000" y="3382075"/>
            <a:ext cx="767977" cy="78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F1A8EA6-1712-4526-926C-03DCD6D57524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371797" y="3382074"/>
            <a:ext cx="767976" cy="78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C97FEF2-B933-4F7C-A229-64FF2DDC0AB3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 rot="16200000" flipH="1">
            <a:off x="4648345" y="5332227"/>
            <a:ext cx="692992" cy="1246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B765D7-9C74-4731-BCAD-2A36D79E014A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rot="5400000">
            <a:off x="5894436" y="5332227"/>
            <a:ext cx="692992" cy="1246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DCE6D79-DD0C-424D-9474-9C5BCD22C320}"/>
              </a:ext>
            </a:extLst>
          </p:cNvPr>
          <p:cNvSpPr/>
          <p:nvPr/>
        </p:nvSpPr>
        <p:spPr>
          <a:xfrm>
            <a:off x="8878043" y="3540342"/>
            <a:ext cx="956227" cy="7135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D855FD-8F50-4F15-A779-EB9682E1F51D}"/>
              </a:ext>
            </a:extLst>
          </p:cNvPr>
          <p:cNvSpPr/>
          <p:nvPr/>
        </p:nvSpPr>
        <p:spPr>
          <a:xfrm>
            <a:off x="8588180" y="2892338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E83256-E619-4943-9FBF-9A4502357758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>
            <a:off x="9356157" y="3249432"/>
            <a:ext cx="0" cy="2909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FACE597-5E27-4660-BA96-8FEF41E0EA26}"/>
              </a:ext>
            </a:extLst>
          </p:cNvPr>
          <p:cNvSpPr/>
          <p:nvPr/>
        </p:nvSpPr>
        <p:spPr>
          <a:xfrm>
            <a:off x="9356155" y="4544787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5C7286-B7AB-4C13-ACB1-D56EBA619F58}"/>
              </a:ext>
            </a:extLst>
          </p:cNvPr>
          <p:cNvSpPr/>
          <p:nvPr/>
        </p:nvSpPr>
        <p:spPr>
          <a:xfrm>
            <a:off x="9356155" y="5131625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9A14BA-07EA-4043-A640-038E557E03A7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0124132" y="4901881"/>
            <a:ext cx="0" cy="229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721A9B8-EBDB-4914-A358-0707CB027310}"/>
              </a:ext>
            </a:extLst>
          </p:cNvPr>
          <p:cNvSpPr/>
          <p:nvPr/>
        </p:nvSpPr>
        <p:spPr>
          <a:xfrm>
            <a:off x="8503043" y="6176637"/>
            <a:ext cx="1535953" cy="3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723D7DA-0398-4F78-9D19-5348F1923491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>
            <a:off x="9834270" y="3897110"/>
            <a:ext cx="289862" cy="64767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7049F03-7490-4538-B1A3-B5B313ADFD10}"/>
              </a:ext>
            </a:extLst>
          </p:cNvPr>
          <p:cNvCxnSpPr>
            <a:cxnSpLocks/>
            <a:stCxn id="25" idx="1"/>
            <a:endCxn id="36" idx="0"/>
          </p:cNvCxnSpPr>
          <p:nvPr/>
        </p:nvCxnSpPr>
        <p:spPr>
          <a:xfrm rot="10800000" flipH="1" flipV="1">
            <a:off x="8878042" y="3897109"/>
            <a:ext cx="392977" cy="2279527"/>
          </a:xfrm>
          <a:prstGeom prst="bentConnector4">
            <a:avLst>
              <a:gd name="adj1" fmla="val -193524"/>
              <a:gd name="adj2" fmla="val 86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59D3D88-8507-441E-A29A-29C5AA00BB0D}"/>
              </a:ext>
            </a:extLst>
          </p:cNvPr>
          <p:cNvCxnSpPr>
            <a:cxnSpLocks/>
            <a:stCxn id="34" idx="2"/>
            <a:endCxn id="27" idx="3"/>
          </p:cNvCxnSpPr>
          <p:nvPr/>
        </p:nvCxnSpPr>
        <p:spPr>
          <a:xfrm rot="5400000" flipH="1" flipV="1">
            <a:off x="8915215" y="4279801"/>
            <a:ext cx="2417834" cy="1"/>
          </a:xfrm>
          <a:prstGeom prst="bentConnector4">
            <a:avLst>
              <a:gd name="adj1" fmla="val -9455"/>
              <a:gd name="adj2" fmla="val 996576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C7D11-C267-416E-8291-5B1E1AB8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49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range(</a:t>
            </a:r>
            <a:r>
              <a:rPr lang="en-US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"Doing Something"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788703" y="1711856"/>
            <a:ext cx="822960" cy="640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951688" y="3317133"/>
            <a:ext cx="73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Begin with the keyword “for”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6D717-2F6F-4F76-8775-DDB50D3D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53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range(</a:t>
            </a:r>
            <a:r>
              <a:rPr lang="en-US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"Doing Something"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1591360" y="1690688"/>
            <a:ext cx="430623" cy="6716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951688" y="3317133"/>
            <a:ext cx="734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give the variable name that will take on all the different values</a:t>
            </a:r>
          </a:p>
          <a:p>
            <a:r>
              <a:rPr lang="en-US" dirty="0">
                <a:solidFill>
                  <a:srgbClr val="FF0000"/>
                </a:solidFill>
              </a:rPr>
              <a:t>We call i an “iterator”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7869A-4642-4FB0-B372-C8F88447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7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range(</a:t>
            </a:r>
            <a:r>
              <a:rPr lang="en-US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"Doing Something"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1964847" y="1690688"/>
            <a:ext cx="662443" cy="6716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951688" y="3317133"/>
            <a:ext cx="73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we have the keyword “in”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7239-E3C8-46AC-8C27-3615AB7F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2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range(</a:t>
            </a:r>
            <a:r>
              <a:rPr lang="en-US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"Doing Something"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2608790" y="1707113"/>
            <a:ext cx="1873058" cy="6716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951688" y="3317133"/>
            <a:ext cx="734546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And, next, we have the range command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says that the values to be taken on are those in the range from 0 to 9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Note: the range is 0 to 9, not 1 to 10!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6EF6-E3EB-449D-B664-EEDB6D9C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range(</a:t>
            </a:r>
            <a:r>
              <a:rPr lang="en-US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"Doing Something"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4411833" y="1700392"/>
            <a:ext cx="267743" cy="6716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951688" y="3317133"/>
            <a:ext cx="73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is a colon at the end of the 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B90A7-9BF2-4B12-93E4-8D4D44F3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82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range(</a:t>
            </a:r>
            <a:r>
              <a:rPr lang="en-US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"Doing Something"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758287" y="2090751"/>
            <a:ext cx="918672" cy="6716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951688" y="3317133"/>
            <a:ext cx="73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Then an indentation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A36E2-EF1F-495B-88AF-2600BD2E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28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range(</a:t>
            </a:r>
            <a:r>
              <a:rPr lang="en-US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b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"Doing Something"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D55770-790E-42B1-A415-4E9053F40DFC}"/>
              </a:ext>
            </a:extLst>
          </p:cNvPr>
          <p:cNvSpPr/>
          <p:nvPr/>
        </p:nvSpPr>
        <p:spPr>
          <a:xfrm>
            <a:off x="1502638" y="2125759"/>
            <a:ext cx="4976866" cy="6716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951688" y="3317133"/>
            <a:ext cx="734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then the command(s) to be done on each iteration</a:t>
            </a:r>
          </a:p>
          <a:p>
            <a:r>
              <a:rPr lang="en-US" dirty="0">
                <a:solidFill>
                  <a:srgbClr val="FF0000"/>
                </a:solidFill>
              </a:rPr>
              <a:t>In this case, it’s just a single print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5B93-CB29-4BE0-ABF6-571C73C1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41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2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range(</a:t>
            </a:r>
            <a:r>
              <a:rPr lang="en-US" sz="32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b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sz="32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"Doing Something"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sz="3200" dirty="0"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lvl="3" indent="0">
              <a:spcBef>
                <a:spcPts val="1000"/>
              </a:spcBef>
              <a:buNone/>
            </a:pPr>
            <a:r>
              <a:rPr lang="en-US" sz="32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32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32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 </a:t>
            </a:r>
            <a:r>
              <a:rPr lang="en-US" sz="32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b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sz="32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"Doing something"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b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+= </a:t>
            </a:r>
            <a:r>
              <a:rPr lang="en-US" sz="32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endParaRPr lang="en-US" sz="3200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838200" y="2929429"/>
            <a:ext cx="73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So, these two loops are equivalent to each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F818D-C213-469C-BD21-A5D071EB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41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Note: (to ignore for now, but understand later)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not make sense right now, but if you review these slides later, it should…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range(</a:t>
            </a:r>
            <a:r>
              <a:rPr lang="en-US" sz="2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/>
              <a:t>command is actually creating a </a:t>
            </a:r>
            <a:r>
              <a:rPr lang="en-US" b="1" dirty="0"/>
              <a:t>list</a:t>
            </a:r>
            <a:r>
              <a:rPr lang="en-US" dirty="0"/>
              <a:t> containing the numbers 0 to 9</a:t>
            </a:r>
          </a:p>
          <a:p>
            <a:pPr lvl="1"/>
            <a:r>
              <a:rPr lang="en-US" dirty="0"/>
              <a:t>Then, the for loop is letting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take on each value in that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30FC-EA06-492E-A5B1-57614E8C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1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510"/>
          </a:xfrm>
        </p:spPr>
        <p:txBody>
          <a:bodyPr/>
          <a:lstStyle/>
          <a:p>
            <a:r>
              <a:rPr lang="en-US" dirty="0"/>
              <a:t>Say you wanted to sum up the numbers from 1 to 10. How would you do that with a loop?</a:t>
            </a:r>
          </a:p>
          <a:p>
            <a:pPr marL="914400" lvl="2" indent="0">
              <a:buNone/>
            </a:pPr>
            <a:r>
              <a:rPr lang="nn-NO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sum = </a:t>
            </a:r>
            <a:r>
              <a:rPr lang="en-US" dirty="0">
                <a:solidFill>
                  <a:srgbClr val="D3636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nn-NO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FCC28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FCC28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nn-NO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range(</a:t>
            </a:r>
            <a:r>
              <a:rPr lang="en-US" dirty="0">
                <a:solidFill>
                  <a:srgbClr val="D3636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nn-NO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br>
              <a:rPr lang="nn-NO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nn-NO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   sum += i + </a:t>
            </a:r>
            <a:r>
              <a:rPr lang="en-US" dirty="0">
                <a:solidFill>
                  <a:srgbClr val="D3636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nn-NO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nn-NO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print(sum)</a:t>
            </a:r>
          </a:p>
          <a:p>
            <a:r>
              <a:rPr lang="nn-NO" dirty="0"/>
              <a:t>Note: you have to add 1 each time, since the values of </a:t>
            </a:r>
            <a:r>
              <a:rPr lang="nn-NO" dirty="0">
                <a:latin typeface="Consolas" panose="020B0609020204030204" pitchFamily="49" charset="0"/>
              </a:rPr>
              <a:t>i</a:t>
            </a:r>
            <a:r>
              <a:rPr lang="nn-NO" dirty="0"/>
              <a:t> are 0 to 9, not 1 to 10</a:t>
            </a:r>
          </a:p>
          <a:p>
            <a:r>
              <a:rPr lang="en-US" i="1" dirty="0"/>
              <a:t>There’s also a formula for summing up numbers from 1 to n: n(n+1)/2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46D7F-172D-4840-A8EB-1AACE5A4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9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34F1-7A9B-492C-81B7-E7DA7557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A77C-D8B5-43D0-8D8B-E9CFD397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repetition is handled in programs is through a structure called a “loop”  </a:t>
            </a:r>
          </a:p>
          <a:p>
            <a:endParaRPr lang="en-US" dirty="0"/>
          </a:p>
          <a:p>
            <a:r>
              <a:rPr lang="en-US" dirty="0"/>
              <a:t>There are a few different forms that loops can take, but the key to all of them is that the loop will repeat a computation several times</a:t>
            </a:r>
          </a:p>
          <a:p>
            <a:endParaRPr lang="en-US" dirty="0"/>
          </a:p>
          <a:p>
            <a:r>
              <a:rPr lang="en-US" dirty="0"/>
              <a:t>We’ll start with the most fundamental loop, the while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A60C4-1A41-4F3B-85BB-02455A22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45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nest one loop inside another (just like you can nest if statements)</a:t>
            </a:r>
          </a:p>
          <a:p>
            <a:r>
              <a:rPr lang="en-US" dirty="0"/>
              <a:t>For example, this will print out a list of all numbers from 0-9 multiplied by all numbers from 0-9:</a:t>
            </a:r>
          </a:p>
          <a:p>
            <a:pPr marL="914400" lvl="2" indent="0">
              <a:buNone/>
            </a:pPr>
            <a:r>
              <a:rPr lang="en-US" sz="18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range(</a:t>
            </a:r>
            <a:r>
              <a:rPr lang="en-US" sz="1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j </a:t>
            </a:r>
            <a:r>
              <a:rPr lang="en-US" sz="18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range(</a:t>
            </a:r>
            <a:r>
              <a:rPr lang="en-US" sz="18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b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"times"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j, </a:t>
            </a:r>
            <a:r>
              <a:rPr lang="en-US" sz="18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"equals"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* j)</a:t>
            </a:r>
            <a:endParaRPr lang="en-US" sz="2800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6766-5EE9-47BE-8505-DB06279A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a for loop:</a:t>
            </a:r>
          </a:p>
          <a:p>
            <a:pPr lvl="1"/>
            <a:r>
              <a:rPr lang="en-US" dirty="0"/>
              <a:t>When you have a </a:t>
            </a:r>
            <a:r>
              <a:rPr lang="en-US" b="1" dirty="0"/>
              <a:t>known</a:t>
            </a:r>
            <a:r>
              <a:rPr lang="en-US" dirty="0"/>
              <a:t> number of iterations</a:t>
            </a:r>
          </a:p>
          <a:p>
            <a:pPr lvl="1"/>
            <a:r>
              <a:rPr lang="en-US" dirty="0"/>
              <a:t>When you want to iterate through a </a:t>
            </a:r>
            <a:r>
              <a:rPr lang="en-US" b="1" dirty="0"/>
              <a:t>specific, known </a:t>
            </a:r>
            <a:r>
              <a:rPr lang="en-US" dirty="0"/>
              <a:t>set of items</a:t>
            </a:r>
          </a:p>
          <a:p>
            <a:endParaRPr lang="en-US" dirty="0"/>
          </a:p>
          <a:p>
            <a:r>
              <a:rPr lang="en-US" dirty="0"/>
              <a:t>When to use a while loop:</a:t>
            </a:r>
          </a:p>
          <a:p>
            <a:pPr lvl="1"/>
            <a:r>
              <a:rPr lang="en-US" dirty="0"/>
              <a:t>When you want to repeat indefinitely</a:t>
            </a:r>
          </a:p>
          <a:p>
            <a:pPr lvl="1"/>
            <a:r>
              <a:rPr lang="en-US" dirty="0"/>
              <a:t>When you are repeating until a specific value is encountered</a:t>
            </a:r>
          </a:p>
          <a:p>
            <a:pPr lvl="1"/>
            <a:r>
              <a:rPr lang="en-US" dirty="0"/>
              <a:t>When you want to repeat until a general condition is met</a:t>
            </a:r>
          </a:p>
          <a:p>
            <a:pPr lvl="1"/>
            <a:r>
              <a:rPr lang="en-US" i="1" dirty="0"/>
              <a:t>When you want to repeat an unknown number of iterations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F2034-4411-419F-8555-AA935F58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7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other (less important) commands that go with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“break” statement is a keyword that you can put in the middle of your loop</a:t>
            </a:r>
          </a:p>
          <a:p>
            <a:pPr lvl="1"/>
            <a:r>
              <a:rPr lang="en-US" dirty="0"/>
              <a:t>It immediately stops that loop!</a:t>
            </a:r>
          </a:p>
          <a:p>
            <a:pPr lvl="2"/>
            <a:r>
              <a:rPr lang="en-US" dirty="0"/>
              <a:t>Just the loop it’s a part of – if a nested loop, it does not break out of the next “level”</a:t>
            </a:r>
          </a:p>
          <a:p>
            <a:pPr lvl="1"/>
            <a:r>
              <a:rPr lang="en-US" dirty="0"/>
              <a:t>The next line is the one after the loop</a:t>
            </a:r>
          </a:p>
          <a:p>
            <a:pPr lvl="1"/>
            <a:r>
              <a:rPr lang="en-US" dirty="0"/>
              <a:t>Generally, it is best to exit a loop only at the end of an iteration by the condition failing (in a while loop) or reaching the end of the range (for loop)</a:t>
            </a:r>
          </a:p>
          <a:p>
            <a:pPr lvl="2"/>
            <a:r>
              <a:rPr lang="en-US" dirty="0"/>
              <a:t>But, sometimes a break statement is more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E4564-5A9C-4A9B-8FDC-2F39B85F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88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this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2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range(</a:t>
            </a:r>
            <a:r>
              <a:rPr lang="en-US" sz="32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b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sz="32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3200" b="0" i="0" u="none" strike="noStrike" dirty="0" err="1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32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is"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b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32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j </a:t>
            </a:r>
            <a:r>
              <a:rPr lang="en-US" sz="32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range(</a:t>
            </a:r>
            <a:r>
              <a:rPr lang="en-US" sz="32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b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print(</a:t>
            </a:r>
            <a:r>
              <a:rPr lang="en-US" sz="32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  j is"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j)</a:t>
            </a:r>
            <a:b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32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break</a:t>
            </a:r>
            <a:endParaRPr lang="en-US" sz="3200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820528-23D7-4D12-955A-B32812B9CD54}"/>
              </a:ext>
            </a:extLst>
          </p:cNvPr>
          <p:cNvSpPr txBox="1">
            <a:spLocks/>
          </p:cNvSpPr>
          <p:nvPr/>
        </p:nvSpPr>
        <p:spPr>
          <a:xfrm>
            <a:off x="838200" y="4378817"/>
            <a:ext cx="10613934" cy="237432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i is 0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  j is 0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i is 1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  j is 0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i is 2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  j is 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3334279" y="5042759"/>
            <a:ext cx="7345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inner loop reaches “break” before it can ever get to the next number in the 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32E31-75C1-4514-AD5C-2C88B266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other (less important) commands that go with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“continue” statement is a keyword that you can put in the middle of your loop</a:t>
            </a:r>
          </a:p>
          <a:p>
            <a:pPr lvl="1"/>
            <a:r>
              <a:rPr lang="en-US" dirty="0"/>
              <a:t>It immediately stops </a:t>
            </a:r>
            <a:r>
              <a:rPr lang="en-US" b="1" dirty="0"/>
              <a:t>that iteration </a:t>
            </a:r>
            <a:r>
              <a:rPr lang="en-US" dirty="0"/>
              <a:t>in the loop!</a:t>
            </a:r>
          </a:p>
          <a:p>
            <a:pPr lvl="2"/>
            <a:r>
              <a:rPr lang="en-US" dirty="0"/>
              <a:t>You immediately go back to the beginning: testing the condition (while loop) or going to the next number (for loop)</a:t>
            </a:r>
          </a:p>
          <a:p>
            <a:pPr lvl="1"/>
            <a:r>
              <a:rPr lang="en-US" dirty="0"/>
              <a:t>Like a break statement, it is best not to use this unless it is necessary or makes the code much clearer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D568A-E4D6-4829-8FAD-3B17A935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924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this produce?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4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44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4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44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4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range(</a:t>
            </a:r>
            <a:r>
              <a:rPr lang="en-US" sz="44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sz="4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br>
              <a:rPr lang="en-US" sz="4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4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44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4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44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4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% </a:t>
            </a:r>
            <a:r>
              <a:rPr lang="en-US" sz="44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US" sz="4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== </a:t>
            </a:r>
            <a:r>
              <a:rPr lang="en-US" sz="4400" b="0" i="0" u="none" strike="noStrike" dirty="0">
                <a:solidFill>
                  <a:srgbClr val="D3636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4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br>
              <a:rPr lang="en-US" sz="4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4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44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continue</a:t>
            </a:r>
            <a:r>
              <a:rPr lang="en-US" sz="4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en-US" sz="4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4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print(</a:t>
            </a:r>
            <a:r>
              <a:rPr lang="en-US" sz="44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4400" b="0" i="0" u="none" strike="noStrike" dirty="0" err="1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4400" b="0" i="0" u="none" strike="noStrike" dirty="0">
                <a:solidFill>
                  <a:srgbClr val="A2FCA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is"</a:t>
            </a:r>
            <a:r>
              <a:rPr lang="en-US" sz="4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4400" b="0" i="0" u="none" strike="noStrike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sz="44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sz="4400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820528-23D7-4D12-955A-B32812B9CD54}"/>
              </a:ext>
            </a:extLst>
          </p:cNvPr>
          <p:cNvSpPr txBox="1">
            <a:spLocks/>
          </p:cNvSpPr>
          <p:nvPr/>
        </p:nvSpPr>
        <p:spPr>
          <a:xfrm>
            <a:off x="838200" y="4378817"/>
            <a:ext cx="10613934" cy="237432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i is 0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i is 2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i is 4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i is 6</a:t>
            </a:r>
          </a:p>
          <a:p>
            <a:pPr marL="0" indent="0">
              <a:buNone/>
            </a:pPr>
            <a:r>
              <a:rPr lang="nl-NL" dirty="0">
                <a:latin typeface="Consolas" panose="020B0609020204030204" pitchFamily="49" charset="0"/>
              </a:rPr>
              <a:t>i is 8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0ECD5-57FE-4EC2-B5A3-8D1CD06EB75F}"/>
              </a:ext>
            </a:extLst>
          </p:cNvPr>
          <p:cNvSpPr txBox="1"/>
          <p:nvPr/>
        </p:nvSpPr>
        <p:spPr>
          <a:xfrm>
            <a:off x="3334279" y="5042759"/>
            <a:ext cx="7345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For odd numbers (those where the remainder when divided by 2 is 1), we end the iteration early, before the </a:t>
            </a:r>
            <a:r>
              <a:rPr lang="en-US" sz="2800">
                <a:solidFill>
                  <a:srgbClr val="FF0000"/>
                </a:solidFill>
              </a:rPr>
              <a:t>print statement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1B3F2-466C-4A0F-B544-641B6835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020C-063F-4E97-8778-78A09850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 – SUPPORT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038B-C6B9-44EB-A587-39AEED80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UNDERSTANDING THE COLLATZ CONJECTURE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KAPREKAR'S CONSTANT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STAY DRIVEN:</a:t>
            </a:r>
          </a:p>
          <a:p>
            <a:r>
              <a:rPr lang="en-US" dirty="0">
                <a:hlinkClick r:id="rId4"/>
              </a:rPr>
              <a:t>WHAT MOST SCHOOLS DON'T TEACH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“while” statement lets us create a loop</a:t>
            </a:r>
          </a:p>
          <a:p>
            <a:pPr lvl="1"/>
            <a:r>
              <a:rPr lang="en-US" dirty="0"/>
              <a:t>It will repeat the set of instructions until the condition is False</a:t>
            </a:r>
          </a:p>
          <a:p>
            <a:pPr lvl="1"/>
            <a:r>
              <a:rPr lang="en-US" dirty="0"/>
              <a:t>Format is very similar to that of an if statement</a:t>
            </a:r>
          </a:p>
          <a:p>
            <a:r>
              <a:rPr lang="en-US" dirty="0"/>
              <a:t>Format of a while statement:</a:t>
            </a:r>
          </a:p>
          <a:p>
            <a:pPr marL="0" indent="0">
              <a:buNone/>
            </a:pP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</a:t>
            </a:r>
            <a:r>
              <a:rPr lang="en-US" sz="32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&lt;condition&gt;:</a:t>
            </a:r>
            <a:b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	&lt;things to do&gt;</a:t>
            </a:r>
            <a:endParaRPr lang="en-US" sz="3200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00278" y="3509837"/>
            <a:ext cx="1367207" cy="6716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2254" y="4584822"/>
            <a:ext cx="32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with the keyword while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7E2BE8-14CE-4489-B841-88D78BD1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0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“while” statement lets us create a loop</a:t>
            </a:r>
          </a:p>
          <a:p>
            <a:pPr lvl="1"/>
            <a:r>
              <a:rPr lang="en-US" dirty="0"/>
              <a:t>It will repeat the set of instructions until the condition is False</a:t>
            </a:r>
          </a:p>
          <a:p>
            <a:pPr lvl="1"/>
            <a:r>
              <a:rPr lang="en-US" dirty="0"/>
              <a:t>Format is very similar to that of an if statement</a:t>
            </a:r>
          </a:p>
          <a:p>
            <a:r>
              <a:rPr lang="en-US" dirty="0"/>
              <a:t>Format of a while statement:</a:t>
            </a:r>
          </a:p>
          <a:p>
            <a:pPr marL="0" indent="0">
              <a:buNone/>
            </a:pP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</a:t>
            </a:r>
            <a:r>
              <a:rPr lang="en-US" sz="32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&lt;condition&gt;:</a:t>
            </a:r>
            <a:b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	&lt;things to do&gt;</a:t>
            </a:r>
            <a:endParaRPr lang="en-US" sz="3200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61546" y="3509836"/>
            <a:ext cx="2640239" cy="7604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61546" y="4717574"/>
            <a:ext cx="3366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condition is a Boolean that will be evaluated at the beginning of each possible repetition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199A94-4055-42B7-AEBC-5C7ED70E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“while” statement lets us create a loop</a:t>
            </a:r>
          </a:p>
          <a:p>
            <a:pPr lvl="1"/>
            <a:r>
              <a:rPr lang="en-US" dirty="0"/>
              <a:t>It will repeat the set of instructions until the condition is False</a:t>
            </a:r>
          </a:p>
          <a:p>
            <a:pPr lvl="1"/>
            <a:r>
              <a:rPr lang="en-US" dirty="0"/>
              <a:t>Format is very similar to that of an if statement</a:t>
            </a:r>
          </a:p>
          <a:p>
            <a:r>
              <a:rPr lang="en-US" dirty="0"/>
              <a:t>Format of a while statement:</a:t>
            </a:r>
          </a:p>
          <a:p>
            <a:pPr marL="0" indent="0">
              <a:buNone/>
            </a:pP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</a:t>
            </a:r>
            <a:r>
              <a:rPr lang="en-US" sz="32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&lt;condition&gt;:</a:t>
            </a:r>
            <a:b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	&lt;things to do&gt;</a:t>
            </a:r>
            <a:endParaRPr lang="en-US" sz="3200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24434" y="3552226"/>
            <a:ext cx="307466" cy="6716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29955" y="4693823"/>
            <a:ext cx="32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Colon at the 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27770-A707-422E-BECE-96F7F7E9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7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“while” statement lets us create a loop</a:t>
            </a:r>
          </a:p>
          <a:p>
            <a:pPr lvl="1"/>
            <a:r>
              <a:rPr lang="en-US" dirty="0"/>
              <a:t>It will repeat the set of instructions until the condition is False</a:t>
            </a:r>
          </a:p>
          <a:p>
            <a:pPr lvl="1"/>
            <a:r>
              <a:rPr lang="en-US" dirty="0"/>
              <a:t>Format is very similar to that of an if statement</a:t>
            </a:r>
          </a:p>
          <a:p>
            <a:r>
              <a:rPr lang="en-US" dirty="0"/>
              <a:t>Format of a while statement:</a:t>
            </a:r>
          </a:p>
          <a:p>
            <a:pPr marL="0" indent="0">
              <a:buNone/>
            </a:pP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</a:t>
            </a:r>
            <a:r>
              <a:rPr lang="en-US" sz="3200" b="0" i="0" u="none" strike="noStrike" dirty="0">
                <a:solidFill>
                  <a:srgbClr val="FCC2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&lt;condition&gt;:</a:t>
            </a:r>
            <a:b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3200" b="0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	&lt;things to do&gt;</a:t>
            </a:r>
            <a:endParaRPr lang="en-US" sz="3200" dirty="0"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71016" y="4001294"/>
            <a:ext cx="536772" cy="6716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7425" y="4870969"/>
            <a:ext cx="32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Then, the commands to repeat are indented (typically 4 spaces)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C9F-613A-4D3D-A13B-1191C69B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3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21893</TotalTime>
  <Words>2776</Words>
  <Application>Microsoft Office PowerPoint</Application>
  <PresentationFormat>Widescreen</PresentationFormat>
  <Paragraphs>587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Franklin Gothic Book</vt:lpstr>
      <vt:lpstr>Office Theme</vt:lpstr>
      <vt:lpstr>PowerPoint Presentation</vt:lpstr>
      <vt:lpstr>What are we going to cover today? </vt:lpstr>
      <vt:lpstr>Repetition</vt:lpstr>
      <vt:lpstr>Computational Constructs</vt:lpstr>
      <vt:lpstr>Loops</vt:lpstr>
      <vt:lpstr>The while statement</vt:lpstr>
      <vt:lpstr>The while statement</vt:lpstr>
      <vt:lpstr>The while statement</vt:lpstr>
      <vt:lpstr>The while statement</vt:lpstr>
      <vt:lpstr>The while statement</vt:lpstr>
      <vt:lpstr>How it works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Example – guessing game</vt:lpstr>
      <vt:lpstr>Exercise</vt:lpstr>
      <vt:lpstr>Exercise</vt:lpstr>
      <vt:lpstr>Infinite loops</vt:lpstr>
      <vt:lpstr>Checking conditions</vt:lpstr>
      <vt:lpstr>Checking conditions</vt:lpstr>
      <vt:lpstr>A common loop</vt:lpstr>
      <vt:lpstr>A common loop</vt:lpstr>
      <vt:lpstr>A common loop</vt:lpstr>
      <vt:lpstr>A common loop</vt:lpstr>
      <vt:lpstr>A common loop</vt:lpstr>
      <vt:lpstr>A common loop</vt:lpstr>
      <vt:lpstr>A common loop</vt:lpstr>
      <vt:lpstr>A common loop (Edge Case)</vt:lpstr>
      <vt:lpstr>A common loop (Edge Case)</vt:lpstr>
      <vt:lpstr>The for loop</vt:lpstr>
      <vt:lpstr>For loop structure</vt:lpstr>
      <vt:lpstr>For loop structure</vt:lpstr>
      <vt:lpstr>For loop structure</vt:lpstr>
      <vt:lpstr>For loop structure</vt:lpstr>
      <vt:lpstr>For loop structure</vt:lpstr>
      <vt:lpstr>For loop structure</vt:lpstr>
      <vt:lpstr>For loop structure</vt:lpstr>
      <vt:lpstr>Equivalent loops</vt:lpstr>
      <vt:lpstr>Note: (to ignore for now, but understand later)</vt:lpstr>
      <vt:lpstr>Exercise</vt:lpstr>
      <vt:lpstr>Nesting Loops</vt:lpstr>
      <vt:lpstr>Loops in programming</vt:lpstr>
      <vt:lpstr>Some other (less important) commands that go with loops</vt:lpstr>
      <vt:lpstr>What would this produce?</vt:lpstr>
      <vt:lpstr>Some other (less important) commands that go with loops</vt:lpstr>
      <vt:lpstr>What would this produce?</vt:lpstr>
      <vt:lpstr>LAB 6 – SUPPORT LINKS</vt:lpstr>
    </vt:vector>
  </TitlesOfParts>
  <Company>TAMU ECEN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Keyser, John C</dc:creator>
  <cp:lastModifiedBy>Bjorn-Harald Bangstein</cp:lastModifiedBy>
  <cp:revision>169</cp:revision>
  <dcterms:created xsi:type="dcterms:W3CDTF">2018-01-15T17:47:12Z</dcterms:created>
  <dcterms:modified xsi:type="dcterms:W3CDTF">2021-09-29T12:56:57Z</dcterms:modified>
</cp:coreProperties>
</file>