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71" r:id="rId5"/>
    <p:sldId id="272" r:id="rId6"/>
    <p:sldId id="273" r:id="rId7"/>
    <p:sldId id="274" r:id="rId8"/>
    <p:sldId id="277" r:id="rId9"/>
    <p:sldId id="278" r:id="rId10"/>
    <p:sldId id="279" r:id="rId11"/>
    <p:sldId id="280" r:id="rId12"/>
    <p:sldId id="275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304" r:id="rId21"/>
    <p:sldId id="288" r:id="rId22"/>
    <p:sldId id="276" r:id="rId23"/>
    <p:sldId id="291" r:id="rId24"/>
    <p:sldId id="292" r:id="rId25"/>
    <p:sldId id="293" r:id="rId26"/>
    <p:sldId id="294" r:id="rId27"/>
    <p:sldId id="289" r:id="rId28"/>
    <p:sldId id="290" r:id="rId29"/>
    <p:sldId id="295" r:id="rId30"/>
    <p:sldId id="297" r:id="rId31"/>
    <p:sldId id="298" r:id="rId32"/>
    <p:sldId id="299" r:id="rId33"/>
    <p:sldId id="300" r:id="rId34"/>
    <p:sldId id="344" r:id="rId35"/>
    <p:sldId id="345" r:id="rId36"/>
    <p:sldId id="296" r:id="rId37"/>
    <p:sldId id="301" r:id="rId38"/>
    <p:sldId id="305" r:id="rId39"/>
    <p:sldId id="306" r:id="rId40"/>
    <p:sldId id="307" r:id="rId41"/>
    <p:sldId id="308" r:id="rId42"/>
    <p:sldId id="309" r:id="rId43"/>
    <p:sldId id="310" r:id="rId44"/>
    <p:sldId id="302" r:id="rId45"/>
    <p:sldId id="311" r:id="rId46"/>
    <p:sldId id="312" r:id="rId47"/>
    <p:sldId id="314" r:id="rId48"/>
    <p:sldId id="313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43" r:id="rId60"/>
    <p:sldId id="325" r:id="rId61"/>
    <p:sldId id="326" r:id="rId62"/>
    <p:sldId id="327" r:id="rId63"/>
    <p:sldId id="328" r:id="rId64"/>
    <p:sldId id="330" r:id="rId65"/>
    <p:sldId id="331" r:id="rId66"/>
    <p:sldId id="332" r:id="rId67"/>
    <p:sldId id="333" r:id="rId68"/>
    <p:sldId id="335" r:id="rId69"/>
    <p:sldId id="336" r:id="rId70"/>
    <p:sldId id="334" r:id="rId71"/>
    <p:sldId id="338" r:id="rId72"/>
    <p:sldId id="339" r:id="rId73"/>
    <p:sldId id="340" r:id="rId74"/>
    <p:sldId id="341" r:id="rId75"/>
    <p:sldId id="346" r:id="rId76"/>
    <p:sldId id="347" r:id="rId77"/>
    <p:sldId id="348" r:id="rId78"/>
    <p:sldId id="349" r:id="rId79"/>
    <p:sldId id="350" r:id="rId80"/>
    <p:sldId id="351" r:id="rId81"/>
    <p:sldId id="352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pm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6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32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6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79" d="100"/>
        <a:sy n="179" d="100"/>
      </p:scale>
      <p:origin x="0" y="-230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x9PPBackground.ps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3" r="13639"/>
          <a:stretch/>
        </p:blipFill>
        <p:spPr>
          <a:xfrm>
            <a:off x="-495496" y="-2"/>
            <a:ext cx="12725400" cy="686890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4361" y="1471797"/>
            <a:ext cx="12192000" cy="37860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-47872" y="6584156"/>
            <a:ext cx="1627725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Franklin Gothic Book"/>
              </a:rPr>
              <a:t>ENGR102 – Fall 2020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35" y="1471797"/>
            <a:ext cx="3660531" cy="2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9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4D41-A243-49E3-ABE3-12AD51DEB0F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3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57675" y="0"/>
            <a:ext cx="6700414" cy="919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B4D41-A243-49E3-ABE3-12AD51DEB0FD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6461-AA29-4E33-99C6-DDF1643DF51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0711"/>
            <a:ext cx="2737365" cy="657765"/>
          </a:xfrm>
          <a:prstGeom prst="rect">
            <a:avLst/>
          </a:prstGeom>
        </p:spPr>
      </p:pic>
      <p:sp>
        <p:nvSpPr>
          <p:cNvPr id="8" name="Rectangle 13"/>
          <p:cNvSpPr/>
          <p:nvPr userDrawn="1"/>
        </p:nvSpPr>
        <p:spPr>
          <a:xfrm>
            <a:off x="-16805" y="6630854"/>
            <a:ext cx="10380005" cy="222250"/>
          </a:xfrm>
          <a:custGeom>
            <a:avLst/>
            <a:gdLst>
              <a:gd name="connsiteX0" fmla="*/ 0 w 5074708"/>
              <a:gd name="connsiteY0" fmla="*/ 0 h 222250"/>
              <a:gd name="connsiteX1" fmla="*/ 5074708 w 5074708"/>
              <a:gd name="connsiteY1" fmla="*/ 0 h 222250"/>
              <a:gd name="connsiteX2" fmla="*/ 5074708 w 5074708"/>
              <a:gd name="connsiteY2" fmla="*/ 222250 h 222250"/>
              <a:gd name="connsiteX3" fmla="*/ 0 w 5074708"/>
              <a:gd name="connsiteY3" fmla="*/ 222250 h 222250"/>
              <a:gd name="connsiteX4" fmla="*/ 0 w 5074708"/>
              <a:gd name="connsiteY4" fmla="*/ 0 h 222250"/>
              <a:gd name="connsiteX0" fmla="*/ 0 w 5296958"/>
              <a:gd name="connsiteY0" fmla="*/ 0 h 222250"/>
              <a:gd name="connsiteX1" fmla="*/ 5296958 w 5296958"/>
              <a:gd name="connsiteY1" fmla="*/ 0 h 222250"/>
              <a:gd name="connsiteX2" fmla="*/ 5074708 w 5296958"/>
              <a:gd name="connsiteY2" fmla="*/ 222250 h 222250"/>
              <a:gd name="connsiteX3" fmla="*/ 0 w 5296958"/>
              <a:gd name="connsiteY3" fmla="*/ 222250 h 222250"/>
              <a:gd name="connsiteX4" fmla="*/ 0 w 5296958"/>
              <a:gd name="connsiteY4" fmla="*/ 0 h 222250"/>
              <a:gd name="connsiteX0" fmla="*/ 0 w 7779230"/>
              <a:gd name="connsiteY0" fmla="*/ 0 h 222250"/>
              <a:gd name="connsiteX1" fmla="*/ 7779230 w 7779230"/>
              <a:gd name="connsiteY1" fmla="*/ 0 h 222250"/>
              <a:gd name="connsiteX2" fmla="*/ 7556980 w 7779230"/>
              <a:gd name="connsiteY2" fmla="*/ 222250 h 222250"/>
              <a:gd name="connsiteX3" fmla="*/ 2482272 w 7779230"/>
              <a:gd name="connsiteY3" fmla="*/ 222250 h 222250"/>
              <a:gd name="connsiteX4" fmla="*/ 0 w 7779230"/>
              <a:gd name="connsiteY4" fmla="*/ 0 h 222250"/>
              <a:gd name="connsiteX0" fmla="*/ 5774 w 7785004"/>
              <a:gd name="connsiteY0" fmla="*/ 0 h 222250"/>
              <a:gd name="connsiteX1" fmla="*/ 7785004 w 7785004"/>
              <a:gd name="connsiteY1" fmla="*/ 0 h 222250"/>
              <a:gd name="connsiteX2" fmla="*/ 7562754 w 7785004"/>
              <a:gd name="connsiteY2" fmla="*/ 222250 h 222250"/>
              <a:gd name="connsiteX3" fmla="*/ 0 w 7785004"/>
              <a:gd name="connsiteY3" fmla="*/ 222250 h 222250"/>
              <a:gd name="connsiteX4" fmla="*/ 5774 w 7785004"/>
              <a:gd name="connsiteY4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85004" h="222250">
                <a:moveTo>
                  <a:pt x="5774" y="0"/>
                </a:moveTo>
                <a:lnTo>
                  <a:pt x="7785004" y="0"/>
                </a:lnTo>
                <a:lnTo>
                  <a:pt x="7562754" y="222250"/>
                </a:lnTo>
                <a:lnTo>
                  <a:pt x="0" y="222250"/>
                </a:lnTo>
                <a:lnTo>
                  <a:pt x="5774" y="0"/>
                </a:lnTo>
                <a:close/>
              </a:path>
            </a:pathLst>
          </a:custGeom>
          <a:solidFill>
            <a:srgbClr val="3302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-67021" y="6619250"/>
            <a:ext cx="685954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n-ea"/>
                <a:cs typeface="Franklin Gothic Book"/>
              </a:rPr>
              <a:t>ENGR102 – Fall 2018</a:t>
            </a:r>
          </a:p>
        </p:txBody>
      </p:sp>
    </p:spTree>
    <p:extLst>
      <p:ext uri="{BB962C8B-B14F-4D97-AF65-F5344CB8AC3E}">
        <p14:creationId xmlns:p14="http://schemas.microsoft.com/office/powerpoint/2010/main" val="8676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T_GcOGEFsk" TargetMode="External"/><Relationship Id="rId2" Type="http://schemas.openxmlformats.org/officeDocument/2006/relationships/hyperlink" Target="https://youtu.be/4oN5JShOs2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u="sng" dirty="0"/>
              <a:t>Lecture 7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F921918-6EEE-44E7-9E19-187EF2EC6F29}"/>
              </a:ext>
            </a:extLst>
          </p:cNvPr>
          <p:cNvSpPr txBox="1">
            <a:spLocks/>
          </p:cNvSpPr>
          <p:nvPr/>
        </p:nvSpPr>
        <p:spPr>
          <a:xfrm>
            <a:off x="1676400" y="397717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Arrays and Lists</a:t>
            </a:r>
          </a:p>
        </p:txBody>
      </p:sp>
    </p:spTree>
    <p:extLst>
      <p:ext uri="{BB962C8B-B14F-4D97-AF65-F5344CB8AC3E}">
        <p14:creationId xmlns:p14="http://schemas.microsoft.com/office/powerpoint/2010/main" val="284208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Referring to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0838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We can refer to elements in a program like we would a variable: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GradeList</a:t>
            </a:r>
            <a:r>
              <a:rPr lang="en-US" sz="2400" dirty="0">
                <a:latin typeface="Consolas" panose="020B0609020204030204" pitchFamily="49" charset="0"/>
              </a:rPr>
              <a:t>[2] = </a:t>
            </a:r>
            <a:r>
              <a:rPr lang="en-US" sz="2400" dirty="0" err="1">
                <a:latin typeface="Consolas" panose="020B0609020204030204" pitchFamily="49" charset="0"/>
              </a:rPr>
              <a:t>GradeList</a:t>
            </a:r>
            <a:r>
              <a:rPr lang="en-US" sz="2400" dirty="0">
                <a:latin typeface="Consolas" panose="020B0609020204030204" pitchFamily="49" charset="0"/>
              </a:rPr>
              <a:t>[0]+</a:t>
            </a:r>
            <a:r>
              <a:rPr lang="en-US" sz="2400" dirty="0" err="1">
                <a:latin typeface="Consolas" panose="020B0609020204030204" pitchFamily="49" charset="0"/>
              </a:rPr>
              <a:t>GradeList</a:t>
            </a:r>
            <a:r>
              <a:rPr lang="en-US" sz="2400" dirty="0">
                <a:latin typeface="Consolas" panose="020B0609020204030204" pitchFamily="49" charset="0"/>
              </a:rPr>
              <a:t>[1]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1A6BD2-A3B5-43BC-9469-854827AA7172}"/>
              </a:ext>
            </a:extLst>
          </p:cNvPr>
          <p:cNvGrpSpPr/>
          <p:nvPr/>
        </p:nvGrpSpPr>
        <p:grpSpPr>
          <a:xfrm>
            <a:off x="8362067" y="1403602"/>
            <a:ext cx="1173656" cy="4556123"/>
            <a:chOff x="8362067" y="1403602"/>
            <a:chExt cx="1173656" cy="4556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9A1802-3C94-4017-A2E7-EC27A108B4B0}"/>
                </a:ext>
              </a:extLst>
            </p:cNvPr>
            <p:cNvSpPr txBox="1"/>
            <p:nvPr/>
          </p:nvSpPr>
          <p:spPr>
            <a:xfrm>
              <a:off x="8462177" y="1403602"/>
              <a:ext cx="106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GradeList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A5F127-5608-46EB-9CA2-1C14DE87BBD3}"/>
                </a:ext>
              </a:extLst>
            </p:cNvPr>
            <p:cNvGrpSpPr/>
            <p:nvPr/>
          </p:nvGrpSpPr>
          <p:grpSpPr>
            <a:xfrm>
              <a:off x="8362067" y="1796098"/>
              <a:ext cx="1173656" cy="4148023"/>
              <a:chOff x="6406099" y="2611993"/>
              <a:chExt cx="1173656" cy="4148023"/>
            </a:xfrm>
          </p:grpSpPr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7A63FCC9-7AE8-46C6-B1A8-6E743F12D943}"/>
                  </a:ext>
                </a:extLst>
              </p:cNvPr>
              <p:cNvSpPr/>
              <p:nvPr/>
            </p:nvSpPr>
            <p:spPr>
              <a:xfrm>
                <a:off x="6406099" y="586378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4DBB4A39-3295-4FC6-B504-FE41C04E3C25}"/>
                  </a:ext>
                </a:extLst>
              </p:cNvPr>
              <p:cNvSpPr/>
              <p:nvPr/>
            </p:nvSpPr>
            <p:spPr>
              <a:xfrm>
                <a:off x="6411019" y="4568344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B4F8A823-4391-4292-9DE9-93F61F667305}"/>
                  </a:ext>
                </a:extLst>
              </p:cNvPr>
              <p:cNvSpPr/>
              <p:nvPr/>
            </p:nvSpPr>
            <p:spPr>
              <a:xfrm>
                <a:off x="6411019" y="3923886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7B415198-71D8-4724-BD39-B7F0CAE71B06}"/>
                  </a:ext>
                </a:extLst>
              </p:cNvPr>
              <p:cNvSpPr/>
              <p:nvPr/>
            </p:nvSpPr>
            <p:spPr>
              <a:xfrm>
                <a:off x="6411019" y="3256451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522A8DDA-6A6D-45A6-9583-E2C6144D407A}"/>
                  </a:ext>
                </a:extLst>
              </p:cNvPr>
              <p:cNvSpPr/>
              <p:nvPr/>
            </p:nvSpPr>
            <p:spPr>
              <a:xfrm>
                <a:off x="6411019" y="261199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2DCB6E-0DD7-4099-BDAC-B9DFE0053678}"/>
                  </a:ext>
                </a:extLst>
              </p:cNvPr>
              <p:cNvSpPr txBox="1"/>
              <p:nvPr/>
            </p:nvSpPr>
            <p:spPr>
              <a:xfrm>
                <a:off x="6679324" y="5138298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38397E-B390-4D1A-BA7B-6E0C422534FC}"/>
                </a:ext>
              </a:extLst>
            </p:cNvPr>
            <p:cNvSpPr txBox="1"/>
            <p:nvPr/>
          </p:nvSpPr>
          <p:spPr>
            <a:xfrm>
              <a:off x="8362067" y="29823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2572B4-CD53-4998-BF57-686FD40C8893}"/>
                </a:ext>
              </a:extLst>
            </p:cNvPr>
            <p:cNvSpPr txBox="1"/>
            <p:nvPr/>
          </p:nvSpPr>
          <p:spPr>
            <a:xfrm>
              <a:off x="8362067" y="2383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2CBE69-AD98-4D42-8D24-A58FFD23C940}"/>
                </a:ext>
              </a:extLst>
            </p:cNvPr>
            <p:cNvSpPr txBox="1"/>
            <p:nvPr/>
          </p:nvSpPr>
          <p:spPr>
            <a:xfrm>
              <a:off x="8362067" y="3691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39B500-E576-436E-938C-3D1C8A16BEC8}"/>
                </a:ext>
              </a:extLst>
            </p:cNvPr>
            <p:cNvSpPr txBox="1"/>
            <p:nvPr/>
          </p:nvSpPr>
          <p:spPr>
            <a:xfrm>
              <a:off x="8366987" y="43224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018BF6-68B6-4BAF-A5D6-ED0B5D768B72}"/>
                </a:ext>
              </a:extLst>
            </p:cNvPr>
            <p:cNvSpPr txBox="1"/>
            <p:nvPr/>
          </p:nvSpPr>
          <p:spPr>
            <a:xfrm>
              <a:off x="8362067" y="5590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3E7BBA-458E-4ABB-9B99-0EBA6C1B06FD}"/>
                </a:ext>
              </a:extLst>
            </p:cNvPr>
            <p:cNvSpPr txBox="1"/>
            <p:nvPr/>
          </p:nvSpPr>
          <p:spPr>
            <a:xfrm>
              <a:off x="8667634" y="208037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034FC-8AE4-439E-B116-ECCDB50F1E0A}"/>
                </a:ext>
              </a:extLst>
            </p:cNvPr>
            <p:cNvSpPr txBox="1"/>
            <p:nvPr/>
          </p:nvSpPr>
          <p:spPr>
            <a:xfrm>
              <a:off x="8671837" y="532485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851B89-D3F7-48C8-95F1-F3C182604DF1}"/>
                </a:ext>
              </a:extLst>
            </p:cNvPr>
            <p:cNvSpPr txBox="1"/>
            <p:nvPr/>
          </p:nvSpPr>
          <p:spPr>
            <a:xfrm>
              <a:off x="8671837" y="407614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B41252-4FDB-4830-8EED-D67C3B570972}"/>
                </a:ext>
              </a:extLst>
            </p:cNvPr>
            <p:cNvSpPr txBox="1"/>
            <p:nvPr/>
          </p:nvSpPr>
          <p:spPr>
            <a:xfrm>
              <a:off x="8629082" y="3423645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C5FFB9-6796-4E6E-B730-74EE79D9083D}"/>
                </a:ext>
              </a:extLst>
            </p:cNvPr>
            <p:cNvSpPr txBox="1"/>
            <p:nvPr/>
          </p:nvSpPr>
          <p:spPr>
            <a:xfrm>
              <a:off x="8671837" y="2726464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11B7C281-FE91-4CD9-8543-2661A9F97E96}"/>
              </a:ext>
            </a:extLst>
          </p:cNvPr>
          <p:cNvSpPr/>
          <p:nvPr/>
        </p:nvSpPr>
        <p:spPr>
          <a:xfrm>
            <a:off x="8132710" y="3273677"/>
            <a:ext cx="1483629" cy="830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1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Referring to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63565" cy="4351338"/>
          </a:xfrm>
        </p:spPr>
        <p:txBody>
          <a:bodyPr>
            <a:normAutofit/>
          </a:bodyPr>
          <a:lstStyle/>
          <a:p>
            <a:r>
              <a:rPr lang="en-US" dirty="0"/>
              <a:t>The element number can be a variable.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 = 2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GradeList</a:t>
            </a:r>
            <a:r>
              <a:rPr lang="en-US" dirty="0">
                <a:latin typeface="Consolas" panose="020B0609020204030204" pitchFamily="49" charset="0"/>
              </a:rPr>
              <a:t>[i] = 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1A6BD2-A3B5-43BC-9469-854827AA7172}"/>
              </a:ext>
            </a:extLst>
          </p:cNvPr>
          <p:cNvGrpSpPr/>
          <p:nvPr/>
        </p:nvGrpSpPr>
        <p:grpSpPr>
          <a:xfrm>
            <a:off x="8362067" y="1403602"/>
            <a:ext cx="1173656" cy="4556123"/>
            <a:chOff x="8362067" y="1403602"/>
            <a:chExt cx="1173656" cy="4556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9A1802-3C94-4017-A2E7-EC27A108B4B0}"/>
                </a:ext>
              </a:extLst>
            </p:cNvPr>
            <p:cNvSpPr txBox="1"/>
            <p:nvPr/>
          </p:nvSpPr>
          <p:spPr>
            <a:xfrm>
              <a:off x="8462177" y="1403602"/>
              <a:ext cx="106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GradeList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A5F127-5608-46EB-9CA2-1C14DE87BBD3}"/>
                </a:ext>
              </a:extLst>
            </p:cNvPr>
            <p:cNvGrpSpPr/>
            <p:nvPr/>
          </p:nvGrpSpPr>
          <p:grpSpPr>
            <a:xfrm>
              <a:off x="8362067" y="1796098"/>
              <a:ext cx="1173656" cy="4148023"/>
              <a:chOff x="6406099" y="2611993"/>
              <a:chExt cx="1173656" cy="4148023"/>
            </a:xfrm>
          </p:grpSpPr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7A63FCC9-7AE8-46C6-B1A8-6E743F12D943}"/>
                  </a:ext>
                </a:extLst>
              </p:cNvPr>
              <p:cNvSpPr/>
              <p:nvPr/>
            </p:nvSpPr>
            <p:spPr>
              <a:xfrm>
                <a:off x="6406099" y="586378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4DBB4A39-3295-4FC6-B504-FE41C04E3C25}"/>
                  </a:ext>
                </a:extLst>
              </p:cNvPr>
              <p:cNvSpPr/>
              <p:nvPr/>
            </p:nvSpPr>
            <p:spPr>
              <a:xfrm>
                <a:off x="6411019" y="4568344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B4F8A823-4391-4292-9DE9-93F61F667305}"/>
                  </a:ext>
                </a:extLst>
              </p:cNvPr>
              <p:cNvSpPr/>
              <p:nvPr/>
            </p:nvSpPr>
            <p:spPr>
              <a:xfrm>
                <a:off x="6411019" y="3923886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7B415198-71D8-4724-BD39-B7F0CAE71B06}"/>
                  </a:ext>
                </a:extLst>
              </p:cNvPr>
              <p:cNvSpPr/>
              <p:nvPr/>
            </p:nvSpPr>
            <p:spPr>
              <a:xfrm>
                <a:off x="6411019" y="3256451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522A8DDA-6A6D-45A6-9583-E2C6144D407A}"/>
                  </a:ext>
                </a:extLst>
              </p:cNvPr>
              <p:cNvSpPr/>
              <p:nvPr/>
            </p:nvSpPr>
            <p:spPr>
              <a:xfrm>
                <a:off x="6411019" y="261199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2DCB6E-0DD7-4099-BDAC-B9DFE0053678}"/>
                  </a:ext>
                </a:extLst>
              </p:cNvPr>
              <p:cNvSpPr txBox="1"/>
              <p:nvPr/>
            </p:nvSpPr>
            <p:spPr>
              <a:xfrm>
                <a:off x="6679324" y="5138298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38397E-B390-4D1A-BA7B-6E0C422534FC}"/>
                </a:ext>
              </a:extLst>
            </p:cNvPr>
            <p:cNvSpPr txBox="1"/>
            <p:nvPr/>
          </p:nvSpPr>
          <p:spPr>
            <a:xfrm>
              <a:off x="8362067" y="29823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2572B4-CD53-4998-BF57-686FD40C8893}"/>
                </a:ext>
              </a:extLst>
            </p:cNvPr>
            <p:cNvSpPr txBox="1"/>
            <p:nvPr/>
          </p:nvSpPr>
          <p:spPr>
            <a:xfrm>
              <a:off x="8362067" y="2383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2CBE69-AD98-4D42-8D24-A58FFD23C940}"/>
                </a:ext>
              </a:extLst>
            </p:cNvPr>
            <p:cNvSpPr txBox="1"/>
            <p:nvPr/>
          </p:nvSpPr>
          <p:spPr>
            <a:xfrm>
              <a:off x="8362067" y="3691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39B500-E576-436E-938C-3D1C8A16BEC8}"/>
                </a:ext>
              </a:extLst>
            </p:cNvPr>
            <p:cNvSpPr txBox="1"/>
            <p:nvPr/>
          </p:nvSpPr>
          <p:spPr>
            <a:xfrm>
              <a:off x="8366987" y="43224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018BF6-68B6-4BAF-A5D6-ED0B5D768B72}"/>
                </a:ext>
              </a:extLst>
            </p:cNvPr>
            <p:cNvSpPr txBox="1"/>
            <p:nvPr/>
          </p:nvSpPr>
          <p:spPr>
            <a:xfrm>
              <a:off x="8362067" y="5590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3E7BBA-458E-4ABB-9B99-0EBA6C1B06FD}"/>
                </a:ext>
              </a:extLst>
            </p:cNvPr>
            <p:cNvSpPr txBox="1"/>
            <p:nvPr/>
          </p:nvSpPr>
          <p:spPr>
            <a:xfrm>
              <a:off x="8667634" y="208037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034FC-8AE4-439E-B116-ECCDB50F1E0A}"/>
                </a:ext>
              </a:extLst>
            </p:cNvPr>
            <p:cNvSpPr txBox="1"/>
            <p:nvPr/>
          </p:nvSpPr>
          <p:spPr>
            <a:xfrm>
              <a:off x="8671837" y="532485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851B89-D3F7-48C8-95F1-F3C182604DF1}"/>
                </a:ext>
              </a:extLst>
            </p:cNvPr>
            <p:cNvSpPr txBox="1"/>
            <p:nvPr/>
          </p:nvSpPr>
          <p:spPr>
            <a:xfrm>
              <a:off x="8671837" y="407614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B41252-4FDB-4830-8EED-D67C3B570972}"/>
                </a:ext>
              </a:extLst>
            </p:cNvPr>
            <p:cNvSpPr txBox="1"/>
            <p:nvPr/>
          </p:nvSpPr>
          <p:spPr>
            <a:xfrm>
              <a:off x="8629082" y="342364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C5FFB9-6796-4E6E-B730-74EE79D9083D}"/>
                </a:ext>
              </a:extLst>
            </p:cNvPr>
            <p:cNvSpPr txBox="1"/>
            <p:nvPr/>
          </p:nvSpPr>
          <p:spPr>
            <a:xfrm>
              <a:off x="8671837" y="2726464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22B9E8E-7861-46D8-A315-2E853EDAFCB8}"/>
              </a:ext>
            </a:extLst>
          </p:cNvPr>
          <p:cNvSpPr/>
          <p:nvPr/>
        </p:nvSpPr>
        <p:spPr>
          <a:xfrm>
            <a:off x="8132710" y="3273677"/>
            <a:ext cx="1483629" cy="8309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2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0DEB-EDFB-41F6-BDF3-DBBF711C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9744-08E1-409B-9078-78D26B954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list variable, we assign a list to the variable name</a:t>
            </a:r>
          </a:p>
          <a:p>
            <a:r>
              <a:rPr lang="en-US" dirty="0"/>
              <a:t>Lists are denoted by brackets, with comma-separated values inside.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	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	names = ['George', 'John', 'Thomas']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0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16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7" y="149914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56196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7" y="199834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465972" y="2414217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97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7" y="250965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9465972" y="2414217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5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7" y="3037687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9465972" y="2414217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31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6" y="3614552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9465972" y="2414217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73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following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grades[1] = 10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grades[2] -= 90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grades[3] = grades[1]+grades[2]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</a:rPr>
              <a:t>print(grades[3])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-5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31906" y="397881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465972" y="2414217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2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we going to cover today?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Storing arrays of data (lists)</a:t>
            </a:r>
          </a:p>
          <a:p>
            <a:pPr>
              <a:lnSpc>
                <a:spcPct val="150000"/>
              </a:lnSpc>
            </a:pPr>
            <a:r>
              <a:rPr lang="en-US" dirty="0"/>
              <a:t>Operations on lists </a:t>
            </a:r>
          </a:p>
        </p:txBody>
      </p:sp>
    </p:spTree>
    <p:extLst>
      <p:ext uri="{BB962C8B-B14F-4D97-AF65-F5344CB8AC3E}">
        <p14:creationId xmlns:p14="http://schemas.microsoft.com/office/powerpoint/2010/main" val="211111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a list will display the list with square brackets, with the values of the elements separated by commas.</a:t>
            </a:r>
          </a:p>
          <a:p>
            <a:pPr marL="914400" lvl="2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print(grades)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85]</a:t>
            </a:r>
          </a:p>
        </p:txBody>
      </p:sp>
    </p:spTree>
    <p:extLst>
      <p:ext uri="{BB962C8B-B14F-4D97-AF65-F5344CB8AC3E}">
        <p14:creationId xmlns:p14="http://schemas.microsoft.com/office/powerpoint/2010/main" val="1720465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length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length of a list, we can use the </a:t>
            </a:r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/>
              <a:t> operation.</a:t>
            </a:r>
          </a:p>
          <a:p>
            <a:r>
              <a:rPr lang="en-US" dirty="0" err="1">
                <a:latin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</a:rPr>
              <a:t>(x) </a:t>
            </a:r>
            <a:r>
              <a:rPr lang="en-US" dirty="0"/>
              <a:t>returns the number of elements in list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This will print out 7</a:t>
            </a:r>
          </a:p>
        </p:txBody>
      </p:sp>
    </p:spTree>
    <p:extLst>
      <p:ext uri="{BB962C8B-B14F-4D97-AF65-F5344CB8AC3E}">
        <p14:creationId xmlns:p14="http://schemas.microsoft.com/office/powerpoint/2010/main" val="1723740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D8C-FF69-4B30-8CBE-7FCB7A1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4F0-1F50-43FF-A504-DF4E7CEF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things we’ll do to access all elements of an array is to loop through it.  </a:t>
            </a:r>
          </a:p>
          <a:p>
            <a:r>
              <a:rPr lang="en-US" dirty="0"/>
              <a:t>Say we want the average grade: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range(7):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sum/7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</p:txBody>
      </p:sp>
    </p:spTree>
    <p:extLst>
      <p:ext uri="{BB962C8B-B14F-4D97-AF65-F5344CB8AC3E}">
        <p14:creationId xmlns:p14="http://schemas.microsoft.com/office/powerpoint/2010/main" val="144355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D8C-FF69-4B30-8CBE-7FCB7A1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4F0-1F50-43FF-A504-DF4E7CEF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things we’ll do to access all elements of an array is to loop through it.  </a:t>
            </a:r>
          </a:p>
          <a:p>
            <a:r>
              <a:rPr lang="en-US" dirty="0"/>
              <a:t>Say we want the average grade: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range(7):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sum/7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</p:txBody>
      </p:sp>
      <p:sp>
        <p:nvSpPr>
          <p:cNvPr id="4" name="Oval 3"/>
          <p:cNvSpPr/>
          <p:nvPr/>
        </p:nvSpPr>
        <p:spPr>
          <a:xfrm>
            <a:off x="1219696" y="3484080"/>
            <a:ext cx="2258743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90516" y="4185422"/>
            <a:ext cx="336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initialize the sum to 0</a:t>
            </a:r>
          </a:p>
        </p:txBody>
      </p:sp>
    </p:spTree>
    <p:extLst>
      <p:ext uri="{BB962C8B-B14F-4D97-AF65-F5344CB8AC3E}">
        <p14:creationId xmlns:p14="http://schemas.microsoft.com/office/powerpoint/2010/main" val="3515603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D8C-FF69-4B30-8CBE-7FCB7A1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4F0-1F50-43FF-A504-DF4E7CEF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things we’ll do to access all elements of an array is to loop through it.  </a:t>
            </a:r>
          </a:p>
          <a:p>
            <a:r>
              <a:rPr lang="en-US" dirty="0"/>
              <a:t>Say we want the average grade: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range(7):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sum/7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</p:txBody>
      </p:sp>
      <p:sp>
        <p:nvSpPr>
          <p:cNvPr id="4" name="Oval 3"/>
          <p:cNvSpPr/>
          <p:nvPr/>
        </p:nvSpPr>
        <p:spPr>
          <a:xfrm>
            <a:off x="3458197" y="3883325"/>
            <a:ext cx="2258743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52487" y="5065304"/>
            <a:ext cx="336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We’ll loop through all 7 grades</a:t>
            </a:r>
          </a:p>
        </p:txBody>
      </p:sp>
    </p:spTree>
    <p:extLst>
      <p:ext uri="{BB962C8B-B14F-4D97-AF65-F5344CB8AC3E}">
        <p14:creationId xmlns:p14="http://schemas.microsoft.com/office/powerpoint/2010/main" val="2723680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D8C-FF69-4B30-8CBE-7FCB7A1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4F0-1F50-43FF-A504-DF4E7CEF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things we’ll do to access all elements of an array is to loop through it.  </a:t>
            </a:r>
          </a:p>
          <a:p>
            <a:r>
              <a:rPr lang="en-US" dirty="0"/>
              <a:t>Say we want the average grade: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range(7):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sum/7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</p:txBody>
      </p:sp>
      <p:sp>
        <p:nvSpPr>
          <p:cNvPr id="4" name="Oval 3"/>
          <p:cNvSpPr/>
          <p:nvPr/>
        </p:nvSpPr>
        <p:spPr>
          <a:xfrm>
            <a:off x="2472745" y="4393626"/>
            <a:ext cx="3623256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52487" y="5065304"/>
            <a:ext cx="336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each iteration, we’ll increase the sum</a:t>
            </a:r>
          </a:p>
        </p:txBody>
      </p:sp>
    </p:spTree>
    <p:extLst>
      <p:ext uri="{BB962C8B-B14F-4D97-AF65-F5344CB8AC3E}">
        <p14:creationId xmlns:p14="http://schemas.microsoft.com/office/powerpoint/2010/main" val="1449665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5D8C-FF69-4B30-8CBE-7FCB7A1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4F0-1F50-43FF-A504-DF4E7CEF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things we’ll do to access all elements of an array is to loop through it.  </a:t>
            </a:r>
          </a:p>
          <a:p>
            <a:r>
              <a:rPr lang="en-US" dirty="0"/>
              <a:t>Say we want the average grade: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range(7):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sum/7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</p:txBody>
      </p:sp>
      <p:sp>
        <p:nvSpPr>
          <p:cNvPr id="4" name="Oval 3"/>
          <p:cNvSpPr/>
          <p:nvPr/>
        </p:nvSpPr>
        <p:spPr>
          <a:xfrm>
            <a:off x="1687133" y="4914131"/>
            <a:ext cx="3707836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52487" y="5065304"/>
            <a:ext cx="336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finally compute the average</a:t>
            </a:r>
          </a:p>
        </p:txBody>
      </p:sp>
    </p:spTree>
    <p:extLst>
      <p:ext uri="{BB962C8B-B14F-4D97-AF65-F5344CB8AC3E}">
        <p14:creationId xmlns:p14="http://schemas.microsoft.com/office/powerpoint/2010/main" val="748437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the size of the list is not known in advance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when writing code, we don’t know how large the list will be</a:t>
            </a:r>
          </a:p>
          <a:p>
            <a:pPr lvl="1"/>
            <a:r>
              <a:rPr lang="en-US" dirty="0"/>
              <a:t>Maybe we just read in grades from a user until the user stopped.</a:t>
            </a:r>
          </a:p>
          <a:p>
            <a:r>
              <a:rPr lang="en-US" dirty="0"/>
              <a:t>So, loop using </a:t>
            </a:r>
            <a:r>
              <a:rPr lang="en-US" dirty="0" err="1"/>
              <a:t>len</a:t>
            </a:r>
            <a:r>
              <a:rPr lang="en-US" dirty="0"/>
              <a:t>(list)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grades[i]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68970" y="4893972"/>
            <a:ext cx="2446985" cy="605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82734" y="4043966"/>
            <a:ext cx="2446985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4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type of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a for loop a different way: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&lt;list&gt;: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#do something here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will go through all the items in the list, but i will have the value of the element itself (not the element number) when inside the loop.</a:t>
            </a:r>
          </a:p>
        </p:txBody>
      </p:sp>
    </p:spTree>
    <p:extLst>
      <p:ext uri="{BB962C8B-B14F-4D97-AF65-F5344CB8AC3E}">
        <p14:creationId xmlns:p14="http://schemas.microsoft.com/office/powerpoint/2010/main" val="2549827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727365" y="2343203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00120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FE39-8AE4-47E8-A46B-FD18F683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Imagine you want to read in the grades of five 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7DF0-C25F-4E2A-8732-2D9F7A227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92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grade_1 = int(input("Enter grade: "))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grade_2 = int(input("Enter grade: "))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grade_3 = int(input("Enter grade: "))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grade_4 = int(input("Enter grade: "))</a:t>
            </a: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grade_5 = int(input("Enter grade: "))</a:t>
            </a:r>
          </a:p>
          <a:p>
            <a:pPr lvl="3"/>
            <a:endParaRPr lang="sv-SE" dirty="0"/>
          </a:p>
          <a:p>
            <a:r>
              <a:rPr lang="sv-SE" dirty="0"/>
              <a:t>Notice: we need five different variables to store all five values.</a:t>
            </a:r>
          </a:p>
          <a:p>
            <a:r>
              <a:rPr lang="sv-SE" dirty="0"/>
              <a:t>Now, if we want to find the average:</a:t>
            </a:r>
          </a:p>
          <a:p>
            <a:pPr lvl="3"/>
            <a:endParaRPr lang="sv-S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latin typeface="Consolas" panose="020B0609020204030204" pitchFamily="49" charset="0"/>
              </a:rPr>
              <a:t>average = (grade_1 + grade_2 + grade_3 + grade_4 + grade_5) / 5</a:t>
            </a:r>
          </a:p>
        </p:txBody>
      </p:sp>
    </p:spTree>
    <p:extLst>
      <p:ext uri="{BB962C8B-B14F-4D97-AF65-F5344CB8AC3E}">
        <p14:creationId xmlns:p14="http://schemas.microsoft.com/office/powerpoint/2010/main" val="3678830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1540882" y="2880775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0469" y="4252183"/>
            <a:ext cx="260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takes the value of the first element, 87</a:t>
            </a:r>
          </a:p>
        </p:txBody>
      </p:sp>
    </p:spTree>
    <p:extLst>
      <p:ext uri="{BB962C8B-B14F-4D97-AF65-F5344CB8AC3E}">
        <p14:creationId xmlns:p14="http://schemas.microsoft.com/office/powerpoint/2010/main" val="3772143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742392" y="233032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0469" y="4252183"/>
            <a:ext cx="260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 was increased by i</a:t>
            </a:r>
          </a:p>
        </p:txBody>
      </p:sp>
    </p:spTree>
    <p:extLst>
      <p:ext uri="{BB962C8B-B14F-4D97-AF65-F5344CB8AC3E}">
        <p14:creationId xmlns:p14="http://schemas.microsoft.com/office/powerpoint/2010/main" val="3314507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1540884" y="288077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0469" y="4252183"/>
            <a:ext cx="260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i has the value of the second element, 93</a:t>
            </a:r>
          </a:p>
        </p:txBody>
      </p:sp>
    </p:spTree>
    <p:extLst>
      <p:ext uri="{BB962C8B-B14F-4D97-AF65-F5344CB8AC3E}">
        <p14:creationId xmlns:p14="http://schemas.microsoft.com/office/powerpoint/2010/main" val="359725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870106" y="237849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36235" y="4252183"/>
            <a:ext cx="286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 is again increased by i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44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1540884" y="2880774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00469" y="4252183"/>
            <a:ext cx="260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i has the value of the third element, 75</a:t>
            </a:r>
          </a:p>
        </p:txBody>
      </p:sp>
    </p:spTree>
    <p:extLst>
      <p:ext uri="{BB962C8B-B14F-4D97-AF65-F5344CB8AC3E}">
        <p14:creationId xmlns:p14="http://schemas.microsoft.com/office/powerpoint/2010/main" val="3449392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sum = 0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sum += i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average = sum/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print(average)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81127" y="2324065"/>
          <a:ext cx="16985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7407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905383" y="454910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870106" y="2378499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905383" y="3436585"/>
          <a:ext cx="7498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37">
                  <a:extLst>
                    <a:ext uri="{9D8B030D-6E8A-4147-A177-3AD203B41FA5}">
                      <a16:colId xmlns:a16="http://schemas.microsoft.com/office/drawing/2014/main" val="725178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118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52565" y="4252183"/>
            <a:ext cx="2952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sum is again increased by 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533059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list in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type of for loop does not let us change values in a list: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grades: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i = 0</a:t>
            </a:r>
          </a:p>
          <a:p>
            <a:r>
              <a:rPr lang="en-US" dirty="0"/>
              <a:t>This does not change any of the values in the list grades</a:t>
            </a:r>
          </a:p>
          <a:p>
            <a:pPr lvl="1"/>
            <a:r>
              <a:rPr lang="en-US" dirty="0"/>
              <a:t>Each iteration, i is a separate variable that gets the value from grades</a:t>
            </a:r>
          </a:p>
          <a:p>
            <a:pPr lvl="2"/>
            <a:r>
              <a:rPr lang="en-US" dirty="0"/>
              <a:t>It is a separate location in memory</a:t>
            </a:r>
          </a:p>
          <a:p>
            <a:pPr lvl="1"/>
            <a:r>
              <a:rPr lang="en-US" dirty="0"/>
              <a:t>Then, i gets assigned 0.  But, the memory storing the values of the list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3166010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a list in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values in the list, we need to access the elements directly: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grades[i] = 0</a:t>
            </a:r>
          </a:p>
          <a:p>
            <a:r>
              <a:rPr lang="en-US" dirty="0"/>
              <a:t>This changes all the elements of grades to 0</a:t>
            </a:r>
          </a:p>
        </p:txBody>
      </p:sp>
    </p:spTree>
    <p:extLst>
      <p:ext uri="{BB962C8B-B14F-4D97-AF65-F5344CB8AC3E}">
        <p14:creationId xmlns:p14="http://schemas.microsoft.com/office/powerpoint/2010/main" val="4270734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range(x) is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3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we have been writing a for loop with range, we’ve essentially been using a list!</a:t>
            </a:r>
          </a:p>
          <a:p>
            <a:r>
              <a:rPr lang="en-US" dirty="0"/>
              <a:t>range(x) is just a way to generate a list of all elements from 0 to x-1</a:t>
            </a:r>
          </a:p>
          <a:p>
            <a:r>
              <a:rPr lang="en-US" dirty="0"/>
              <a:t>So, the following are equivalent: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range(10):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print(i)</a:t>
            </a:r>
          </a:p>
          <a:p>
            <a:pPr marL="914400" lvl="2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for i in [0, 1, 2, 3, 4, 5, 6, 7, 8, 9]: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print(i)</a:t>
            </a:r>
            <a:endParaRPr lang="en-US" dirty="0"/>
          </a:p>
          <a:p>
            <a:r>
              <a:rPr lang="en-US" dirty="0"/>
              <a:t>(Actually, range is a </a:t>
            </a:r>
            <a:r>
              <a:rPr lang="en-US" i="1" dirty="0"/>
              <a:t>little</a:t>
            </a:r>
            <a:r>
              <a:rPr lang="en-US" dirty="0"/>
              <a:t> different than a list – you can’t change an range, the way we’ll talk about changing lists, next)</a:t>
            </a:r>
            <a:endParaRPr lang="en-US" sz="28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09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operations: adding another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want to add an element to a list</a:t>
            </a:r>
          </a:p>
          <a:p>
            <a:r>
              <a:rPr lang="en-US" dirty="0"/>
              <a:t>For example, we read information from a user and for each new entry, we add it to the end of the existing list.</a:t>
            </a:r>
          </a:p>
          <a:p>
            <a:r>
              <a:rPr lang="en-US" dirty="0"/>
              <a:t>This is done using the append command.</a:t>
            </a:r>
          </a:p>
          <a:p>
            <a:pPr lvl="1"/>
            <a:r>
              <a:rPr lang="en-US" dirty="0"/>
              <a:t>The format is different from things we’ve seen to this point!</a:t>
            </a:r>
          </a:p>
          <a:p>
            <a:pPr marL="0" indent="0">
              <a:buNone/>
            </a:pPr>
            <a:r>
              <a:rPr lang="en-US" dirty="0"/>
              <a:t>&lt;list name&gt;.append(&lt;thing to add&gt;)</a:t>
            </a:r>
          </a:p>
        </p:txBody>
      </p:sp>
    </p:spTree>
    <p:extLst>
      <p:ext uri="{BB962C8B-B14F-4D97-AF65-F5344CB8AC3E}">
        <p14:creationId xmlns:p14="http://schemas.microsoft.com/office/powerpoint/2010/main" val="337102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4F5C-F180-4016-BCA5-3F524293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3B8D-5692-4D87-BAD4-E622B78A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have several data values of the same type, storing them in separate variables doesn’t make much sense</a:t>
            </a:r>
          </a:p>
          <a:p>
            <a:r>
              <a:rPr lang="en-US" dirty="0"/>
              <a:t>We’d like to find a way to group all those similar data values together in one container.</a:t>
            </a:r>
          </a:p>
          <a:p>
            <a:r>
              <a:rPr lang="en-US" dirty="0"/>
              <a:t>The way this is done is with a list</a:t>
            </a:r>
          </a:p>
          <a:p>
            <a:pPr lvl="1"/>
            <a:r>
              <a:rPr lang="en-US" dirty="0"/>
              <a:t>This is often called an array, but in Python, we refer to this as a list.</a:t>
            </a:r>
          </a:p>
        </p:txBody>
      </p:sp>
    </p:spTree>
    <p:extLst>
      <p:ext uri="{BB962C8B-B14F-4D97-AF65-F5344CB8AC3E}">
        <p14:creationId xmlns:p14="http://schemas.microsoft.com/office/powerpoint/2010/main" val="2840423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operations: adding another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want to add an element to a list</a:t>
            </a:r>
          </a:p>
          <a:p>
            <a:r>
              <a:rPr lang="en-US" dirty="0"/>
              <a:t>For example, we read information from a user and for each new entry, we add it to the end of the existing list.</a:t>
            </a:r>
          </a:p>
          <a:p>
            <a:r>
              <a:rPr lang="en-US" dirty="0"/>
              <a:t>This is done using the append command.</a:t>
            </a:r>
          </a:p>
          <a:p>
            <a:pPr lvl="1"/>
            <a:r>
              <a:rPr lang="en-US" dirty="0"/>
              <a:t>The format is different from things we’ve seen to this point!</a:t>
            </a:r>
          </a:p>
          <a:p>
            <a:pPr marL="0" indent="0">
              <a:buNone/>
            </a:pPr>
            <a:r>
              <a:rPr lang="en-US" dirty="0"/>
              <a:t>&lt;list name&gt;.append(&lt;thing to add&gt;)</a:t>
            </a:r>
          </a:p>
        </p:txBody>
      </p:sp>
      <p:sp>
        <p:nvSpPr>
          <p:cNvPr id="4" name="Oval 3"/>
          <p:cNvSpPr/>
          <p:nvPr/>
        </p:nvSpPr>
        <p:spPr>
          <a:xfrm>
            <a:off x="746976" y="4001294"/>
            <a:ext cx="1867435" cy="67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7900" y="5240301"/>
            <a:ext cx="6453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Start with the name of the list</a:t>
            </a:r>
          </a:p>
        </p:txBody>
      </p:sp>
    </p:spTree>
    <p:extLst>
      <p:ext uri="{BB962C8B-B14F-4D97-AF65-F5344CB8AC3E}">
        <p14:creationId xmlns:p14="http://schemas.microsoft.com/office/powerpoint/2010/main" val="2684074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operations: adding another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want to add an element to a list</a:t>
            </a:r>
          </a:p>
          <a:p>
            <a:r>
              <a:rPr lang="en-US" dirty="0"/>
              <a:t>For example, we read information from a user and for each new entry, we add it to the end of the existing list.</a:t>
            </a:r>
          </a:p>
          <a:p>
            <a:r>
              <a:rPr lang="en-US" dirty="0"/>
              <a:t>This is done using the append command.</a:t>
            </a:r>
          </a:p>
          <a:p>
            <a:pPr lvl="1"/>
            <a:r>
              <a:rPr lang="en-US" dirty="0"/>
              <a:t>The format is different from things we’ve seen to this point!</a:t>
            </a:r>
          </a:p>
          <a:p>
            <a:pPr marL="0" indent="0">
              <a:buNone/>
            </a:pPr>
            <a:r>
              <a:rPr lang="en-US" dirty="0"/>
              <a:t>&lt;list name&gt;.append(&lt;thing to add&gt;)</a:t>
            </a:r>
          </a:p>
        </p:txBody>
      </p:sp>
      <p:sp>
        <p:nvSpPr>
          <p:cNvPr id="4" name="Oval 3"/>
          <p:cNvSpPr/>
          <p:nvPr/>
        </p:nvSpPr>
        <p:spPr>
          <a:xfrm>
            <a:off x="2588656" y="4069724"/>
            <a:ext cx="1249248" cy="757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7900" y="5240301"/>
            <a:ext cx="7471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Then, there is a period and the word append</a:t>
            </a:r>
          </a:p>
        </p:txBody>
      </p:sp>
    </p:spTree>
    <p:extLst>
      <p:ext uri="{BB962C8B-B14F-4D97-AF65-F5344CB8AC3E}">
        <p14:creationId xmlns:p14="http://schemas.microsoft.com/office/powerpoint/2010/main" val="322931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operations: adding another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want to add an element to a list</a:t>
            </a:r>
          </a:p>
          <a:p>
            <a:r>
              <a:rPr lang="en-US" dirty="0"/>
              <a:t>For example, we read information from a user and for each new entry, we add it to the end of the existing list.</a:t>
            </a:r>
          </a:p>
          <a:p>
            <a:r>
              <a:rPr lang="en-US" dirty="0"/>
              <a:t>This is done using the append command.</a:t>
            </a:r>
          </a:p>
          <a:p>
            <a:pPr lvl="1"/>
            <a:r>
              <a:rPr lang="en-US" dirty="0"/>
              <a:t>The format is different from things we’ve seen to this point!</a:t>
            </a:r>
          </a:p>
          <a:p>
            <a:pPr marL="0" indent="0">
              <a:buNone/>
            </a:pPr>
            <a:r>
              <a:rPr lang="en-US" dirty="0"/>
              <a:t>&lt;list name&gt;.append(&lt;thing to add&gt;)</a:t>
            </a:r>
          </a:p>
        </p:txBody>
      </p:sp>
      <p:sp>
        <p:nvSpPr>
          <p:cNvPr id="4" name="Oval 3"/>
          <p:cNvSpPr/>
          <p:nvPr/>
        </p:nvSpPr>
        <p:spPr>
          <a:xfrm>
            <a:off x="3889421" y="3992451"/>
            <a:ext cx="2137891" cy="757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47900" y="5240301"/>
            <a:ext cx="747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Then, inside of parentheses is the thing you want to add to the list</a:t>
            </a:r>
          </a:p>
        </p:txBody>
      </p:sp>
    </p:spTree>
    <p:extLst>
      <p:ext uri="{BB962C8B-B14F-4D97-AF65-F5344CB8AC3E}">
        <p14:creationId xmlns:p14="http://schemas.microsoft.com/office/powerpoint/2010/main" val="3211625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adding a new 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sv-SE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sv-SE" sz="2800" dirty="0">
                <a:latin typeface="Consolas" panose="020B0609020204030204" pitchFamily="49" charset="0"/>
              </a:rPr>
              <a:t>grades.append(80)</a:t>
            </a:r>
          </a:p>
          <a:p>
            <a:pPr marL="914400" lvl="2" indent="0">
              <a:buNone/>
            </a:pPr>
            <a:r>
              <a:rPr lang="sv-SE" sz="2800" dirty="0">
                <a:latin typeface="Consolas" panose="020B0609020204030204" pitchFamily="49" charset="0"/>
              </a:rPr>
              <a:t>print(grades)</a:t>
            </a:r>
          </a:p>
          <a:p>
            <a:pPr marL="914400" lvl="2" indent="0">
              <a:buNone/>
            </a:pPr>
            <a:r>
              <a:rPr lang="sv-SE" sz="2800" dirty="0">
                <a:latin typeface="Consolas" panose="020B0609020204030204" pitchFamily="49" charset="0"/>
              </a:rPr>
              <a:t>print(len(grades))</a:t>
            </a:r>
          </a:p>
          <a:p>
            <a:endParaRPr 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85, 80]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32617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operations: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 lists together: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list1 = [1, 2, 3]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list2 = [4, 5, 6]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list3 = list1+list2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print(list3)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200" y="4305300"/>
            <a:ext cx="7095186" cy="24478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[1, 2, 3, 4, 5, 6]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368925" y="1658585"/>
          <a:ext cx="16985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3162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56809" y="1658585"/>
          <a:ext cx="16985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156809" y="3512785"/>
          <a:ext cx="16985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39">
                  <a:extLst>
                    <a:ext uri="{9D8B030D-6E8A-4147-A177-3AD203B41FA5}">
                      <a16:colId xmlns:a16="http://schemas.microsoft.com/office/drawing/2014/main" val="2075481655"/>
                    </a:ext>
                  </a:extLst>
                </a:gridCol>
                <a:gridCol w="1234941">
                  <a:extLst>
                    <a:ext uri="{9D8B030D-6E8A-4147-A177-3AD203B41FA5}">
                      <a16:colId xmlns:a16="http://schemas.microsoft.com/office/drawing/2014/main" val="182082450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0497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80834" y="5253633"/>
            <a:ext cx="317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that list 3 is a new list, in different memory locations than list1 and list2</a:t>
            </a:r>
          </a:p>
        </p:txBody>
      </p:sp>
    </p:spTree>
    <p:extLst>
      <p:ext uri="{BB962C8B-B14F-4D97-AF65-F5344CB8AC3E}">
        <p14:creationId xmlns:p14="http://schemas.microsoft.com/office/powerpoint/2010/main" val="3226033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lists instead of appending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We can add lists as an alternative to using .append()</a:t>
            </a:r>
          </a:p>
          <a:p>
            <a:pPr lvl="1"/>
            <a:r>
              <a:rPr lang="en-US" dirty="0"/>
              <a:t>But, we need to add lists, we can’t just add the element: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+= [80]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j = 95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grades += [j]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print(grades)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latin typeface="Consolas" panose="020B0609020204030204" pitchFamily="49" charset="0"/>
              </a:rPr>
              <a:t>len</a:t>
            </a:r>
            <a:r>
              <a:rPr lang="en-US" sz="2800" dirty="0">
                <a:latin typeface="Consolas" panose="020B0609020204030204" pitchFamily="49" charset="0"/>
              </a:rPr>
              <a:t>(grades))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85, 80, 95]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7618" y="3671688"/>
            <a:ext cx="3373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that we had to convert the value 80, or the value in the variable j, to a list, by adding [], before we could add it</a:t>
            </a:r>
          </a:p>
        </p:txBody>
      </p:sp>
      <p:sp>
        <p:nvSpPr>
          <p:cNvPr id="7" name="Oval 6"/>
          <p:cNvSpPr/>
          <p:nvPr/>
        </p:nvSpPr>
        <p:spPr>
          <a:xfrm>
            <a:off x="3697942" y="3016251"/>
            <a:ext cx="968188" cy="467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646393" y="3866357"/>
            <a:ext cx="968188" cy="467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66130" y="3250245"/>
            <a:ext cx="3348317" cy="679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614582" y="4100350"/>
            <a:ext cx="3399865" cy="181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90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into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the [x] for accessing an element of a list is called indexing</a:t>
            </a:r>
          </a:p>
          <a:p>
            <a:pPr lvl="1"/>
            <a:r>
              <a:rPr lang="en-US" dirty="0"/>
              <a:t>The value of x is the index</a:t>
            </a:r>
          </a:p>
          <a:p>
            <a:r>
              <a:rPr lang="en-US" dirty="0"/>
              <a:t>Python provides some different ways of indexing, and we’ll see these by illustrating</a:t>
            </a:r>
          </a:p>
        </p:txBody>
      </p:sp>
    </p:spTree>
    <p:extLst>
      <p:ext uri="{BB962C8B-B14F-4D97-AF65-F5344CB8AC3E}">
        <p14:creationId xmlns:p14="http://schemas.microsoft.com/office/powerpoint/2010/main" val="3672604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print(grades[0], grades[6])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426575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print(grades[0], grades[6])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87 85</a:t>
            </a:r>
          </a:p>
        </p:txBody>
      </p:sp>
    </p:spTree>
    <p:extLst>
      <p:ext uri="{BB962C8B-B14F-4D97-AF65-F5344CB8AC3E}">
        <p14:creationId xmlns:p14="http://schemas.microsoft.com/office/powerpoint/2010/main" val="3774507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print(grades[7])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336179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D9D6-13D0-4010-8AF9-206763FF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array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CB7E-CB23-4718-8D2A-8E2DE81B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Just like we can think of a variable as a single “box” of memory, an array, or list, can be thought of as a collection of boxes: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F3A89BF0-2BEC-41AC-9011-365883389686}"/>
              </a:ext>
            </a:extLst>
          </p:cNvPr>
          <p:cNvSpPr/>
          <p:nvPr/>
        </p:nvSpPr>
        <p:spPr>
          <a:xfrm>
            <a:off x="1392795" y="4426665"/>
            <a:ext cx="1168736" cy="896233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BFF09-C15A-4F87-BCC8-872CB27D3827}"/>
              </a:ext>
            </a:extLst>
          </p:cNvPr>
          <p:cNvSpPr txBox="1"/>
          <p:nvPr/>
        </p:nvSpPr>
        <p:spPr>
          <a:xfrm>
            <a:off x="1229293" y="3875603"/>
            <a:ext cx="154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87759-9EB9-49F0-BC23-7C43C33B7D38}"/>
              </a:ext>
            </a:extLst>
          </p:cNvPr>
          <p:cNvSpPr txBox="1"/>
          <p:nvPr/>
        </p:nvSpPr>
        <p:spPr>
          <a:xfrm>
            <a:off x="7846237" y="3554554"/>
            <a:ext cx="1080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List/Array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9317FF-F10C-4632-925D-626B3CD3D7E2}"/>
              </a:ext>
            </a:extLst>
          </p:cNvPr>
          <p:cNvGrpSpPr/>
          <p:nvPr/>
        </p:nvGrpSpPr>
        <p:grpSpPr>
          <a:xfrm>
            <a:off x="6406099" y="2611993"/>
            <a:ext cx="1173656" cy="4148023"/>
            <a:chOff x="6406099" y="2611993"/>
            <a:chExt cx="1173656" cy="4148023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BAA15F50-0231-4782-ABC5-9A1F54F7B78E}"/>
                </a:ext>
              </a:extLst>
            </p:cNvPr>
            <p:cNvSpPr/>
            <p:nvPr/>
          </p:nvSpPr>
          <p:spPr>
            <a:xfrm>
              <a:off x="6406099" y="586378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6165EFE0-4ED7-48FA-B31F-F4BA504C99E3}"/>
                </a:ext>
              </a:extLst>
            </p:cNvPr>
            <p:cNvSpPr/>
            <p:nvPr/>
          </p:nvSpPr>
          <p:spPr>
            <a:xfrm>
              <a:off x="6411019" y="4568344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BB99E254-B36C-4856-88E6-B41AE9BBBE84}"/>
                </a:ext>
              </a:extLst>
            </p:cNvPr>
            <p:cNvSpPr/>
            <p:nvPr/>
          </p:nvSpPr>
          <p:spPr>
            <a:xfrm>
              <a:off x="6411019" y="3923886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F10EA68D-B3B3-4C87-8DA9-B5B01023BF31}"/>
                </a:ext>
              </a:extLst>
            </p:cNvPr>
            <p:cNvSpPr/>
            <p:nvPr/>
          </p:nvSpPr>
          <p:spPr>
            <a:xfrm>
              <a:off x="6411019" y="3256451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17C7553B-9F98-42A9-BC11-DFB4FB6934E9}"/>
                </a:ext>
              </a:extLst>
            </p:cNvPr>
            <p:cNvSpPr/>
            <p:nvPr/>
          </p:nvSpPr>
          <p:spPr>
            <a:xfrm>
              <a:off x="6411019" y="261199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C62386-C547-45BC-BD4F-D27573A42867}"/>
                </a:ext>
              </a:extLst>
            </p:cNvPr>
            <p:cNvSpPr txBox="1"/>
            <p:nvPr/>
          </p:nvSpPr>
          <p:spPr>
            <a:xfrm>
              <a:off x="6679324" y="5138298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0635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print(grades[7])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 list index out of range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2989" y="3805336"/>
            <a:ext cx="6681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Trying to access a list element that is past the final element will give an error</a:t>
            </a:r>
          </a:p>
        </p:txBody>
      </p:sp>
    </p:spTree>
    <p:extLst>
      <p:ext uri="{BB962C8B-B14F-4D97-AF65-F5344CB8AC3E}">
        <p14:creationId xmlns:p14="http://schemas.microsoft.com/office/powerpoint/2010/main" val="2804290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print(grades[-1])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9075622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print(grades[-1])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257799"/>
            <a:ext cx="7552765" cy="149534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85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8176" y="4001294"/>
            <a:ext cx="625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Using negative values goes backward in the list!</a:t>
            </a:r>
          </a:p>
        </p:txBody>
      </p:sp>
    </p:spTree>
    <p:extLst>
      <p:ext uri="{BB962C8B-B14F-4D97-AF65-F5344CB8AC3E}">
        <p14:creationId xmlns:p14="http://schemas.microsoft.com/office/powerpoint/2010/main" val="1223507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4: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print(grades[-7])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print(grades[-8])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015753"/>
            <a:ext cx="7552765" cy="1737387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633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4: What would the following print?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print(grades[-7])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print(grades[-8])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5015753"/>
            <a:ext cx="7552765" cy="1737387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87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 list index out of range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1012" y="3497414"/>
            <a:ext cx="7292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Notice that if the length is n, we can index from -n to n-1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We can go out of range backward, also</a:t>
            </a:r>
          </a:p>
        </p:txBody>
      </p:sp>
    </p:spTree>
    <p:extLst>
      <p:ext uri="{BB962C8B-B14F-4D97-AF65-F5344CB8AC3E}">
        <p14:creationId xmlns:p14="http://schemas.microsoft.com/office/powerpoint/2010/main" val="1557836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nice feature in Python is the ability to “slice” a list</a:t>
            </a:r>
          </a:p>
          <a:p>
            <a:pPr lvl="1"/>
            <a:r>
              <a:rPr lang="en-US" dirty="0"/>
              <a:t>This means to take a list and pull out a subpart of the list</a:t>
            </a:r>
          </a:p>
          <a:p>
            <a:r>
              <a:rPr lang="en-US" dirty="0"/>
              <a:t>Slicing has the form:</a:t>
            </a:r>
          </a:p>
          <a:p>
            <a:pPr marL="0" indent="0">
              <a:buNone/>
            </a:pPr>
            <a:r>
              <a:rPr lang="en-US" dirty="0"/>
              <a:t>		&lt;list name&gt;[</a:t>
            </a:r>
            <a:r>
              <a:rPr lang="en-US" dirty="0" err="1"/>
              <a:t>a:b</a:t>
            </a:r>
            <a:r>
              <a:rPr lang="en-US" dirty="0"/>
              <a:t>]</a:t>
            </a:r>
          </a:p>
          <a:p>
            <a:r>
              <a:rPr lang="en-US" dirty="0"/>
              <a:t>a indicates the element to start with in the list</a:t>
            </a:r>
          </a:p>
          <a:p>
            <a:r>
              <a:rPr lang="en-US" dirty="0"/>
              <a:t>b indicates the element to stop </a:t>
            </a:r>
            <a:r>
              <a:rPr lang="en-US" b="1" dirty="0"/>
              <a:t>before</a:t>
            </a:r>
            <a:r>
              <a:rPr lang="en-US" dirty="0"/>
              <a:t> in the list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47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print(grades[0:3])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print(grades[4:5])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print(grades[-3:-1])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343400"/>
            <a:ext cx="7552765" cy="240974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[82]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[82, 91]</a:t>
            </a:r>
          </a:p>
        </p:txBody>
      </p:sp>
    </p:spTree>
    <p:extLst>
      <p:ext uri="{BB962C8B-B14F-4D97-AF65-F5344CB8AC3E}">
        <p14:creationId xmlns:p14="http://schemas.microsoft.com/office/powerpoint/2010/main" val="4212211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leave off the starting value (a), it means “start at the beginning”</a:t>
            </a:r>
          </a:p>
          <a:p>
            <a:r>
              <a:rPr lang="en-US" dirty="0"/>
              <a:t>If you leave off the ending value (b), it means “go to the end”</a:t>
            </a:r>
          </a:p>
        </p:txBody>
      </p:sp>
    </p:spTree>
    <p:extLst>
      <p:ext uri="{BB962C8B-B14F-4D97-AF65-F5344CB8AC3E}">
        <p14:creationId xmlns:p14="http://schemas.microsoft.com/office/powerpoint/2010/main" val="2087665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slicing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print(grades[:3])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print(grades[4:])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print(grades[:])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343400"/>
            <a:ext cx="7552765" cy="240974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85]</a:t>
            </a:r>
          </a:p>
        </p:txBody>
      </p:sp>
    </p:spTree>
    <p:extLst>
      <p:ext uri="{BB962C8B-B14F-4D97-AF65-F5344CB8AC3E}">
        <p14:creationId xmlns:p14="http://schemas.microsoft.com/office/powerpoint/2010/main" val="2876812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slicing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 does not give out-of-range errors</a:t>
            </a:r>
          </a:p>
          <a:p>
            <a:pPr lvl="1"/>
            <a:r>
              <a:rPr lang="en-US" dirty="0"/>
              <a:t>If you try to go past the beginning/end of a list when slicing, you just get the beginning/end of the list.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print(grades[4:300])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print(grades[-100:-3])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814046"/>
            <a:ext cx="7552765" cy="193909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100]</a:t>
            </a:r>
          </a:p>
        </p:txBody>
      </p:sp>
    </p:spTree>
    <p:extLst>
      <p:ext uri="{BB962C8B-B14F-4D97-AF65-F5344CB8AC3E}">
        <p14:creationId xmlns:p14="http://schemas.microsoft.com/office/powerpoint/2010/main" val="122882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4534" cy="4351338"/>
          </a:xfrm>
        </p:spPr>
        <p:txBody>
          <a:bodyPr/>
          <a:lstStyle/>
          <a:p>
            <a:r>
              <a:rPr lang="en-US" dirty="0"/>
              <a:t>A list acts like another “type” of variable</a:t>
            </a:r>
          </a:p>
          <a:p>
            <a:r>
              <a:rPr lang="en-US" dirty="0"/>
              <a:t>We assign a single name to the entire list as a whole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A1802-3C94-4017-A2E7-EC27A108B4B0}"/>
              </a:ext>
            </a:extLst>
          </p:cNvPr>
          <p:cNvSpPr txBox="1"/>
          <p:nvPr/>
        </p:nvSpPr>
        <p:spPr>
          <a:xfrm>
            <a:off x="8462177" y="1403602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GradeList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A5F127-5608-46EB-9CA2-1C14DE87BBD3}"/>
              </a:ext>
            </a:extLst>
          </p:cNvPr>
          <p:cNvGrpSpPr/>
          <p:nvPr/>
        </p:nvGrpSpPr>
        <p:grpSpPr>
          <a:xfrm>
            <a:off x="8362067" y="1796098"/>
            <a:ext cx="1173656" cy="4148023"/>
            <a:chOff x="6406099" y="2611993"/>
            <a:chExt cx="1173656" cy="4148023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A63FCC9-7AE8-46C6-B1A8-6E743F12D943}"/>
                </a:ext>
              </a:extLst>
            </p:cNvPr>
            <p:cNvSpPr/>
            <p:nvPr/>
          </p:nvSpPr>
          <p:spPr>
            <a:xfrm>
              <a:off x="6406099" y="586378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DBB4A39-3295-4FC6-B504-FE41C04E3C25}"/>
                </a:ext>
              </a:extLst>
            </p:cNvPr>
            <p:cNvSpPr/>
            <p:nvPr/>
          </p:nvSpPr>
          <p:spPr>
            <a:xfrm>
              <a:off x="6411019" y="4568344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4F8A823-4391-4292-9DE9-93F61F667305}"/>
                </a:ext>
              </a:extLst>
            </p:cNvPr>
            <p:cNvSpPr/>
            <p:nvPr/>
          </p:nvSpPr>
          <p:spPr>
            <a:xfrm>
              <a:off x="6411019" y="3923886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7B415198-71D8-4724-BD39-B7F0CAE71B06}"/>
                </a:ext>
              </a:extLst>
            </p:cNvPr>
            <p:cNvSpPr/>
            <p:nvPr/>
          </p:nvSpPr>
          <p:spPr>
            <a:xfrm>
              <a:off x="6411019" y="3256451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522A8DDA-6A6D-45A6-9583-E2C6144D407A}"/>
                </a:ext>
              </a:extLst>
            </p:cNvPr>
            <p:cNvSpPr/>
            <p:nvPr/>
          </p:nvSpPr>
          <p:spPr>
            <a:xfrm>
              <a:off x="6411019" y="261199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2DCB6E-0DD7-4099-BDAC-B9DFE0053678}"/>
                </a:ext>
              </a:extLst>
            </p:cNvPr>
            <p:cNvSpPr txBox="1"/>
            <p:nvPr/>
          </p:nvSpPr>
          <p:spPr>
            <a:xfrm>
              <a:off x="6679324" y="5138298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06812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slicing does not make a copy of the </a:t>
            </a:r>
            <a:r>
              <a:rPr lang="en-US" dirty="0" err="1"/>
              <a:t>sublist</a:t>
            </a:r>
            <a:r>
              <a:rPr lang="en-US" dirty="0"/>
              <a:t> until it is assigned somewhere.</a:t>
            </a:r>
          </a:p>
          <a:p>
            <a:r>
              <a:rPr lang="en-US" dirty="0"/>
              <a:t>So, you can actually change/add to a list by reassigning to a sliced region.</a:t>
            </a:r>
          </a:p>
          <a:p>
            <a:pPr lvl="1"/>
            <a:r>
              <a:rPr lang="en-US" dirty="0"/>
              <a:t>This is easiest to see by example</a:t>
            </a:r>
          </a:p>
        </p:txBody>
      </p:sp>
    </p:spTree>
    <p:extLst>
      <p:ext uri="{BB962C8B-B14F-4D97-AF65-F5344CB8AC3E}">
        <p14:creationId xmlns:p14="http://schemas.microsoft.com/office/powerpoint/2010/main" val="2981393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adjusting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 = grades[1:4]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(grades)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[93, 75, 100]</a:t>
            </a:r>
          </a:p>
        </p:txBody>
      </p:sp>
    </p:spTree>
    <p:extLst>
      <p:ext uri="{BB962C8B-B14F-4D97-AF65-F5344CB8AC3E}">
        <p14:creationId xmlns:p14="http://schemas.microsoft.com/office/powerpoint/2010/main" val="2566558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adjusting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 = grades[1:4]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(grades)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5271" y="3805773"/>
            <a:ext cx="4818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sublist</a:t>
            </a:r>
            <a:r>
              <a:rPr lang="en-US" sz="2000" dirty="0">
                <a:solidFill>
                  <a:srgbClr val="FF0000"/>
                </a:solidFill>
              </a:rPr>
              <a:t> is a copy of part of the grades list, so adjusting </a:t>
            </a:r>
            <a:r>
              <a:rPr lang="en-US" sz="2000" dirty="0" err="1">
                <a:solidFill>
                  <a:srgbClr val="FF0000"/>
                </a:solidFill>
              </a:rPr>
              <a:t>sublist</a:t>
            </a:r>
            <a:r>
              <a:rPr lang="en-US" sz="2000" dirty="0">
                <a:solidFill>
                  <a:srgbClr val="FF0000"/>
                </a:solidFill>
              </a:rPr>
              <a:t> did not affect grades</a:t>
            </a:r>
          </a:p>
        </p:txBody>
      </p:sp>
    </p:spTree>
    <p:extLst>
      <p:ext uri="{BB962C8B-B14F-4D97-AF65-F5344CB8AC3E}">
        <p14:creationId xmlns:p14="http://schemas.microsoft.com/office/powerpoint/2010/main" val="2047985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adjusting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 = grades[1:4]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grades[1:4] = []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(grades)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82,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[93, 75, 100]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5271" y="3168917"/>
            <a:ext cx="48185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took the part of grades from element 1 through element 3, and replaced it by an empty list!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sublist</a:t>
            </a:r>
            <a:r>
              <a:rPr lang="en-US" sz="2000" dirty="0">
                <a:solidFill>
                  <a:srgbClr val="FF0000"/>
                </a:solidFill>
              </a:rPr>
              <a:t> is, of course, unaffected</a:t>
            </a:r>
          </a:p>
        </p:txBody>
      </p:sp>
    </p:spTree>
    <p:extLst>
      <p:ext uri="{BB962C8B-B14F-4D97-AF65-F5344CB8AC3E}">
        <p14:creationId xmlns:p14="http://schemas.microsoft.com/office/powerpoint/2010/main" val="4139656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adjusting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 = [87, 93, 75, 100, 82, 91, 85]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 = grades[1:4]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grades[5:5] = [65, 50]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(grades)</a:t>
            </a:r>
          </a:p>
          <a:p>
            <a:pPr marL="0" indent="0">
              <a:buNone/>
            </a:pPr>
            <a:r>
              <a:rPr lang="fr-FR" dirty="0" err="1">
                <a:latin typeface="Consolas" panose="020B0609020204030204" pitchFamily="49" charset="0"/>
              </a:rPr>
              <a:t>print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sublist</a:t>
            </a:r>
            <a:r>
              <a:rPr lang="fr-FR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[87, 93, 75, 100, 82, 65, 50, 91, 85]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[93, 75, 100]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5271" y="3168917"/>
            <a:ext cx="4818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can also add values to the list.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Notice that [5:5] refers to the location </a:t>
            </a:r>
            <a:r>
              <a:rPr lang="en-US" sz="2000" b="1" dirty="0">
                <a:solidFill>
                  <a:srgbClr val="FF0000"/>
                </a:solidFill>
              </a:rPr>
              <a:t>just before</a:t>
            </a:r>
            <a:r>
              <a:rPr lang="en-US" sz="2000" dirty="0">
                <a:solidFill>
                  <a:srgbClr val="FF0000"/>
                </a:solidFill>
              </a:rPr>
              <a:t> element 5.</a:t>
            </a:r>
          </a:p>
        </p:txBody>
      </p:sp>
    </p:spTree>
    <p:extLst>
      <p:ext uri="{BB962C8B-B14F-4D97-AF65-F5344CB8AC3E}">
        <p14:creationId xmlns:p14="http://schemas.microsoft.com/office/powerpoint/2010/main" val="928915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essentially lists of characters!</a:t>
            </a:r>
          </a:p>
          <a:p>
            <a:pPr lvl="1"/>
            <a:r>
              <a:rPr lang="en-US" dirty="0"/>
              <a:t>There are actually some key differences, though…</a:t>
            </a:r>
          </a:p>
          <a:p>
            <a:r>
              <a:rPr lang="en-US" dirty="0"/>
              <a:t>We can slice strings just like we slice lists</a:t>
            </a:r>
          </a:p>
          <a:p>
            <a:pPr lvl="1"/>
            <a:r>
              <a:rPr lang="en-US" dirty="0"/>
              <a:t>But, we can’t assign to a sliced region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name = "Texas A&amp;M University"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print(name[6:9])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name[6:9] = []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11210366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A&amp;M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: 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0619418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string named </a:t>
            </a:r>
            <a:r>
              <a:rPr lang="en-US" dirty="0" err="1"/>
              <a:t>city_name</a:t>
            </a:r>
            <a:r>
              <a:rPr lang="en-US" dirty="0"/>
              <a:t>, how would we get the first 4 and last 4 characters of the city name?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067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14763"/>
          </a:xfrm>
        </p:spPr>
        <p:txBody>
          <a:bodyPr>
            <a:normAutofit/>
          </a:bodyPr>
          <a:lstStyle/>
          <a:p>
            <a:r>
              <a:rPr lang="en-US" dirty="0"/>
              <a:t>If we have a string named </a:t>
            </a:r>
            <a:r>
              <a:rPr lang="en-US" dirty="0" err="1"/>
              <a:t>city_name</a:t>
            </a:r>
            <a:r>
              <a:rPr lang="en-US" dirty="0"/>
              <a:t>, how would we get the first 4 and last 4 characters of the city name?</a:t>
            </a:r>
          </a:p>
          <a:p>
            <a:endParaRPr lang="en-US" dirty="0"/>
          </a:p>
          <a:p>
            <a:r>
              <a:rPr lang="en-US" dirty="0" err="1"/>
              <a:t>city_name</a:t>
            </a:r>
            <a:r>
              <a:rPr lang="en-US" dirty="0"/>
              <a:t>[:4] </a:t>
            </a:r>
          </a:p>
          <a:p>
            <a:r>
              <a:rPr lang="en-US" dirty="0" err="1"/>
              <a:t>city_name</a:t>
            </a:r>
            <a:r>
              <a:rPr lang="en-US" dirty="0"/>
              <a:t>[-4:]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30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14763"/>
          </a:xfrm>
        </p:spPr>
        <p:txBody>
          <a:bodyPr>
            <a:normAutofit/>
          </a:bodyPr>
          <a:lstStyle/>
          <a:p>
            <a:r>
              <a:rPr lang="en-US" dirty="0"/>
              <a:t>If we have a string named </a:t>
            </a:r>
            <a:r>
              <a:rPr lang="en-US" dirty="0" err="1"/>
              <a:t>city_name</a:t>
            </a:r>
            <a:r>
              <a:rPr lang="en-US" dirty="0"/>
              <a:t>, how would we get the first 4 and last 4 characters of the city name?</a:t>
            </a:r>
          </a:p>
          <a:p>
            <a:endParaRPr lang="en-US" dirty="0"/>
          </a:p>
          <a:p>
            <a:r>
              <a:rPr lang="en-US" dirty="0" err="1"/>
              <a:t>city_name</a:t>
            </a:r>
            <a:r>
              <a:rPr lang="en-US" dirty="0"/>
              <a:t>[:4] </a:t>
            </a:r>
          </a:p>
          <a:p>
            <a:r>
              <a:rPr lang="en-US" dirty="0" err="1"/>
              <a:t>city_name</a:t>
            </a:r>
            <a:r>
              <a:rPr lang="en-US" dirty="0"/>
              <a:t>[-4:]</a:t>
            </a:r>
          </a:p>
          <a:p>
            <a:endParaRPr lang="en-US" dirty="0"/>
          </a:p>
          <a:p>
            <a:r>
              <a:rPr lang="en-US" dirty="0"/>
              <a:t>But, what if the name was only 3 characters long?</a:t>
            </a:r>
          </a:p>
        </p:txBody>
      </p:sp>
    </p:spTree>
    <p:extLst>
      <p:ext uri="{BB962C8B-B14F-4D97-AF65-F5344CB8AC3E}">
        <p14:creationId xmlns:p14="http://schemas.microsoft.com/office/powerpoint/2010/main" val="25896805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14763"/>
          </a:xfrm>
        </p:spPr>
        <p:txBody>
          <a:bodyPr>
            <a:normAutofit/>
          </a:bodyPr>
          <a:lstStyle/>
          <a:p>
            <a:r>
              <a:rPr lang="en-US" dirty="0"/>
              <a:t>If we have a string named </a:t>
            </a:r>
            <a:r>
              <a:rPr lang="en-US" dirty="0" err="1"/>
              <a:t>city_name</a:t>
            </a:r>
            <a:r>
              <a:rPr lang="en-US" dirty="0"/>
              <a:t>, how would we get the first 4 and last 4 characters of the city name?</a:t>
            </a:r>
          </a:p>
          <a:p>
            <a:endParaRPr lang="en-US" dirty="0"/>
          </a:p>
          <a:p>
            <a:r>
              <a:rPr lang="en-US" dirty="0" err="1"/>
              <a:t>city_name</a:t>
            </a:r>
            <a:r>
              <a:rPr lang="en-US" dirty="0"/>
              <a:t>[:4] </a:t>
            </a:r>
          </a:p>
          <a:p>
            <a:r>
              <a:rPr lang="en-US" dirty="0" err="1"/>
              <a:t>city_name</a:t>
            </a:r>
            <a:r>
              <a:rPr lang="en-US" dirty="0"/>
              <a:t>[-4:]</a:t>
            </a:r>
          </a:p>
          <a:p>
            <a:endParaRPr lang="en-US" dirty="0"/>
          </a:p>
          <a:p>
            <a:r>
              <a:rPr lang="en-US" dirty="0"/>
              <a:t>But, what if the name was only 3 characters long?</a:t>
            </a:r>
          </a:p>
          <a:p>
            <a:pPr lvl="1"/>
            <a:r>
              <a:rPr lang="en-US" dirty="0"/>
              <a:t>Try it out…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 = "Arp"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[:4])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[-4:])</a:t>
            </a:r>
          </a:p>
        </p:txBody>
      </p:sp>
    </p:spTree>
    <p:extLst>
      <p:ext uri="{BB962C8B-B14F-4D97-AF65-F5344CB8AC3E}">
        <p14:creationId xmlns:p14="http://schemas.microsoft.com/office/powerpoint/2010/main" val="398429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4534" cy="4351338"/>
          </a:xfrm>
        </p:spPr>
        <p:txBody>
          <a:bodyPr/>
          <a:lstStyle/>
          <a:p>
            <a:r>
              <a:rPr lang="en-US" dirty="0"/>
              <a:t>A list acts like another “type” of variable</a:t>
            </a:r>
          </a:p>
          <a:p>
            <a:r>
              <a:rPr lang="en-US" dirty="0"/>
              <a:t>We assign a single name to the entire list as a whole</a:t>
            </a:r>
          </a:p>
          <a:p>
            <a:r>
              <a:rPr lang="en-US" dirty="0"/>
              <a:t>The individual elements of a list are numbered, starting at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A1802-3C94-4017-A2E7-EC27A108B4B0}"/>
              </a:ext>
            </a:extLst>
          </p:cNvPr>
          <p:cNvSpPr txBox="1"/>
          <p:nvPr/>
        </p:nvSpPr>
        <p:spPr>
          <a:xfrm>
            <a:off x="8462177" y="1403602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GradeList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A5F127-5608-46EB-9CA2-1C14DE87BBD3}"/>
              </a:ext>
            </a:extLst>
          </p:cNvPr>
          <p:cNvGrpSpPr/>
          <p:nvPr/>
        </p:nvGrpSpPr>
        <p:grpSpPr>
          <a:xfrm>
            <a:off x="8362067" y="1796098"/>
            <a:ext cx="1173656" cy="4148023"/>
            <a:chOff x="6406099" y="2611993"/>
            <a:chExt cx="1173656" cy="4148023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7A63FCC9-7AE8-46C6-B1A8-6E743F12D943}"/>
                </a:ext>
              </a:extLst>
            </p:cNvPr>
            <p:cNvSpPr/>
            <p:nvPr/>
          </p:nvSpPr>
          <p:spPr>
            <a:xfrm>
              <a:off x="6406099" y="586378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DBB4A39-3295-4FC6-B504-FE41C04E3C25}"/>
                </a:ext>
              </a:extLst>
            </p:cNvPr>
            <p:cNvSpPr/>
            <p:nvPr/>
          </p:nvSpPr>
          <p:spPr>
            <a:xfrm>
              <a:off x="6411019" y="4568344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4F8A823-4391-4292-9DE9-93F61F667305}"/>
                </a:ext>
              </a:extLst>
            </p:cNvPr>
            <p:cNvSpPr/>
            <p:nvPr/>
          </p:nvSpPr>
          <p:spPr>
            <a:xfrm>
              <a:off x="6411019" y="3923886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7B415198-71D8-4724-BD39-B7F0CAE71B06}"/>
                </a:ext>
              </a:extLst>
            </p:cNvPr>
            <p:cNvSpPr/>
            <p:nvPr/>
          </p:nvSpPr>
          <p:spPr>
            <a:xfrm>
              <a:off x="6411019" y="3256451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522A8DDA-6A6D-45A6-9583-E2C6144D407A}"/>
                </a:ext>
              </a:extLst>
            </p:cNvPr>
            <p:cNvSpPr/>
            <p:nvPr/>
          </p:nvSpPr>
          <p:spPr>
            <a:xfrm>
              <a:off x="6411019" y="2611993"/>
              <a:ext cx="1168736" cy="896233"/>
            </a:xfrm>
            <a:prstGeom prst="cub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2DCB6E-0DD7-4099-BDAC-B9DFE0053678}"/>
                </a:ext>
              </a:extLst>
            </p:cNvPr>
            <p:cNvSpPr txBox="1"/>
            <p:nvPr/>
          </p:nvSpPr>
          <p:spPr>
            <a:xfrm>
              <a:off x="6679324" y="5138298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…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38397E-B390-4D1A-BA7B-6E0C422534FC}"/>
              </a:ext>
            </a:extLst>
          </p:cNvPr>
          <p:cNvSpPr txBox="1"/>
          <p:nvPr/>
        </p:nvSpPr>
        <p:spPr>
          <a:xfrm>
            <a:off x="8362067" y="2982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572B4-CD53-4998-BF57-686FD40C8893}"/>
              </a:ext>
            </a:extLst>
          </p:cNvPr>
          <p:cNvSpPr txBox="1"/>
          <p:nvPr/>
        </p:nvSpPr>
        <p:spPr>
          <a:xfrm>
            <a:off x="8362067" y="2383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CBE69-AD98-4D42-8D24-A58FFD23C940}"/>
              </a:ext>
            </a:extLst>
          </p:cNvPr>
          <p:cNvSpPr txBox="1"/>
          <p:nvPr/>
        </p:nvSpPr>
        <p:spPr>
          <a:xfrm>
            <a:off x="8362067" y="3691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9B500-E576-436E-938C-3D1C8A16BEC8}"/>
              </a:ext>
            </a:extLst>
          </p:cNvPr>
          <p:cNvSpPr txBox="1"/>
          <p:nvPr/>
        </p:nvSpPr>
        <p:spPr>
          <a:xfrm>
            <a:off x="8366987" y="4322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18BF6-68B6-4BAF-A5D6-ED0B5D768B72}"/>
              </a:ext>
            </a:extLst>
          </p:cNvPr>
          <p:cNvSpPr txBox="1"/>
          <p:nvPr/>
        </p:nvSpPr>
        <p:spPr>
          <a:xfrm>
            <a:off x="8362067" y="55903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129195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34081"/>
          </a:xfrm>
        </p:spPr>
        <p:txBody>
          <a:bodyPr>
            <a:normAutofit/>
          </a:bodyPr>
          <a:lstStyle/>
          <a:p>
            <a:r>
              <a:rPr lang="en-US" dirty="0"/>
              <a:t>If we have a string named </a:t>
            </a:r>
            <a:r>
              <a:rPr lang="en-US" dirty="0" err="1"/>
              <a:t>city_name</a:t>
            </a:r>
            <a:r>
              <a:rPr lang="en-US" dirty="0"/>
              <a:t>, how would we get the first 4 and last 4 characters of the city name?</a:t>
            </a:r>
          </a:p>
          <a:p>
            <a:endParaRPr lang="en-US" dirty="0"/>
          </a:p>
          <a:p>
            <a:r>
              <a:rPr lang="en-US" dirty="0" err="1"/>
              <a:t>city_name</a:t>
            </a:r>
            <a:r>
              <a:rPr lang="en-US" dirty="0"/>
              <a:t>[:4] </a:t>
            </a:r>
          </a:p>
          <a:p>
            <a:r>
              <a:rPr lang="en-US" dirty="0" err="1"/>
              <a:t>city_name</a:t>
            </a:r>
            <a:r>
              <a:rPr lang="en-US" dirty="0"/>
              <a:t>[-4:]</a:t>
            </a:r>
          </a:p>
          <a:p>
            <a:endParaRPr lang="en-US" dirty="0"/>
          </a:p>
          <a:p>
            <a:r>
              <a:rPr lang="en-US" dirty="0"/>
              <a:t>But, what if the name was only 3 characters long?</a:t>
            </a:r>
          </a:p>
          <a:p>
            <a:pPr lvl="1"/>
            <a:r>
              <a:rPr lang="en-US" dirty="0"/>
              <a:t>Try it out…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 = "Arp"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[:4])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city_name</a:t>
            </a:r>
            <a:r>
              <a:rPr lang="en-US" dirty="0">
                <a:latin typeface="Consolas" panose="020B0609020204030204" pitchFamily="49" charset="0"/>
              </a:rPr>
              <a:t>[-4:])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922123" y="4935068"/>
            <a:ext cx="2003611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Arp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Arp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22123" y="3476693"/>
            <a:ext cx="2788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Remember, when slicing lists, we don’t get out of range errors!</a:t>
            </a:r>
          </a:p>
        </p:txBody>
      </p:sp>
    </p:spTree>
    <p:extLst>
      <p:ext uri="{BB962C8B-B14F-4D97-AF65-F5344CB8AC3E}">
        <p14:creationId xmlns:p14="http://schemas.microsoft.com/office/powerpoint/2010/main" val="1886255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lists of lists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grid = [[1, 2, 3], [4, 5, 6], [7, 8, 9]]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print(grid[0][0])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print(grid[1][2])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704260" y="2460270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1793433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lists of lists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grid = [[1, 2, 3], [4, 5, 6], [7, 8, 9]]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print(grid[0][0])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print(grid[1][2])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365332" y="2096597"/>
            <a:ext cx="1865573" cy="757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71782" y="3881840"/>
            <a:ext cx="747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grid[0] is the list [1, 2, 3]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So, element [0] of grid[0] is 1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681028" y="282453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40843840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lists of lists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grid = [[1, 2, 3], [4, 5, 6], [7, 8, 9]]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print(grid[0][0])</a:t>
            </a:r>
          </a:p>
          <a:p>
            <a:pPr marL="914400" lvl="2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print(grid[1][2])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7EC42-A7CA-4A4A-9C5F-8E16385A171A}"/>
              </a:ext>
            </a:extLst>
          </p:cNvPr>
          <p:cNvSpPr txBox="1">
            <a:spLocks/>
          </p:cNvSpPr>
          <p:nvPr/>
        </p:nvSpPr>
        <p:spPr>
          <a:xfrm>
            <a:off x="838199" y="4935070"/>
            <a:ext cx="7552765" cy="181806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Console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Oval 5"/>
          <p:cNvSpPr/>
          <p:nvPr/>
        </p:nvSpPr>
        <p:spPr>
          <a:xfrm>
            <a:off x="5449626" y="2162256"/>
            <a:ext cx="1865573" cy="757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71782" y="3881840"/>
            <a:ext cx="747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grid[1] is the list [4, 5, 6]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So, element [2] of grid[1] is 6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A0AF98D-1C06-4B44-969D-B7B5D72C989E}"/>
              </a:ext>
            </a:extLst>
          </p:cNvPr>
          <p:cNvSpPr/>
          <p:nvPr/>
        </p:nvSpPr>
        <p:spPr>
          <a:xfrm rot="1148847">
            <a:off x="714471" y="3326028"/>
            <a:ext cx="1117805" cy="3830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9129861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last notes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good idea, but not required in Python, for lists to contain elements of the same type</a:t>
            </a:r>
          </a:p>
          <a:p>
            <a:pPr lvl="1"/>
            <a:r>
              <a:rPr lang="en-US" dirty="0"/>
              <a:t>That lets you loop through the list, doing the same operation to each element</a:t>
            </a:r>
          </a:p>
          <a:p>
            <a:r>
              <a:rPr lang="en-US" dirty="0"/>
              <a:t>Keep in mind that adding lists puts one list on the end of the other</a:t>
            </a:r>
          </a:p>
          <a:p>
            <a:pPr lvl="1"/>
            <a:r>
              <a:rPr lang="en-US" dirty="0"/>
              <a:t>In other words, lists are not the same as vectors in the mathematics sense</a:t>
            </a:r>
          </a:p>
          <a:p>
            <a:r>
              <a:rPr lang="en-US" dirty="0"/>
              <a:t>There are more things you can do with slicing and list operations than just these, but these are the most important.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000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538E-251F-4514-829C-F529B787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Brief Introduction to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B88B3-EFF8-4793-BCD2-D0C80C13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a different container from lists, but share some similarities</a:t>
            </a:r>
          </a:p>
          <a:p>
            <a:r>
              <a:rPr lang="en-US" dirty="0"/>
              <a:t>Dictionaries associate key-value pairs</a:t>
            </a:r>
          </a:p>
          <a:p>
            <a:pPr lvl="1"/>
            <a:r>
              <a:rPr lang="en-US" dirty="0"/>
              <a:t>For a given key, there is a single value</a:t>
            </a:r>
          </a:p>
          <a:p>
            <a:pPr lvl="1"/>
            <a:r>
              <a:rPr lang="en-US" dirty="0"/>
              <a:t>Multiple keys could have the same value</a:t>
            </a:r>
          </a:p>
          <a:p>
            <a:r>
              <a:rPr lang="en-US" dirty="0"/>
              <a:t>In a “real” dictionary, the “key” is the word</a:t>
            </a:r>
          </a:p>
          <a:p>
            <a:pPr lvl="1"/>
            <a:r>
              <a:rPr lang="en-US" dirty="0"/>
              <a:t>The “value” is the definition</a:t>
            </a:r>
          </a:p>
          <a:p>
            <a:pPr lvl="1"/>
            <a:r>
              <a:rPr lang="en-US" dirty="0"/>
              <a:t>Or the pronunciation</a:t>
            </a:r>
          </a:p>
          <a:p>
            <a:pPr lvl="1"/>
            <a:r>
              <a:rPr lang="en-US" dirty="0"/>
              <a:t>Or the synonyms, etc.</a:t>
            </a:r>
          </a:p>
        </p:txBody>
      </p:sp>
    </p:spTree>
    <p:extLst>
      <p:ext uri="{BB962C8B-B14F-4D97-AF65-F5344CB8AC3E}">
        <p14:creationId xmlns:p14="http://schemas.microsoft.com/office/powerpoint/2010/main" val="33187982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DF17-B3BE-4D10-901E-A1D0C38A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6EE7-E7A6-4571-B8B8-2F6E7FD4C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create a dictionary</a:t>
            </a:r>
          </a:p>
          <a:p>
            <a:pPr lvl="1"/>
            <a:r>
              <a:rPr lang="en-US" dirty="0"/>
              <a:t>Assign using { }</a:t>
            </a:r>
          </a:p>
          <a:p>
            <a:pPr lvl="1"/>
            <a:endParaRPr lang="en-US" dirty="0"/>
          </a:p>
          <a:p>
            <a:r>
              <a:rPr lang="en-US" dirty="0"/>
              <a:t>An empty dictionary is just {}, </a:t>
            </a:r>
          </a:p>
          <a:p>
            <a:pPr lvl="1"/>
            <a:r>
              <a:rPr lang="en-US" dirty="0"/>
              <a:t>e.g.: </a:t>
            </a:r>
            <a:r>
              <a:rPr lang="en-US" dirty="0">
                <a:latin typeface="Consolas" panose="020B0609020204030204" pitchFamily="49" charset="0"/>
              </a:rPr>
              <a:t>age = { }</a:t>
            </a:r>
          </a:p>
          <a:p>
            <a:r>
              <a:rPr lang="en-US" dirty="0">
                <a:latin typeface="Consolas" panose="020B0609020204030204" pitchFamily="49" charset="0"/>
              </a:rPr>
              <a:t>Any initial elements can be described as &lt;key&gt;:&lt;value&gt;, separated by commas, in the {}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e.g</a:t>
            </a:r>
            <a:r>
              <a:rPr lang="en-US" dirty="0">
                <a:latin typeface="Consolas" panose="020B0609020204030204" pitchFamily="49" charset="0"/>
              </a:rPr>
              <a:t>: age = {'John' : 21, 'James' : 25}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642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7AB5-B5BA-4025-AC61-FC74269C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8DED-D2D0-418B-ADF1-5734A21F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a dictionary element using []</a:t>
            </a:r>
          </a:p>
          <a:p>
            <a:pPr lvl="1"/>
            <a:r>
              <a:rPr lang="en-US" dirty="0"/>
              <a:t>The value in the [] is the key</a:t>
            </a:r>
          </a:p>
          <a:p>
            <a:pPr lvl="1"/>
            <a:r>
              <a:rPr lang="en-US" dirty="0"/>
              <a:t>The key does not have to be an integer!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age['John'] = 23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age['Jill'] = 21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age['James'] = 20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age['Jessica'] = 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812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7580-24C3-4030-A74C-A40419A7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on Dictionaries and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91E2-142B-4548-99F6-725F2878A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loop through a dictionary using </a:t>
            </a:r>
            <a:r>
              <a:rPr lang="en-US" dirty="0" err="1"/>
              <a:t>for..in</a:t>
            </a:r>
            <a:r>
              <a:rPr lang="en-US" dirty="0"/>
              <a:t> (similar to a list)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&lt;iterator&gt; in &lt;dictionary/list&gt;: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#Iterator takes on the value of the KEY in 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  dictionary, or a value in a list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Can use in command to test whether an element is in a list, or not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&lt;item&gt; in &lt;dictionary/list&gt;: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#True if the item is a key in the dictionary, 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  a value in the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509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BF7C-181A-44F6-84D4-CBB870CD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5D31CB-1AA0-425E-ADF5-4C3F1942D6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8364" y="1771100"/>
            <a:ext cx="4870244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 = {'John' : 21, 'Jill' : 21}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age['James'] = 20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age['Jessica'] = 23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print(age)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 i in age 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print("key", i, ",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value",age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[i])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 'James' in age: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print("Yes for James")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print("No for James")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 'Joe' in age: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print("Yes for Joe")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print("No for Joe")</a:t>
            </a:r>
            <a:endParaRPr kumimoji="0" lang="en-US" altLang="en-US" sz="44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D04A2-EFA0-41A4-B913-815D3432C643}"/>
              </a:ext>
            </a:extLst>
          </p:cNvPr>
          <p:cNvSpPr/>
          <p:nvPr/>
        </p:nvSpPr>
        <p:spPr>
          <a:xfrm>
            <a:off x="5384800" y="2228067"/>
            <a:ext cx="675938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11165" cy="4351338"/>
          </a:xfrm>
        </p:spPr>
        <p:txBody>
          <a:bodyPr/>
          <a:lstStyle/>
          <a:p>
            <a:r>
              <a:rPr lang="en-US" dirty="0"/>
              <a:t>A list acts like another “type” of variable</a:t>
            </a:r>
          </a:p>
          <a:p>
            <a:r>
              <a:rPr lang="en-US" dirty="0"/>
              <a:t>We assign a single name to the entire list as a whole</a:t>
            </a:r>
          </a:p>
          <a:p>
            <a:r>
              <a:rPr lang="en-US" dirty="0"/>
              <a:t>The individual elements of a list are numbered, starting at 0</a:t>
            </a:r>
          </a:p>
          <a:p>
            <a:r>
              <a:rPr lang="en-US" dirty="0"/>
              <a:t>Each of the individual elements can contain a value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1A6BD2-A3B5-43BC-9469-854827AA7172}"/>
              </a:ext>
            </a:extLst>
          </p:cNvPr>
          <p:cNvGrpSpPr/>
          <p:nvPr/>
        </p:nvGrpSpPr>
        <p:grpSpPr>
          <a:xfrm>
            <a:off x="8362067" y="1403602"/>
            <a:ext cx="1173656" cy="4556123"/>
            <a:chOff x="8362067" y="1403602"/>
            <a:chExt cx="1173656" cy="4556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9A1802-3C94-4017-A2E7-EC27A108B4B0}"/>
                </a:ext>
              </a:extLst>
            </p:cNvPr>
            <p:cNvSpPr txBox="1"/>
            <p:nvPr/>
          </p:nvSpPr>
          <p:spPr>
            <a:xfrm>
              <a:off x="8462177" y="1403602"/>
              <a:ext cx="106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GradeList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A5F127-5608-46EB-9CA2-1C14DE87BBD3}"/>
                </a:ext>
              </a:extLst>
            </p:cNvPr>
            <p:cNvGrpSpPr/>
            <p:nvPr/>
          </p:nvGrpSpPr>
          <p:grpSpPr>
            <a:xfrm>
              <a:off x="8362067" y="1796098"/>
              <a:ext cx="1173656" cy="4148023"/>
              <a:chOff x="6406099" y="2611993"/>
              <a:chExt cx="1173656" cy="4148023"/>
            </a:xfrm>
          </p:grpSpPr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7A63FCC9-7AE8-46C6-B1A8-6E743F12D943}"/>
                  </a:ext>
                </a:extLst>
              </p:cNvPr>
              <p:cNvSpPr/>
              <p:nvPr/>
            </p:nvSpPr>
            <p:spPr>
              <a:xfrm>
                <a:off x="6406099" y="586378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4DBB4A39-3295-4FC6-B504-FE41C04E3C25}"/>
                  </a:ext>
                </a:extLst>
              </p:cNvPr>
              <p:cNvSpPr/>
              <p:nvPr/>
            </p:nvSpPr>
            <p:spPr>
              <a:xfrm>
                <a:off x="6411019" y="4568344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B4F8A823-4391-4292-9DE9-93F61F667305}"/>
                  </a:ext>
                </a:extLst>
              </p:cNvPr>
              <p:cNvSpPr/>
              <p:nvPr/>
            </p:nvSpPr>
            <p:spPr>
              <a:xfrm>
                <a:off x="6411019" y="3923886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7B415198-71D8-4724-BD39-B7F0CAE71B06}"/>
                  </a:ext>
                </a:extLst>
              </p:cNvPr>
              <p:cNvSpPr/>
              <p:nvPr/>
            </p:nvSpPr>
            <p:spPr>
              <a:xfrm>
                <a:off x="6411019" y="3256451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522A8DDA-6A6D-45A6-9583-E2C6144D407A}"/>
                  </a:ext>
                </a:extLst>
              </p:cNvPr>
              <p:cNvSpPr/>
              <p:nvPr/>
            </p:nvSpPr>
            <p:spPr>
              <a:xfrm>
                <a:off x="6411019" y="261199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2DCB6E-0DD7-4099-BDAC-B9DFE0053678}"/>
                  </a:ext>
                </a:extLst>
              </p:cNvPr>
              <p:cNvSpPr txBox="1"/>
              <p:nvPr/>
            </p:nvSpPr>
            <p:spPr>
              <a:xfrm>
                <a:off x="6679324" y="5138298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38397E-B390-4D1A-BA7B-6E0C422534FC}"/>
                </a:ext>
              </a:extLst>
            </p:cNvPr>
            <p:cNvSpPr txBox="1"/>
            <p:nvPr/>
          </p:nvSpPr>
          <p:spPr>
            <a:xfrm>
              <a:off x="8362067" y="29823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2572B4-CD53-4998-BF57-686FD40C8893}"/>
                </a:ext>
              </a:extLst>
            </p:cNvPr>
            <p:cNvSpPr txBox="1"/>
            <p:nvPr/>
          </p:nvSpPr>
          <p:spPr>
            <a:xfrm>
              <a:off x="8362067" y="2383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2CBE69-AD98-4D42-8D24-A58FFD23C940}"/>
                </a:ext>
              </a:extLst>
            </p:cNvPr>
            <p:cNvSpPr txBox="1"/>
            <p:nvPr/>
          </p:nvSpPr>
          <p:spPr>
            <a:xfrm>
              <a:off x="8362067" y="3691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39B500-E576-436E-938C-3D1C8A16BEC8}"/>
                </a:ext>
              </a:extLst>
            </p:cNvPr>
            <p:cNvSpPr txBox="1"/>
            <p:nvPr/>
          </p:nvSpPr>
          <p:spPr>
            <a:xfrm>
              <a:off x="8366987" y="43224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018BF6-68B6-4BAF-A5D6-ED0B5D768B72}"/>
                </a:ext>
              </a:extLst>
            </p:cNvPr>
            <p:cNvSpPr txBox="1"/>
            <p:nvPr/>
          </p:nvSpPr>
          <p:spPr>
            <a:xfrm>
              <a:off x="8362067" y="5590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3E7BBA-458E-4ABB-9B99-0EBA6C1B06FD}"/>
                </a:ext>
              </a:extLst>
            </p:cNvPr>
            <p:cNvSpPr txBox="1"/>
            <p:nvPr/>
          </p:nvSpPr>
          <p:spPr>
            <a:xfrm>
              <a:off x="8667634" y="208037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034FC-8AE4-439E-B116-ECCDB50F1E0A}"/>
                </a:ext>
              </a:extLst>
            </p:cNvPr>
            <p:cNvSpPr txBox="1"/>
            <p:nvPr/>
          </p:nvSpPr>
          <p:spPr>
            <a:xfrm>
              <a:off x="8671837" y="532485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851B89-D3F7-48C8-95F1-F3C182604DF1}"/>
                </a:ext>
              </a:extLst>
            </p:cNvPr>
            <p:cNvSpPr txBox="1"/>
            <p:nvPr/>
          </p:nvSpPr>
          <p:spPr>
            <a:xfrm>
              <a:off x="8671837" y="407614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B41252-4FDB-4830-8EED-D67C3B570972}"/>
                </a:ext>
              </a:extLst>
            </p:cNvPr>
            <p:cNvSpPr txBox="1"/>
            <p:nvPr/>
          </p:nvSpPr>
          <p:spPr>
            <a:xfrm>
              <a:off x="8629082" y="342364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C5FFB9-6796-4E6E-B730-74EE79D9083D}"/>
                </a:ext>
              </a:extLst>
            </p:cNvPr>
            <p:cNvSpPr txBox="1"/>
            <p:nvPr/>
          </p:nvSpPr>
          <p:spPr>
            <a:xfrm>
              <a:off x="8671837" y="2726464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8557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BF7C-181A-44F6-84D4-CBB870CD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5D31CB-1AA0-425E-ADF5-4C3F1942D6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2505" y="1515928"/>
            <a:ext cx="487024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 = {'John' : 21, 'Jill' : 21}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age['James'] = 20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age['Jessica'] = 23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print(age)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for i in age 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print("key", i, ",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value",age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[i])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 'James' in age: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print("Yes for James")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print("No for James")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if 'Joe' in age: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print("Yes for Joe")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else: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print("No for Joe")</a:t>
            </a:r>
            <a:endParaRPr kumimoji="0" lang="en-US" altLang="en-US" sz="440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D04A2-EFA0-41A4-B913-815D3432C643}"/>
              </a:ext>
            </a:extLst>
          </p:cNvPr>
          <p:cNvSpPr/>
          <p:nvPr/>
        </p:nvSpPr>
        <p:spPr>
          <a:xfrm>
            <a:off x="5384800" y="2228067"/>
            <a:ext cx="675938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</a:p>
          <a:p>
            <a:r>
              <a:rPr lang="en-US" dirty="0">
                <a:latin typeface="Consolas" panose="020B0609020204030204" pitchFamily="49" charset="0"/>
              </a:rPr>
              <a:t>{'John': 21, 'Jill': 21, 'James': 20, 'Jessica': 23}</a:t>
            </a:r>
          </a:p>
          <a:p>
            <a:r>
              <a:rPr lang="en-US" dirty="0">
                <a:latin typeface="Consolas" panose="020B0609020204030204" pitchFamily="49" charset="0"/>
              </a:rPr>
              <a:t>key John , value 21</a:t>
            </a:r>
          </a:p>
          <a:p>
            <a:r>
              <a:rPr lang="en-US" dirty="0">
                <a:latin typeface="Consolas" panose="020B0609020204030204" pitchFamily="49" charset="0"/>
              </a:rPr>
              <a:t>key Jill , value 21</a:t>
            </a:r>
          </a:p>
          <a:p>
            <a:r>
              <a:rPr lang="en-US" dirty="0">
                <a:latin typeface="Consolas" panose="020B0609020204030204" pitchFamily="49" charset="0"/>
              </a:rPr>
              <a:t>key James , value 20</a:t>
            </a:r>
          </a:p>
          <a:p>
            <a:r>
              <a:rPr lang="en-US" dirty="0">
                <a:latin typeface="Consolas" panose="020B0609020204030204" pitchFamily="49" charset="0"/>
              </a:rPr>
              <a:t>key Jessica , value 23</a:t>
            </a:r>
          </a:p>
          <a:p>
            <a:r>
              <a:rPr lang="en-US" dirty="0">
                <a:latin typeface="Consolas" panose="020B0609020204030204" pitchFamily="49" charset="0"/>
              </a:rPr>
              <a:t>Yes for James</a:t>
            </a:r>
          </a:p>
          <a:p>
            <a:r>
              <a:rPr lang="en-US" dirty="0">
                <a:latin typeface="Consolas" panose="020B0609020204030204" pitchFamily="49" charset="0"/>
              </a:rPr>
              <a:t>No for Joe</a:t>
            </a:r>
          </a:p>
        </p:txBody>
      </p:sp>
    </p:spTree>
    <p:extLst>
      <p:ext uri="{BB962C8B-B14F-4D97-AF65-F5344CB8AC3E}">
        <p14:creationId xmlns:p14="http://schemas.microsoft.com/office/powerpoint/2010/main" val="12470997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AD7E-1860-4838-B982-A9A856D5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EE49-DBC8-4611-82F1-80191459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ADVICE FROM SIMON SINEK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UNLEASH YOUR SUPERBRAIN TO LEARN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1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C93-79A3-44E8-9FF2-4635C7A8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Referring to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540F-BF72-4FB8-BFF0-0224BD69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6356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get a specific element, we will write:</a:t>
            </a:r>
          </a:p>
          <a:p>
            <a:pPr marL="0" indent="0">
              <a:buNone/>
            </a:pPr>
            <a:r>
              <a:rPr lang="en-US" dirty="0"/>
              <a:t>&lt;List name&gt;[&lt;element number&gt;]</a:t>
            </a:r>
          </a:p>
          <a:p>
            <a:endParaRPr lang="en-US" dirty="0"/>
          </a:p>
          <a:p>
            <a:r>
              <a:rPr lang="en-US" dirty="0"/>
              <a:t>For example, </a:t>
            </a:r>
            <a:r>
              <a:rPr lang="en-US" dirty="0" err="1"/>
              <a:t>GradeList</a:t>
            </a:r>
            <a:r>
              <a:rPr lang="en-US" dirty="0"/>
              <a:t>[2]</a:t>
            </a:r>
          </a:p>
          <a:p>
            <a:pPr lvl="1"/>
            <a:r>
              <a:rPr lang="en-US" dirty="0"/>
              <a:t>The list name is </a:t>
            </a:r>
            <a:r>
              <a:rPr lang="en-US" dirty="0" err="1"/>
              <a:t>GradeList</a:t>
            </a:r>
            <a:endParaRPr lang="en-US" dirty="0"/>
          </a:p>
          <a:p>
            <a:pPr lvl="1"/>
            <a:r>
              <a:rPr lang="en-US" dirty="0"/>
              <a:t>We want element 2 (the third element)</a:t>
            </a:r>
          </a:p>
          <a:p>
            <a:pPr lvl="1"/>
            <a:r>
              <a:rPr lang="en-US" dirty="0"/>
              <a:t>When speaking, it’s common to say “sub” as in “subscript”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GradeList</a:t>
            </a:r>
            <a:r>
              <a:rPr lang="en-US" dirty="0"/>
              <a:t> sub 2”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1A6BD2-A3B5-43BC-9469-854827AA7172}"/>
              </a:ext>
            </a:extLst>
          </p:cNvPr>
          <p:cNvGrpSpPr/>
          <p:nvPr/>
        </p:nvGrpSpPr>
        <p:grpSpPr>
          <a:xfrm>
            <a:off x="8362067" y="1403602"/>
            <a:ext cx="1173656" cy="4556123"/>
            <a:chOff x="8362067" y="1403602"/>
            <a:chExt cx="1173656" cy="45561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9A1802-3C94-4017-A2E7-EC27A108B4B0}"/>
                </a:ext>
              </a:extLst>
            </p:cNvPr>
            <p:cNvSpPr txBox="1"/>
            <p:nvPr/>
          </p:nvSpPr>
          <p:spPr>
            <a:xfrm>
              <a:off x="8462177" y="1403602"/>
              <a:ext cx="1068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GradeList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A5F127-5608-46EB-9CA2-1C14DE87BBD3}"/>
                </a:ext>
              </a:extLst>
            </p:cNvPr>
            <p:cNvGrpSpPr/>
            <p:nvPr/>
          </p:nvGrpSpPr>
          <p:grpSpPr>
            <a:xfrm>
              <a:off x="8362067" y="1796098"/>
              <a:ext cx="1173656" cy="4148023"/>
              <a:chOff x="6406099" y="2611993"/>
              <a:chExt cx="1173656" cy="4148023"/>
            </a:xfrm>
          </p:grpSpPr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7A63FCC9-7AE8-46C6-B1A8-6E743F12D943}"/>
                  </a:ext>
                </a:extLst>
              </p:cNvPr>
              <p:cNvSpPr/>
              <p:nvPr/>
            </p:nvSpPr>
            <p:spPr>
              <a:xfrm>
                <a:off x="6406099" y="586378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4DBB4A39-3295-4FC6-B504-FE41C04E3C25}"/>
                  </a:ext>
                </a:extLst>
              </p:cNvPr>
              <p:cNvSpPr/>
              <p:nvPr/>
            </p:nvSpPr>
            <p:spPr>
              <a:xfrm>
                <a:off x="6411019" y="4568344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B4F8A823-4391-4292-9DE9-93F61F667305}"/>
                  </a:ext>
                </a:extLst>
              </p:cNvPr>
              <p:cNvSpPr/>
              <p:nvPr/>
            </p:nvSpPr>
            <p:spPr>
              <a:xfrm>
                <a:off x="6411019" y="3923886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7B415198-71D8-4724-BD39-B7F0CAE71B06}"/>
                  </a:ext>
                </a:extLst>
              </p:cNvPr>
              <p:cNvSpPr/>
              <p:nvPr/>
            </p:nvSpPr>
            <p:spPr>
              <a:xfrm>
                <a:off x="6411019" y="3256451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ube 9">
                <a:extLst>
                  <a:ext uri="{FF2B5EF4-FFF2-40B4-BE49-F238E27FC236}">
                    <a16:creationId xmlns:a16="http://schemas.microsoft.com/office/drawing/2014/main" id="{522A8DDA-6A6D-45A6-9583-E2C6144D407A}"/>
                  </a:ext>
                </a:extLst>
              </p:cNvPr>
              <p:cNvSpPr/>
              <p:nvPr/>
            </p:nvSpPr>
            <p:spPr>
              <a:xfrm>
                <a:off x="6411019" y="2611993"/>
                <a:ext cx="1168736" cy="896233"/>
              </a:xfrm>
              <a:prstGeom prst="cub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2DCB6E-0DD7-4099-BDAC-B9DFE0053678}"/>
                  </a:ext>
                </a:extLst>
              </p:cNvPr>
              <p:cNvSpPr txBox="1"/>
              <p:nvPr/>
            </p:nvSpPr>
            <p:spPr>
              <a:xfrm>
                <a:off x="6679324" y="5138298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/>
                  <a:t>…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38397E-B390-4D1A-BA7B-6E0C422534FC}"/>
                </a:ext>
              </a:extLst>
            </p:cNvPr>
            <p:cNvSpPr txBox="1"/>
            <p:nvPr/>
          </p:nvSpPr>
          <p:spPr>
            <a:xfrm>
              <a:off x="8362067" y="29823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2572B4-CD53-4998-BF57-686FD40C8893}"/>
                </a:ext>
              </a:extLst>
            </p:cNvPr>
            <p:cNvSpPr txBox="1"/>
            <p:nvPr/>
          </p:nvSpPr>
          <p:spPr>
            <a:xfrm>
              <a:off x="8362067" y="23839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2CBE69-AD98-4D42-8D24-A58FFD23C940}"/>
                </a:ext>
              </a:extLst>
            </p:cNvPr>
            <p:cNvSpPr txBox="1"/>
            <p:nvPr/>
          </p:nvSpPr>
          <p:spPr>
            <a:xfrm>
              <a:off x="8362067" y="36914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39B500-E576-436E-938C-3D1C8A16BEC8}"/>
                </a:ext>
              </a:extLst>
            </p:cNvPr>
            <p:cNvSpPr txBox="1"/>
            <p:nvPr/>
          </p:nvSpPr>
          <p:spPr>
            <a:xfrm>
              <a:off x="8366987" y="432240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018BF6-68B6-4BAF-A5D6-ED0B5D768B72}"/>
                </a:ext>
              </a:extLst>
            </p:cNvPr>
            <p:cNvSpPr txBox="1"/>
            <p:nvPr/>
          </p:nvSpPr>
          <p:spPr>
            <a:xfrm>
              <a:off x="8362067" y="5590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3E7BBA-458E-4ABB-9B99-0EBA6C1B06FD}"/>
                </a:ext>
              </a:extLst>
            </p:cNvPr>
            <p:cNvSpPr txBox="1"/>
            <p:nvPr/>
          </p:nvSpPr>
          <p:spPr>
            <a:xfrm>
              <a:off x="8667634" y="208037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034FC-8AE4-439E-B116-ECCDB50F1E0A}"/>
                </a:ext>
              </a:extLst>
            </p:cNvPr>
            <p:cNvSpPr txBox="1"/>
            <p:nvPr/>
          </p:nvSpPr>
          <p:spPr>
            <a:xfrm>
              <a:off x="8671837" y="5324856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851B89-D3F7-48C8-95F1-F3C182604DF1}"/>
                </a:ext>
              </a:extLst>
            </p:cNvPr>
            <p:cNvSpPr txBox="1"/>
            <p:nvPr/>
          </p:nvSpPr>
          <p:spPr>
            <a:xfrm>
              <a:off x="8671837" y="407614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B41252-4FDB-4830-8EED-D67C3B570972}"/>
                </a:ext>
              </a:extLst>
            </p:cNvPr>
            <p:cNvSpPr txBox="1"/>
            <p:nvPr/>
          </p:nvSpPr>
          <p:spPr>
            <a:xfrm>
              <a:off x="8629082" y="342364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C5FFB9-6796-4E6E-B730-74EE79D9083D}"/>
                </a:ext>
              </a:extLst>
            </p:cNvPr>
            <p:cNvSpPr txBox="1"/>
            <p:nvPr/>
          </p:nvSpPr>
          <p:spPr>
            <a:xfrm>
              <a:off x="8671837" y="2726464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15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A1DE146-B476-4EA2-ADAD-E180B66633F7}"/>
              </a:ext>
            </a:extLst>
          </p:cNvPr>
          <p:cNvSpPr txBox="1"/>
          <p:nvPr/>
        </p:nvSpPr>
        <p:spPr>
          <a:xfrm>
            <a:off x="5901765" y="3455874"/>
            <a:ext cx="132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GradeList</a:t>
            </a:r>
            <a:r>
              <a:rPr lang="en-US" dirty="0"/>
              <a:t>[2]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E57330-80D0-4318-B992-CF7F74370E4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228475" y="3640540"/>
            <a:ext cx="1133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99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21815</TotalTime>
  <Words>5378</Words>
  <Application>Microsoft Office PowerPoint</Application>
  <PresentationFormat>Widescreen</PresentationFormat>
  <Paragraphs>905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Calibri</vt:lpstr>
      <vt:lpstr>Calibri Light</vt:lpstr>
      <vt:lpstr>Consolas</vt:lpstr>
      <vt:lpstr>Courier New</vt:lpstr>
      <vt:lpstr>Franklin Gothic Book</vt:lpstr>
      <vt:lpstr>Office Theme</vt:lpstr>
      <vt:lpstr>PowerPoint Presentation</vt:lpstr>
      <vt:lpstr>What are we going to cover today? </vt:lpstr>
      <vt:lpstr>Imagine you want to read in the grades of five quizzes</vt:lpstr>
      <vt:lpstr>Similar data</vt:lpstr>
      <vt:lpstr>An array in memory</vt:lpstr>
      <vt:lpstr>Naming lists</vt:lpstr>
      <vt:lpstr>Naming lists</vt:lpstr>
      <vt:lpstr>Naming lists</vt:lpstr>
      <vt:lpstr>Referring to elements</vt:lpstr>
      <vt:lpstr>Referring to elements</vt:lpstr>
      <vt:lpstr>Referring to elements</vt:lpstr>
      <vt:lpstr>Creating a List</vt:lpstr>
      <vt:lpstr>What will the following output?</vt:lpstr>
      <vt:lpstr>What will the following output?</vt:lpstr>
      <vt:lpstr>What will the following output?</vt:lpstr>
      <vt:lpstr>What will the following output?</vt:lpstr>
      <vt:lpstr>What will the following output?</vt:lpstr>
      <vt:lpstr>What will the following output?</vt:lpstr>
      <vt:lpstr>What will the following output?</vt:lpstr>
      <vt:lpstr>Printing a list</vt:lpstr>
      <vt:lpstr>Finding the length of a list</vt:lpstr>
      <vt:lpstr>Looping through an array</vt:lpstr>
      <vt:lpstr>Looping through an array</vt:lpstr>
      <vt:lpstr>Looping through an array</vt:lpstr>
      <vt:lpstr>Looping through an array</vt:lpstr>
      <vt:lpstr>Looping through an array</vt:lpstr>
      <vt:lpstr>When the size of the list is not known in advance</vt:lpstr>
      <vt:lpstr>A different type of for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Changing a list in a loop</vt:lpstr>
      <vt:lpstr>Changing a list in a loop</vt:lpstr>
      <vt:lpstr>range(x) is a list</vt:lpstr>
      <vt:lpstr>List operations: adding another element</vt:lpstr>
      <vt:lpstr>List operations: adding another element</vt:lpstr>
      <vt:lpstr>List operations: adding another element</vt:lpstr>
      <vt:lpstr>List operations: adding another element</vt:lpstr>
      <vt:lpstr>Example: adding a new grade</vt:lpstr>
      <vt:lpstr>List operations: addition</vt:lpstr>
      <vt:lpstr>Adding lists instead of appending</vt:lpstr>
      <vt:lpstr>Indexing into a list</vt:lpstr>
      <vt:lpstr>Example 1: What would the following print?</vt:lpstr>
      <vt:lpstr>Example 1: What would the following print?</vt:lpstr>
      <vt:lpstr>Example 2: What would the following print?</vt:lpstr>
      <vt:lpstr>Example 2: What would the following print?</vt:lpstr>
      <vt:lpstr>Example 3: What would the following print?</vt:lpstr>
      <vt:lpstr>Example 3: What would the following print?</vt:lpstr>
      <vt:lpstr>Example 4: What would the following print?</vt:lpstr>
      <vt:lpstr>Example 4: What would the following print?</vt:lpstr>
      <vt:lpstr>List slicing</vt:lpstr>
      <vt:lpstr>List slicing examples</vt:lpstr>
      <vt:lpstr>More list slicing</vt:lpstr>
      <vt:lpstr>More List slicing examples</vt:lpstr>
      <vt:lpstr>More List slicing examples</vt:lpstr>
      <vt:lpstr>List slicing operations</vt:lpstr>
      <vt:lpstr>List adjusting (1)</vt:lpstr>
      <vt:lpstr>List adjusting (2)</vt:lpstr>
      <vt:lpstr>List adjusting (3)</vt:lpstr>
      <vt:lpstr>List adjusting (4)</vt:lpstr>
      <vt:lpstr>Strings as lists</vt:lpstr>
      <vt:lpstr>Exercise</vt:lpstr>
      <vt:lpstr>Exercise</vt:lpstr>
      <vt:lpstr>Exercise</vt:lpstr>
      <vt:lpstr>Exercise</vt:lpstr>
      <vt:lpstr>Exercise</vt:lpstr>
      <vt:lpstr>Lists of lists</vt:lpstr>
      <vt:lpstr>Lists of lists</vt:lpstr>
      <vt:lpstr>Lists of lists</vt:lpstr>
      <vt:lpstr>Some last notes on lists</vt:lpstr>
      <vt:lpstr>A Brief Introduction to Dictionaries</vt:lpstr>
      <vt:lpstr>Dictionary</vt:lpstr>
      <vt:lpstr>Dictionary Elements</vt:lpstr>
      <vt:lpstr>Operations on Dictionaries and Lists</vt:lpstr>
      <vt:lpstr>Example</vt:lpstr>
      <vt:lpstr>Dictionary Example</vt:lpstr>
      <vt:lpstr>STAY DRIVEN</vt:lpstr>
    </vt:vector>
  </TitlesOfParts>
  <Company>TAMU ECEN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Keyser, John C</dc:creator>
  <cp:lastModifiedBy>Alvarado, Leonel</cp:lastModifiedBy>
  <cp:revision>166</cp:revision>
  <dcterms:created xsi:type="dcterms:W3CDTF">2018-01-15T17:47:12Z</dcterms:created>
  <dcterms:modified xsi:type="dcterms:W3CDTF">2021-10-06T03:35:47Z</dcterms:modified>
</cp:coreProperties>
</file>