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6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21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6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9" d="100"/>
        <a:sy n="179" d="100"/>
      </p:scale>
      <p:origin x="0" y="-230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B28A4-EC5B-437C-A787-074EC72BE8C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8C47-9B7F-4767-9191-C6F9520D1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495496" y="-2"/>
            <a:ext cx="12725400" cy="68689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361" y="1471797"/>
            <a:ext cx="12192000" cy="3786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-47872" y="6584156"/>
            <a:ext cx="16277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2020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5" y="1471797"/>
            <a:ext cx="3660531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675" y="0"/>
            <a:ext cx="6700414" cy="919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11"/>
            <a:ext cx="2737365" cy="657765"/>
          </a:xfrm>
          <a:prstGeom prst="rect">
            <a:avLst/>
          </a:prstGeom>
        </p:spPr>
      </p:pic>
      <p:sp>
        <p:nvSpPr>
          <p:cNvPr id="8" name="Rectangle 13"/>
          <p:cNvSpPr/>
          <p:nvPr userDrawn="1"/>
        </p:nvSpPr>
        <p:spPr>
          <a:xfrm>
            <a:off x="-16805" y="6630854"/>
            <a:ext cx="10380005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67021" y="6619250"/>
            <a:ext cx="685954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2018</a:t>
            </a:r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/>
              <a:t>Lecture 8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921918-6EEE-44E7-9E19-187EF2EC6F29}"/>
              </a:ext>
            </a:extLst>
          </p:cNvPr>
          <p:cNvSpPr txBox="1">
            <a:spLocks/>
          </p:cNvSpPr>
          <p:nvPr/>
        </p:nvSpPr>
        <p:spPr>
          <a:xfrm>
            <a:off x="1676400" y="39771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Top-Down Design of Programs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Top-Down Hierarchies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approach is called the top-down approach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with the most general idea (“Create a curriculum”)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Divide it into the next-most general conceptual unit (“Core”, “Major”)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Repeat the process until the unit is obvious (“Course”)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end result is a </a:t>
            </a:r>
            <a:r>
              <a:rPr lang="en-US" b="1"/>
              <a:t>hierarchy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individual units should be coherent and distinct</a:t>
            </a: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Hierarchies in practice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see hierarchies like this all the time, to help us manage and organize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Universities are organized this way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University -&gt; Academic/Non-Academic -&gt; Colleges/Offices -&gt; Departments -&gt; Individuals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Companies are usually organized in a hierarchy like this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President/CEO, Vice Presidents, Division Directors, Group Managers, Employees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think of anatomy this way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Body -&gt; Systems -&gt; Organs -&gt; Tissues -&gt; Cells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sometimes organize communities this way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Metro region -&gt; Cities -&gt; Zones/Neighborhoods -&gt; Buildings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organize several sports leagues this way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League -&gt; Conference -&gt; Division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see them in bulleted lists, like this one in Powerpoint!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Computing Terminology</a:t>
            </a:r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we encounter a hierarchy like this in computing, we usually call it a “tree”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tree will have a “root” at the base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individual elements are often called “nodes”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any one node, it will have: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“parent” (the node just above; the root has no parent)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possibly “children” (the nodes that descend from it, below)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Nodes without children are called “leaves”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hierarchies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 coherency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 one node provides a coherent view of a particular idea or concept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Everything in that node should be related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 same idea is not spread across multiple nodes at the same level – it is contained in a single node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Clear relationships between levels above/below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Provide conceptual separation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Thinking about one node, you don’t need to think (as much) about the other nodes on your same level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often only need to think about how your node relates to the parents/children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makes it easier to comprehend!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example, imagine trying to think of a 60,000 person organization, without the benefit of a hierarchy!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key is that a hierarchy helps you </a:t>
            </a:r>
            <a:r>
              <a:rPr lang="en-US" b="1"/>
              <a:t>manage complexity</a:t>
            </a:r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 of Hierarchies</a:t>
            </a:r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can create artificial boundaries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not always clear how things can be separated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lead to too much conceptual separation between things that are similar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They don’t capture all relationships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Often, behavior is an interconnected system, not a rigid hierarchy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individual applications, there can be drawbacks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example, rigid hierarchies in organizations can cause problems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But, on balance, hierarchies are a very useful way to organize ideas, processes, etc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should be one of the first ways you think of organizing when approaching a complex problem</a:t>
            </a:r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Top-Down Design</a:t>
            </a:r>
            <a:endParaRPr/>
          </a:p>
        </p:txBody>
      </p:sp>
      <p:sp>
        <p:nvSpPr>
          <p:cNvPr id="252" name="Google Shape;25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Top-down design refers to taking a problem and creating a hierarchy by breaking it down from the top-most level of the hierarchy downward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can be more than one way to do this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not a “right” or “wrong” design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use the top-down design method to approach many problems, including engineering challenges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Example/Exercise: Say you want to plan a week-long vacation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 a road trip across the Southwest US, or a trip to Washington, DC, or a week in Florida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would be the first level you would create in a top-down “design”?</a:t>
            </a:r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Vacation – 3 options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body" idx="1"/>
          </p:nvPr>
        </p:nvSpPr>
        <p:spPr>
          <a:xfrm>
            <a:off x="5475018" y="5816279"/>
            <a:ext cx="938681" cy="90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…</a:t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4787954" y="1219082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Vacation</a:t>
            </a:r>
            <a:endParaRPr/>
          </a:p>
        </p:txBody>
      </p:sp>
      <p:sp>
        <p:nvSpPr>
          <p:cNvPr id="261" name="Google Shape;261;p16"/>
          <p:cNvSpPr/>
          <p:nvPr/>
        </p:nvSpPr>
        <p:spPr>
          <a:xfrm>
            <a:off x="308086" y="2263005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Transportation</a:t>
            </a:r>
            <a:endParaRPr/>
          </a:p>
        </p:txBody>
      </p:sp>
      <p:sp>
        <p:nvSpPr>
          <p:cNvPr id="262" name="Google Shape;262;p16"/>
          <p:cNvSpPr/>
          <p:nvPr/>
        </p:nvSpPr>
        <p:spPr>
          <a:xfrm>
            <a:off x="9404010" y="2252875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Activities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3338483" y="2257777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Hotel or Sleeping Arrangements</a:t>
            </a:r>
            <a:endParaRPr/>
          </a:p>
        </p:txBody>
      </p:sp>
      <p:sp>
        <p:nvSpPr>
          <p:cNvPr id="264" name="Google Shape;264;p16"/>
          <p:cNvSpPr/>
          <p:nvPr/>
        </p:nvSpPr>
        <p:spPr>
          <a:xfrm>
            <a:off x="6373613" y="2260228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</a:t>
            </a:r>
            <a:endParaRPr/>
          </a:p>
        </p:txBody>
      </p:sp>
      <p:cxnSp>
        <p:nvCxnSpPr>
          <p:cNvPr id="265" name="Google Shape;265;p16"/>
          <p:cNvCxnSpPr>
            <a:stCxn id="260" idx="2"/>
            <a:endCxn id="261" idx="0"/>
          </p:cNvCxnSpPr>
          <p:nvPr/>
        </p:nvCxnSpPr>
        <p:spPr>
          <a:xfrm flipH="1">
            <a:off x="1304205" y="1721699"/>
            <a:ext cx="4479900" cy="541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p16"/>
          <p:cNvCxnSpPr>
            <a:stCxn id="260" idx="2"/>
            <a:endCxn id="263" idx="0"/>
          </p:cNvCxnSpPr>
          <p:nvPr/>
        </p:nvCxnSpPr>
        <p:spPr>
          <a:xfrm flipH="1">
            <a:off x="4334505" y="1721699"/>
            <a:ext cx="1449600" cy="536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7" name="Google Shape;267;p16"/>
          <p:cNvCxnSpPr>
            <a:stCxn id="260" idx="2"/>
            <a:endCxn id="264" idx="0"/>
          </p:cNvCxnSpPr>
          <p:nvPr/>
        </p:nvCxnSpPr>
        <p:spPr>
          <a:xfrm>
            <a:off x="5784105" y="1721699"/>
            <a:ext cx="1585800" cy="5385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16"/>
          <p:cNvCxnSpPr/>
          <p:nvPr/>
        </p:nvCxnSpPr>
        <p:spPr>
          <a:xfrm>
            <a:off x="6237425" y="1690688"/>
            <a:ext cx="4117700" cy="56970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16"/>
          <p:cNvSpPr/>
          <p:nvPr/>
        </p:nvSpPr>
        <p:spPr>
          <a:xfrm>
            <a:off x="4787954" y="5047787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Vacation</a:t>
            </a:r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308086" y="609171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9404010" y="608158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N</a:t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2630859" y="6089096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7082122" y="6082154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Day N-1</a:t>
            </a:r>
            <a:endParaRPr/>
          </a:p>
        </p:txBody>
      </p:sp>
      <p:cxnSp>
        <p:nvCxnSpPr>
          <p:cNvPr id="274" name="Google Shape;274;p16"/>
          <p:cNvCxnSpPr>
            <a:stCxn id="269" idx="2"/>
            <a:endCxn id="270" idx="0"/>
          </p:cNvCxnSpPr>
          <p:nvPr/>
        </p:nvCxnSpPr>
        <p:spPr>
          <a:xfrm flipH="1">
            <a:off x="1304205" y="5550404"/>
            <a:ext cx="4479900" cy="541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16"/>
          <p:cNvCxnSpPr>
            <a:stCxn id="269" idx="2"/>
            <a:endCxn id="272" idx="0"/>
          </p:cNvCxnSpPr>
          <p:nvPr/>
        </p:nvCxnSpPr>
        <p:spPr>
          <a:xfrm flipH="1">
            <a:off x="3627105" y="5550404"/>
            <a:ext cx="2157000" cy="5388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276;p16"/>
          <p:cNvCxnSpPr>
            <a:stCxn id="269" idx="2"/>
            <a:endCxn id="273" idx="0"/>
          </p:cNvCxnSpPr>
          <p:nvPr/>
        </p:nvCxnSpPr>
        <p:spPr>
          <a:xfrm>
            <a:off x="5784105" y="5550404"/>
            <a:ext cx="2294100" cy="5316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7" name="Google Shape;277;p16"/>
          <p:cNvCxnSpPr/>
          <p:nvPr/>
        </p:nvCxnSpPr>
        <p:spPr>
          <a:xfrm>
            <a:off x="6237425" y="5519393"/>
            <a:ext cx="4117700" cy="56970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" name="Google Shape;278;p16"/>
          <p:cNvSpPr/>
          <p:nvPr/>
        </p:nvSpPr>
        <p:spPr>
          <a:xfrm>
            <a:off x="4787954" y="3097657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Vacation</a:t>
            </a:r>
            <a:endParaRPr/>
          </a:p>
        </p:txBody>
      </p:sp>
      <p:sp>
        <p:nvSpPr>
          <p:cNvPr id="279" name="Google Shape;279;p16"/>
          <p:cNvSpPr/>
          <p:nvPr/>
        </p:nvSpPr>
        <p:spPr>
          <a:xfrm>
            <a:off x="308086" y="414158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Activity/Location 1</a:t>
            </a:r>
            <a:endParaRPr/>
          </a:p>
        </p:txBody>
      </p:sp>
      <p:sp>
        <p:nvSpPr>
          <p:cNvPr id="280" name="Google Shape;280;p16"/>
          <p:cNvSpPr/>
          <p:nvPr/>
        </p:nvSpPr>
        <p:spPr>
          <a:xfrm>
            <a:off x="9404010" y="413145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Activity/Location 4</a:t>
            </a:r>
            <a:endParaRPr/>
          </a:p>
        </p:txBody>
      </p:sp>
      <p:sp>
        <p:nvSpPr>
          <p:cNvPr id="281" name="Google Shape;281;p16"/>
          <p:cNvSpPr/>
          <p:nvPr/>
        </p:nvSpPr>
        <p:spPr>
          <a:xfrm>
            <a:off x="3338483" y="4136352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Activity/Location 2</a:t>
            </a:r>
            <a:endParaRPr/>
          </a:p>
        </p:txBody>
      </p:sp>
      <p:sp>
        <p:nvSpPr>
          <p:cNvPr id="282" name="Google Shape;282;p16"/>
          <p:cNvSpPr/>
          <p:nvPr/>
        </p:nvSpPr>
        <p:spPr>
          <a:xfrm>
            <a:off x="6373613" y="4138803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Activity/Location 3</a:t>
            </a:r>
            <a:endParaRPr/>
          </a:p>
        </p:txBody>
      </p:sp>
      <p:cxnSp>
        <p:nvCxnSpPr>
          <p:cNvPr id="283" name="Google Shape;283;p16"/>
          <p:cNvCxnSpPr>
            <a:stCxn id="278" idx="2"/>
            <a:endCxn id="279" idx="0"/>
          </p:cNvCxnSpPr>
          <p:nvPr/>
        </p:nvCxnSpPr>
        <p:spPr>
          <a:xfrm flipH="1">
            <a:off x="1304205" y="3600274"/>
            <a:ext cx="4479900" cy="541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4" name="Google Shape;284;p16"/>
          <p:cNvCxnSpPr>
            <a:stCxn id="278" idx="2"/>
            <a:endCxn id="281" idx="0"/>
          </p:cNvCxnSpPr>
          <p:nvPr/>
        </p:nvCxnSpPr>
        <p:spPr>
          <a:xfrm flipH="1">
            <a:off x="4334505" y="3600274"/>
            <a:ext cx="1449600" cy="536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p16"/>
          <p:cNvCxnSpPr>
            <a:stCxn id="278" idx="2"/>
            <a:endCxn id="282" idx="0"/>
          </p:cNvCxnSpPr>
          <p:nvPr/>
        </p:nvCxnSpPr>
        <p:spPr>
          <a:xfrm>
            <a:off x="5784105" y="3600274"/>
            <a:ext cx="1585800" cy="5385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6" name="Google Shape;286;p16"/>
          <p:cNvCxnSpPr/>
          <p:nvPr/>
        </p:nvCxnSpPr>
        <p:spPr>
          <a:xfrm>
            <a:off x="6237425" y="3569263"/>
            <a:ext cx="4117700" cy="569703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Top-Down Program Design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2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We’ll use top-down design as a way of organizing many of our programs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Think of the overall problem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 it into individual “large” steps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 those into smaller steps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Stop the design process when the code should be “obvious” from the description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Typically, this is when implementing a concept will take just a few lines of code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Maybe just 1 line of code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Probably not more than about 10 lines of code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turn the nodes into comments to help show structure…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we want to write a program that will give us information about how long we studied for various tests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want to take a record of the tests studied for, and the length of time of each study session, and tell the user how long they’ve spent studying for a given test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Study Analyzer</a:t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In Session Data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User Queries</a:t>
            </a:r>
            <a:endParaRPr/>
          </a:p>
        </p:txBody>
      </p:sp>
      <p:cxnSp>
        <p:nvCxnSpPr>
          <p:cNvPr id="309" name="Google Shape;309;p19"/>
          <p:cNvCxnSpPr>
            <a:stCxn id="306" idx="2"/>
            <a:endCxn id="307" idx="0"/>
          </p:cNvCxnSpPr>
          <p:nvPr/>
        </p:nvCxnSpPr>
        <p:spPr>
          <a:xfrm flipH="1">
            <a:off x="2642409" y="616433"/>
            <a:ext cx="3523200" cy="5715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" name="Google Shape;310;p19"/>
          <p:cNvCxnSpPr>
            <a:stCxn id="306" idx="2"/>
            <a:endCxn id="308" idx="0"/>
          </p:cNvCxnSpPr>
          <p:nvPr/>
        </p:nvCxnSpPr>
        <p:spPr>
          <a:xfrm>
            <a:off x="6165609" y="616433"/>
            <a:ext cx="3384000" cy="5715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p19"/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 Summary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Program</a:t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Until Done</a:t>
            </a:r>
            <a:endParaRPr/>
          </a:p>
        </p:txBody>
      </p:sp>
      <p:cxnSp>
        <p:nvCxnSpPr>
          <p:cNvPr id="313" name="Google Shape;313;p19"/>
          <p:cNvCxnSpPr>
            <a:stCxn id="307" idx="2"/>
            <a:endCxn id="311" idx="0"/>
          </p:cNvCxnSpPr>
          <p:nvPr/>
        </p:nvCxnSpPr>
        <p:spPr>
          <a:xfrm flipH="1">
            <a:off x="1316232" y="1690687"/>
            <a:ext cx="132630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19"/>
          <p:cNvCxnSpPr>
            <a:stCxn id="307" idx="2"/>
            <a:endCxn id="312" idx="0"/>
          </p:cNvCxnSpPr>
          <p:nvPr/>
        </p:nvCxnSpPr>
        <p:spPr>
          <a:xfrm>
            <a:off x="2642532" y="1690687"/>
            <a:ext cx="124230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5" name="Google Shape;315;p19"/>
          <p:cNvSpPr/>
          <p:nvPr/>
        </p:nvSpPr>
        <p:spPr>
          <a:xfrm>
            <a:off x="398417" y="3055219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Test Name</a:t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2641680" y="3055218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Session Length</a:t>
            </a:r>
            <a:endParaRPr/>
          </a:p>
        </p:txBody>
      </p:sp>
      <p:cxnSp>
        <p:nvCxnSpPr>
          <p:cNvPr id="317" name="Google Shape;317;p19"/>
          <p:cNvCxnSpPr>
            <a:stCxn id="312" idx="2"/>
            <a:endCxn id="315" idx="0"/>
          </p:cNvCxnSpPr>
          <p:nvPr/>
        </p:nvCxnSpPr>
        <p:spPr>
          <a:xfrm flipH="1">
            <a:off x="1394645" y="2624262"/>
            <a:ext cx="249030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19"/>
          <p:cNvCxnSpPr>
            <a:stCxn id="312" idx="2"/>
            <a:endCxn id="316" idx="0"/>
          </p:cNvCxnSpPr>
          <p:nvPr/>
        </p:nvCxnSpPr>
        <p:spPr>
          <a:xfrm flipH="1">
            <a:off x="3637745" y="2624262"/>
            <a:ext cx="24720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9" name="Google Shape;319;p19"/>
          <p:cNvSpPr/>
          <p:nvPr/>
        </p:nvSpPr>
        <p:spPr>
          <a:xfrm>
            <a:off x="8553317" y="2121644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Until Done</a:t>
            </a:r>
            <a:endParaRPr/>
          </a:p>
        </p:txBody>
      </p:sp>
      <p:cxnSp>
        <p:nvCxnSpPr>
          <p:cNvPr id="320" name="Google Shape;320;p19"/>
          <p:cNvCxnSpPr>
            <a:stCxn id="308" idx="2"/>
            <a:endCxn id="319" idx="0"/>
          </p:cNvCxnSpPr>
          <p:nvPr/>
        </p:nvCxnSpPr>
        <p:spPr>
          <a:xfrm>
            <a:off x="9549469" y="1690688"/>
            <a:ext cx="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1" name="Google Shape;321;p19"/>
          <p:cNvSpPr/>
          <p:nvPr/>
        </p:nvSpPr>
        <p:spPr>
          <a:xfrm>
            <a:off x="5429950" y="3055217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Test Name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7857539" y="3055217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 Data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10111242" y="3055217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 Results</a:t>
            </a:r>
            <a:endParaRPr/>
          </a:p>
        </p:txBody>
      </p:sp>
      <p:cxnSp>
        <p:nvCxnSpPr>
          <p:cNvPr id="324" name="Google Shape;324;p19"/>
          <p:cNvCxnSpPr>
            <a:stCxn id="319" idx="2"/>
            <a:endCxn id="321" idx="0"/>
          </p:cNvCxnSpPr>
          <p:nvPr/>
        </p:nvCxnSpPr>
        <p:spPr>
          <a:xfrm flipH="1">
            <a:off x="6426168" y="2624261"/>
            <a:ext cx="312330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5" name="Google Shape;325;p19"/>
          <p:cNvCxnSpPr>
            <a:stCxn id="319" idx="2"/>
            <a:endCxn id="322" idx="0"/>
          </p:cNvCxnSpPr>
          <p:nvPr/>
        </p:nvCxnSpPr>
        <p:spPr>
          <a:xfrm flipH="1">
            <a:off x="8853768" y="2624261"/>
            <a:ext cx="69570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326;p19"/>
          <p:cNvCxnSpPr>
            <a:stCxn id="319" idx="2"/>
            <a:endCxn id="323" idx="0"/>
          </p:cNvCxnSpPr>
          <p:nvPr/>
        </p:nvCxnSpPr>
        <p:spPr>
          <a:xfrm>
            <a:off x="9549468" y="2624261"/>
            <a:ext cx="1557900" cy="431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7" name="Google Shape;327;p19"/>
          <p:cNvSpPr/>
          <p:nvPr/>
        </p:nvSpPr>
        <p:spPr>
          <a:xfrm>
            <a:off x="6711364" y="4491407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List of times matching name</a:t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8965067" y="4491407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count, total</a:t>
            </a:r>
            <a:endParaRPr/>
          </a:p>
        </p:txBody>
      </p:sp>
      <p:cxnSp>
        <p:nvCxnSpPr>
          <p:cNvPr id="329" name="Google Shape;329;p19"/>
          <p:cNvCxnSpPr>
            <a:stCxn id="322" idx="2"/>
            <a:endCxn id="327" idx="0"/>
          </p:cNvCxnSpPr>
          <p:nvPr/>
        </p:nvCxnSpPr>
        <p:spPr>
          <a:xfrm flipH="1">
            <a:off x="7707390" y="3557834"/>
            <a:ext cx="1146300" cy="9336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19"/>
          <p:cNvCxnSpPr>
            <a:stCxn id="322" idx="2"/>
            <a:endCxn id="328" idx="0"/>
          </p:cNvCxnSpPr>
          <p:nvPr/>
        </p:nvCxnSpPr>
        <p:spPr>
          <a:xfrm>
            <a:off x="8853690" y="3557834"/>
            <a:ext cx="1107600" cy="9336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1" name="Google Shape;3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we going to cover today?	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Top-Down Design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for coding</a:t>
            </a:r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First, we’ll convert the nodes to comments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Then, filling in the details should be “obvious”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for time, I’ll skip some other things to think about first, like variables to use and tests to run (remember the pyramid approach?)</a:t>
            </a:r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body" idx="1"/>
          </p:nvPr>
        </p:nvSpPr>
        <p:spPr>
          <a:xfrm>
            <a:off x="645016" y="416640"/>
            <a:ext cx="10515600" cy="619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 STUDY ANALYZER 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#Read In Session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#Present Summary of Program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#Loop Until Done Entering Study Sessions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Session Length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#Process User Queries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#Loop Until Done Entering Test Names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#Process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#Make List of times that match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statistics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#Present Results</a:t>
            </a:r>
            <a:endParaRPr/>
          </a:p>
        </p:txBody>
      </p:sp>
      <p:grpSp>
        <p:nvGrpSpPr>
          <p:cNvPr id="344" name="Google Shape;344;p21"/>
          <p:cNvGrpSpPr/>
          <p:nvPr/>
        </p:nvGrpSpPr>
        <p:grpSpPr>
          <a:xfrm>
            <a:off x="5022760" y="850006"/>
            <a:ext cx="7080783" cy="4144018"/>
            <a:chOff x="320198" y="113816"/>
            <a:chExt cx="11783346" cy="4880208"/>
          </a:xfrm>
        </p:grpSpPr>
        <p:sp>
          <p:nvSpPr>
            <p:cNvPr id="345" name="Google Shape;345;p21"/>
            <p:cNvSpPr/>
            <p:nvPr/>
          </p:nvSpPr>
          <p:spPr>
            <a:xfrm>
              <a:off x="5169458" y="113816"/>
              <a:ext cx="1992302" cy="502617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Study Analyzer</a:t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646381" y="1188070"/>
              <a:ext cx="1992302" cy="502617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 In Session Data</a:t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8553318" y="1188071"/>
              <a:ext cx="1992302" cy="502617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 User Queries</a:t>
              </a:r>
              <a:endParaRPr/>
            </a:p>
          </p:txBody>
        </p:sp>
        <p:cxnSp>
          <p:nvCxnSpPr>
            <p:cNvPr id="348" name="Google Shape;348;p21"/>
            <p:cNvCxnSpPr>
              <a:stCxn id="345" idx="2"/>
              <a:endCxn id="346" idx="0"/>
            </p:cNvCxnSpPr>
            <p:nvPr/>
          </p:nvCxnSpPr>
          <p:spPr>
            <a:xfrm flipH="1">
              <a:off x="2642409" y="616433"/>
              <a:ext cx="3523200" cy="5715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9" name="Google Shape;349;p21"/>
            <p:cNvCxnSpPr>
              <a:stCxn id="345" idx="2"/>
              <a:endCxn id="347" idx="0"/>
            </p:cNvCxnSpPr>
            <p:nvPr/>
          </p:nvCxnSpPr>
          <p:spPr>
            <a:xfrm>
              <a:off x="6165609" y="616433"/>
              <a:ext cx="3384000" cy="5715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0" name="Google Shape;350;p21"/>
            <p:cNvSpPr/>
            <p:nvPr/>
          </p:nvSpPr>
          <p:spPr>
            <a:xfrm>
              <a:off x="320198" y="2121646"/>
              <a:ext cx="1992302" cy="5026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 Summary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Of Program</a:t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888794" y="2121645"/>
              <a:ext cx="1992302" cy="502617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 Until Done</a:t>
              </a:r>
              <a:endParaRPr/>
            </a:p>
          </p:txBody>
        </p:sp>
        <p:cxnSp>
          <p:nvCxnSpPr>
            <p:cNvPr id="352" name="Google Shape;352;p21"/>
            <p:cNvCxnSpPr>
              <a:stCxn id="346" idx="2"/>
              <a:endCxn id="350" idx="0"/>
            </p:cNvCxnSpPr>
            <p:nvPr/>
          </p:nvCxnSpPr>
          <p:spPr>
            <a:xfrm flipH="1">
              <a:off x="1316232" y="1690687"/>
              <a:ext cx="132630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3" name="Google Shape;353;p21"/>
            <p:cNvCxnSpPr>
              <a:stCxn id="346" idx="2"/>
              <a:endCxn id="351" idx="0"/>
            </p:cNvCxnSpPr>
            <p:nvPr/>
          </p:nvCxnSpPr>
          <p:spPr>
            <a:xfrm>
              <a:off x="2642532" y="1690687"/>
              <a:ext cx="124230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4" name="Google Shape;354;p21"/>
            <p:cNvSpPr/>
            <p:nvPr/>
          </p:nvSpPr>
          <p:spPr>
            <a:xfrm>
              <a:off x="398417" y="3055219"/>
              <a:ext cx="1992302" cy="5026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Test Name</a:t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2641680" y="3055218"/>
              <a:ext cx="1992302" cy="5026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Session Length</a:t>
              </a:r>
              <a:endParaRPr/>
            </a:p>
          </p:txBody>
        </p:sp>
        <p:cxnSp>
          <p:nvCxnSpPr>
            <p:cNvPr id="356" name="Google Shape;356;p21"/>
            <p:cNvCxnSpPr>
              <a:stCxn id="351" idx="2"/>
              <a:endCxn id="354" idx="0"/>
            </p:cNvCxnSpPr>
            <p:nvPr/>
          </p:nvCxnSpPr>
          <p:spPr>
            <a:xfrm flipH="1">
              <a:off x="1394645" y="2624262"/>
              <a:ext cx="249030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7" name="Google Shape;357;p21"/>
            <p:cNvCxnSpPr>
              <a:stCxn id="351" idx="2"/>
              <a:endCxn id="355" idx="0"/>
            </p:cNvCxnSpPr>
            <p:nvPr/>
          </p:nvCxnSpPr>
          <p:spPr>
            <a:xfrm flipH="1">
              <a:off x="3637745" y="2624262"/>
              <a:ext cx="24720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8" name="Google Shape;358;p21"/>
            <p:cNvSpPr/>
            <p:nvPr/>
          </p:nvSpPr>
          <p:spPr>
            <a:xfrm>
              <a:off x="8553317" y="2121644"/>
              <a:ext cx="1992302" cy="502617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Repeat Until Done</a:t>
              </a:r>
              <a:endParaRPr/>
            </a:p>
          </p:txBody>
        </p:sp>
        <p:cxnSp>
          <p:nvCxnSpPr>
            <p:cNvPr id="359" name="Google Shape;359;p21"/>
            <p:cNvCxnSpPr>
              <a:stCxn id="347" idx="2"/>
              <a:endCxn id="358" idx="0"/>
            </p:cNvCxnSpPr>
            <p:nvPr/>
          </p:nvCxnSpPr>
          <p:spPr>
            <a:xfrm>
              <a:off x="9549469" y="1690688"/>
              <a:ext cx="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0" name="Google Shape;360;p21"/>
            <p:cNvSpPr/>
            <p:nvPr/>
          </p:nvSpPr>
          <p:spPr>
            <a:xfrm>
              <a:off x="5429950" y="3055217"/>
              <a:ext cx="1992302" cy="5026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Test Name</a:t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7857539" y="3055217"/>
              <a:ext cx="1992302" cy="502617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 Data</a:t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0111242" y="3055217"/>
              <a:ext cx="1992302" cy="5026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 Results</a:t>
              </a:r>
              <a:endParaRPr/>
            </a:p>
          </p:txBody>
        </p:sp>
        <p:cxnSp>
          <p:nvCxnSpPr>
            <p:cNvPr id="363" name="Google Shape;363;p21"/>
            <p:cNvCxnSpPr>
              <a:stCxn id="358" idx="2"/>
              <a:endCxn id="360" idx="0"/>
            </p:cNvCxnSpPr>
            <p:nvPr/>
          </p:nvCxnSpPr>
          <p:spPr>
            <a:xfrm flipH="1">
              <a:off x="6426168" y="2624261"/>
              <a:ext cx="312330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21"/>
            <p:cNvCxnSpPr>
              <a:stCxn id="358" idx="2"/>
              <a:endCxn id="361" idx="0"/>
            </p:cNvCxnSpPr>
            <p:nvPr/>
          </p:nvCxnSpPr>
          <p:spPr>
            <a:xfrm flipH="1">
              <a:off x="8853768" y="2624261"/>
              <a:ext cx="69570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21"/>
            <p:cNvCxnSpPr>
              <a:stCxn id="358" idx="2"/>
              <a:endCxn id="362" idx="0"/>
            </p:cNvCxnSpPr>
            <p:nvPr/>
          </p:nvCxnSpPr>
          <p:spPr>
            <a:xfrm>
              <a:off x="9549468" y="2624261"/>
              <a:ext cx="1557900" cy="4311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6" name="Google Shape;366;p21"/>
            <p:cNvSpPr/>
            <p:nvPr/>
          </p:nvSpPr>
          <p:spPr>
            <a:xfrm>
              <a:off x="6711364" y="4491407"/>
              <a:ext cx="1992302" cy="5026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Make List of times matching name</a:t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8965067" y="4491407"/>
              <a:ext cx="1992302" cy="502617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count, total</a:t>
              </a:r>
              <a:endParaRPr/>
            </a:p>
          </p:txBody>
        </p:sp>
        <p:cxnSp>
          <p:nvCxnSpPr>
            <p:cNvPr id="368" name="Google Shape;368;p21"/>
            <p:cNvCxnSpPr>
              <a:stCxn id="361" idx="2"/>
              <a:endCxn id="366" idx="0"/>
            </p:cNvCxnSpPr>
            <p:nvPr/>
          </p:nvCxnSpPr>
          <p:spPr>
            <a:xfrm flipH="1">
              <a:off x="7707390" y="3557834"/>
              <a:ext cx="1146300" cy="9336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21"/>
            <p:cNvCxnSpPr>
              <a:stCxn id="361" idx="2"/>
              <a:endCxn id="367" idx="0"/>
            </p:cNvCxnSpPr>
            <p:nvPr/>
          </p:nvCxnSpPr>
          <p:spPr>
            <a:xfrm>
              <a:off x="8853690" y="3557834"/>
              <a:ext cx="1107600" cy="9336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70" name="Google Shape;37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body" idx="1"/>
          </p:nvPr>
        </p:nvSpPr>
        <p:spPr>
          <a:xfrm>
            <a:off x="838200" y="154546"/>
            <a:ext cx="5589977" cy="670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 STUDY ANALYZER 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#Read In Session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#Present Summary of Program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print("This is a program to let you find the </a:t>
            </a:r>
            <a:b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amount of time you studied for various tests.")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#Loop Until Done Entering Study Sessions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Session Length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#Process User Queries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#Loop Until Done Entering Test Names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#Process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#Make List of times that match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statistics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#Present Results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 txBox="1">
            <a:spLocks noGrp="1"/>
          </p:cNvSpPr>
          <p:nvPr>
            <p:ph type="body" idx="1"/>
          </p:nvPr>
        </p:nvSpPr>
        <p:spPr>
          <a:xfrm>
            <a:off x="838200" y="0"/>
            <a:ext cx="1095044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#### STUDY ANALYZER 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#Read In Session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#Present Summary of Program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print("This is a program to let you find </a:t>
            </a:r>
            <a:br>
              <a:rPr lang="en-US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the amount of time you studied for </a:t>
            </a:r>
            <a:br>
              <a:rPr lang="en-US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various tests.")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#Loop Until Done Entering Study Sessions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more_to_enter = True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names = []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lengths = []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while more_to_enter: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test_name = input("Enter which test you </a:t>
            </a:r>
            <a:b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studied for. Enter NONE to stop: 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if test_name == "NONE":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more_to_enter =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#Get Session Length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if more_to_enter: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study_length = int(input("Enter how </a:t>
            </a:r>
            <a:b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    many minutes you studied in </a:t>
            </a:r>
            <a:b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    this session: "))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names.append(test_name)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700"/>
              <a:buNone/>
            </a:pPr>
            <a:r>
              <a:rPr lang="en-US" sz="17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lengths.append(study_length)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#Process User Queries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#Loop Until Done Entering Test Names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#Process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#Make List of times that match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#Get statistics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#Present Results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>
            <a:spLocks noGrp="1"/>
          </p:cNvSpPr>
          <p:nvPr>
            <p:ph type="body" idx="1"/>
          </p:nvPr>
        </p:nvSpPr>
        <p:spPr>
          <a:xfrm>
            <a:off x="838199" y="0"/>
            <a:ext cx="1099972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 STUDY ANALYZER 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########################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#Read In Session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#Present Summary of Program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print("This is a program to let you find the amount 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of time you studied for various tests.")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#Loop Until Done Entering Study Sessions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more_to_enter = True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names = []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lengths = []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while more_to_enter: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test_name = input("Enter which test you studied for. 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Enter NONE to stop: 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if test_name == "NONE":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more_to_enter =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#Get Session Length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if more_to_enter: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study_length = int(input("Enter how many minutes 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you studied in this session: "))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names.append(test_name)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lengths.append(study_length)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#Process User Queries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#Loop Until Done Entering Test Names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more_to_enter = True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while more_to_enter: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#Get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test_name = input("Which test do you want data for? </a:t>
            </a:r>
            <a:b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Enter NONE to stop: 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if test_name == "NONE":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more_to_enter = False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break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#Process Data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#Make List of times that match test name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studylengths = []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for i in range(len(names)):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if (test_name == names[i]):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    studylengths.append(lengths[i])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#Get statistics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num_sessions = len(studylengths)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total_time = 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for i in studylengths: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total_time += 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#Present Results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print("You studied for the", test_name, "test </a:t>
            </a:r>
            <a:b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in", num_sessions, "sessions, for a total </a:t>
            </a:r>
            <a:b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of", total_time, "minutes")</a:t>
            </a:r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Top-down design going forward</a:t>
            </a: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future classes, we will often assume top-down design of a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Later we will also see some alternatives, like bottom-up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 when we don’t explicitly discuss it, this should usually be your first way of approaching a programming problem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you wanted to create a curriculum for a college degree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know you have room for 40 courses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would you go about determining what courses should fall into the overall curriculum?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College curriculum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82889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option: start listing classes you think are valuable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do you know you didn’t miss an important area?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do you ensure the right balance?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7708816" y="1409402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Calculus I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7708816" y="2096739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Calculus II</a:t>
            </a: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7708816" y="4140582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7708816" y="3459301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Arts</a:t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7708816" y="2778020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Writing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 rot="5400000">
            <a:off x="8496048" y="4711096"/>
            <a:ext cx="60946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better option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First, think of the broadest categories of courses you might include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And, the number of courses in each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998666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Major-Specific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Curriculum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better option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Next, for one of those, break the category up into smaller categories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Major-Specific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Curriculum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18548" y="3937796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Math/Science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History/Govt.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Phil./Social Sci.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Arts/Culture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39" name="Google Shape;139;p6"/>
          <p:cNvCxnSpPr>
            <a:stCxn id="133" idx="2"/>
            <a:endCxn id="134" idx="0"/>
          </p:cNvCxnSpPr>
          <p:nvPr/>
        </p:nvCxnSpPr>
        <p:spPr>
          <a:xfrm flipH="1">
            <a:off x="1014704" y="3233156"/>
            <a:ext cx="2610600" cy="7047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6"/>
          <p:cNvCxnSpPr>
            <a:stCxn id="133" idx="2"/>
            <a:endCxn id="136" idx="0"/>
          </p:cNvCxnSpPr>
          <p:nvPr/>
        </p:nvCxnSpPr>
        <p:spPr>
          <a:xfrm flipH="1">
            <a:off x="3279404" y="3233156"/>
            <a:ext cx="345900" cy="7128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6"/>
          <p:cNvCxnSpPr>
            <a:stCxn id="133" idx="2"/>
            <a:endCxn id="137" idx="0"/>
          </p:cNvCxnSpPr>
          <p:nvPr/>
        </p:nvCxnSpPr>
        <p:spPr>
          <a:xfrm>
            <a:off x="3625304" y="3233156"/>
            <a:ext cx="19188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6"/>
          <p:cNvCxnSpPr>
            <a:stCxn id="133" idx="2"/>
            <a:endCxn id="135" idx="0"/>
          </p:cNvCxnSpPr>
          <p:nvPr/>
        </p:nvCxnSpPr>
        <p:spPr>
          <a:xfrm>
            <a:off x="3625304" y="3233156"/>
            <a:ext cx="41835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6"/>
          <p:cNvCxnSpPr>
            <a:stCxn id="133" idx="2"/>
            <a:endCxn id="138" idx="0"/>
          </p:cNvCxnSpPr>
          <p:nvPr/>
        </p:nvCxnSpPr>
        <p:spPr>
          <a:xfrm>
            <a:off x="3625304" y="3233156"/>
            <a:ext cx="64539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better option</a:t>
            </a: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And, if necessary, break that down further</a:t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Major-Specific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Curriculum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Math/Science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History/Govt.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Phil./Social Sci.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Arts/Culture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58" name="Google Shape;158;p7"/>
          <p:cNvCxnSpPr>
            <a:stCxn id="152" idx="2"/>
            <a:endCxn id="153" idx="0"/>
          </p:cNvCxnSpPr>
          <p:nvPr/>
        </p:nvCxnSpPr>
        <p:spPr>
          <a:xfrm flipH="1">
            <a:off x="1014704" y="3233156"/>
            <a:ext cx="2610600" cy="7047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7"/>
          <p:cNvCxnSpPr>
            <a:stCxn id="152" idx="2"/>
            <a:endCxn id="155" idx="0"/>
          </p:cNvCxnSpPr>
          <p:nvPr/>
        </p:nvCxnSpPr>
        <p:spPr>
          <a:xfrm flipH="1">
            <a:off x="3279404" y="3233156"/>
            <a:ext cx="345900" cy="7128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7"/>
          <p:cNvCxnSpPr>
            <a:stCxn id="152" idx="2"/>
            <a:endCxn id="156" idx="0"/>
          </p:cNvCxnSpPr>
          <p:nvPr/>
        </p:nvCxnSpPr>
        <p:spPr>
          <a:xfrm>
            <a:off x="3625304" y="3233156"/>
            <a:ext cx="19188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7"/>
          <p:cNvCxnSpPr>
            <a:stCxn id="152" idx="2"/>
            <a:endCxn id="154" idx="0"/>
          </p:cNvCxnSpPr>
          <p:nvPr/>
        </p:nvCxnSpPr>
        <p:spPr>
          <a:xfrm>
            <a:off x="3625304" y="3233156"/>
            <a:ext cx="41835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7"/>
          <p:cNvCxnSpPr>
            <a:stCxn id="152" idx="2"/>
            <a:endCxn id="157" idx="0"/>
          </p:cNvCxnSpPr>
          <p:nvPr/>
        </p:nvCxnSpPr>
        <p:spPr>
          <a:xfrm>
            <a:off x="3625304" y="3233156"/>
            <a:ext cx="64539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7"/>
          <p:cNvSpPr/>
          <p:nvPr/>
        </p:nvSpPr>
        <p:spPr>
          <a:xfrm>
            <a:off x="158837" y="5094018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3764016" y="5045372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65" name="Google Shape;165;p7"/>
          <p:cNvCxnSpPr>
            <a:stCxn id="153" idx="2"/>
            <a:endCxn id="163" idx="0"/>
          </p:cNvCxnSpPr>
          <p:nvPr/>
        </p:nvCxnSpPr>
        <p:spPr>
          <a:xfrm>
            <a:off x="1014700" y="4440413"/>
            <a:ext cx="140400" cy="6537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7"/>
          <p:cNvCxnSpPr>
            <a:stCxn id="153" idx="2"/>
            <a:endCxn id="164" idx="0"/>
          </p:cNvCxnSpPr>
          <p:nvPr/>
        </p:nvCxnSpPr>
        <p:spPr>
          <a:xfrm>
            <a:off x="1014700" y="4440413"/>
            <a:ext cx="3745500" cy="605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better option</a:t>
            </a: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Until you can specify individual courses</a:t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Major-Specific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Curriculum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Math/Science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History/Govt.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Phil./Social Sci.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Arts/Culture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81" name="Google Shape;181;p8"/>
          <p:cNvCxnSpPr>
            <a:stCxn id="175" idx="2"/>
            <a:endCxn id="176" idx="0"/>
          </p:cNvCxnSpPr>
          <p:nvPr/>
        </p:nvCxnSpPr>
        <p:spPr>
          <a:xfrm flipH="1">
            <a:off x="1014704" y="3233156"/>
            <a:ext cx="2610600" cy="7047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8"/>
          <p:cNvCxnSpPr>
            <a:stCxn id="175" idx="2"/>
            <a:endCxn id="178" idx="0"/>
          </p:cNvCxnSpPr>
          <p:nvPr/>
        </p:nvCxnSpPr>
        <p:spPr>
          <a:xfrm flipH="1">
            <a:off x="3279404" y="3233156"/>
            <a:ext cx="345900" cy="7128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8"/>
          <p:cNvCxnSpPr>
            <a:stCxn id="175" idx="2"/>
            <a:endCxn id="179" idx="0"/>
          </p:cNvCxnSpPr>
          <p:nvPr/>
        </p:nvCxnSpPr>
        <p:spPr>
          <a:xfrm>
            <a:off x="3625304" y="3233156"/>
            <a:ext cx="19188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8"/>
          <p:cNvCxnSpPr>
            <a:stCxn id="175" idx="2"/>
            <a:endCxn id="177" idx="0"/>
          </p:cNvCxnSpPr>
          <p:nvPr/>
        </p:nvCxnSpPr>
        <p:spPr>
          <a:xfrm>
            <a:off x="3625304" y="3233156"/>
            <a:ext cx="41835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8"/>
          <p:cNvCxnSpPr>
            <a:stCxn id="175" idx="2"/>
            <a:endCxn id="180" idx="0"/>
          </p:cNvCxnSpPr>
          <p:nvPr/>
        </p:nvCxnSpPr>
        <p:spPr>
          <a:xfrm>
            <a:off x="3625304" y="3233156"/>
            <a:ext cx="6453900" cy="7122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8"/>
          <p:cNvSpPr/>
          <p:nvPr/>
        </p:nvSpPr>
        <p:spPr>
          <a:xfrm>
            <a:off x="158837" y="5094018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3764016" y="5045372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88" name="Google Shape;188;p8"/>
          <p:cNvCxnSpPr>
            <a:stCxn id="176" idx="2"/>
            <a:endCxn id="186" idx="0"/>
          </p:cNvCxnSpPr>
          <p:nvPr/>
        </p:nvCxnSpPr>
        <p:spPr>
          <a:xfrm>
            <a:off x="1014700" y="4440413"/>
            <a:ext cx="140400" cy="6537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8"/>
          <p:cNvCxnSpPr>
            <a:stCxn id="176" idx="2"/>
            <a:endCxn id="187" idx="0"/>
          </p:cNvCxnSpPr>
          <p:nvPr/>
        </p:nvCxnSpPr>
        <p:spPr>
          <a:xfrm>
            <a:off x="1014700" y="4440413"/>
            <a:ext cx="3745500" cy="6051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8"/>
          <p:cNvSpPr/>
          <p:nvPr/>
        </p:nvSpPr>
        <p:spPr>
          <a:xfrm>
            <a:off x="364289" y="6184904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Calculus I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2767865" y="6184903"/>
            <a:ext cx="1992302" cy="50261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 Elective</a:t>
            </a:r>
            <a:endParaRPr/>
          </a:p>
        </p:txBody>
      </p:sp>
      <p:cxnSp>
        <p:nvCxnSpPr>
          <p:cNvPr id="192" name="Google Shape;192;p8"/>
          <p:cNvCxnSpPr>
            <a:stCxn id="186" idx="2"/>
            <a:endCxn id="190" idx="0"/>
          </p:cNvCxnSpPr>
          <p:nvPr/>
        </p:nvCxnSpPr>
        <p:spPr>
          <a:xfrm>
            <a:off x="1154988" y="5596635"/>
            <a:ext cx="205500" cy="58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8"/>
          <p:cNvCxnSpPr>
            <a:stCxn id="186" idx="2"/>
            <a:endCxn id="191" idx="0"/>
          </p:cNvCxnSpPr>
          <p:nvPr/>
        </p:nvCxnSpPr>
        <p:spPr>
          <a:xfrm>
            <a:off x="1154988" y="5596635"/>
            <a:ext cx="2609100" cy="58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better option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repeat this for each concept, breaking it down further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Major-Specific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 Curriculum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5711153" y="3886759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3010973" y="387564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Support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8532476" y="3890118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Specifics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06" name="Google Shape;206;p9"/>
          <p:cNvCxnSpPr>
            <a:stCxn id="201" idx="2"/>
            <a:endCxn id="204" idx="0"/>
          </p:cNvCxnSpPr>
          <p:nvPr/>
        </p:nvCxnSpPr>
        <p:spPr>
          <a:xfrm flipH="1">
            <a:off x="4007172" y="3233156"/>
            <a:ext cx="5993700" cy="6426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9"/>
          <p:cNvCxnSpPr>
            <a:stCxn id="201" idx="2"/>
            <a:endCxn id="203" idx="0"/>
          </p:cNvCxnSpPr>
          <p:nvPr/>
        </p:nvCxnSpPr>
        <p:spPr>
          <a:xfrm flipH="1">
            <a:off x="6707172" y="3233156"/>
            <a:ext cx="3293700" cy="6537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9"/>
          <p:cNvCxnSpPr>
            <a:stCxn id="201" idx="2"/>
            <a:endCxn id="205" idx="0"/>
          </p:cNvCxnSpPr>
          <p:nvPr/>
        </p:nvCxnSpPr>
        <p:spPr>
          <a:xfrm flipH="1">
            <a:off x="9528672" y="3233156"/>
            <a:ext cx="472200" cy="6570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9"/>
          <p:cNvSpPr/>
          <p:nvPr/>
        </p:nvSpPr>
        <p:spPr>
          <a:xfrm>
            <a:off x="310793" y="3886760"/>
            <a:ext cx="1992302" cy="502617"/>
          </a:xfrm>
          <a:prstGeom prst="rect">
            <a:avLst/>
          </a:prstGeom>
          <a:solidFill>
            <a:srgbClr val="00B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Common 1</a:t>
            </a:r>
            <a:r>
              <a:rPr lang="en-US" sz="1800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Year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210" name="Google Shape;210;p9"/>
          <p:cNvCxnSpPr>
            <a:stCxn id="201" idx="2"/>
            <a:endCxn id="209" idx="0"/>
          </p:cNvCxnSpPr>
          <p:nvPr/>
        </p:nvCxnSpPr>
        <p:spPr>
          <a:xfrm flipH="1">
            <a:off x="1306872" y="3233156"/>
            <a:ext cx="8694000" cy="6537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22388</TotalTime>
  <Words>2006</Words>
  <Application>Microsoft Office PowerPoint</Application>
  <PresentationFormat>Widescreen</PresentationFormat>
  <Paragraphs>375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Franklin Gothic Book</vt:lpstr>
      <vt:lpstr>Office Theme</vt:lpstr>
      <vt:lpstr>PowerPoint Presentation</vt:lpstr>
      <vt:lpstr>What are we going to cover today? </vt:lpstr>
      <vt:lpstr>Challenge</vt:lpstr>
      <vt:lpstr>College curriculum</vt:lpstr>
      <vt:lpstr>A better option</vt:lpstr>
      <vt:lpstr>A better option</vt:lpstr>
      <vt:lpstr>A better option</vt:lpstr>
      <vt:lpstr>A better option</vt:lpstr>
      <vt:lpstr>A better option</vt:lpstr>
      <vt:lpstr>Top-Down Hierarchies</vt:lpstr>
      <vt:lpstr>Hierarchies in practice</vt:lpstr>
      <vt:lpstr>Some Computing Terminology</vt:lpstr>
      <vt:lpstr>Advantages of hierarchies</vt:lpstr>
      <vt:lpstr>Disadvantages of Hierarchies</vt:lpstr>
      <vt:lpstr>Top-Down Design</vt:lpstr>
      <vt:lpstr>Vacation – 3 options</vt:lpstr>
      <vt:lpstr>Top-Down Program Design</vt:lpstr>
      <vt:lpstr>Example</vt:lpstr>
      <vt:lpstr>PowerPoint Presentation</vt:lpstr>
      <vt:lpstr>Now for coding</vt:lpstr>
      <vt:lpstr>PowerPoint Presentation</vt:lpstr>
      <vt:lpstr>PowerPoint Presentation</vt:lpstr>
      <vt:lpstr>PowerPoint Presentation</vt:lpstr>
      <vt:lpstr>PowerPoint Presentation</vt:lpstr>
      <vt:lpstr>Top-down design going forward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Alvarado, Leonel</cp:lastModifiedBy>
  <cp:revision>174</cp:revision>
  <dcterms:created xsi:type="dcterms:W3CDTF">2018-01-15T17:47:12Z</dcterms:created>
  <dcterms:modified xsi:type="dcterms:W3CDTF">2021-10-13T02:47:27Z</dcterms:modified>
</cp:coreProperties>
</file>