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58" r:id="rId3"/>
    <p:sldId id="259" r:id="rId4"/>
    <p:sldId id="260" r:id="rId5"/>
    <p:sldId id="261" r:id="rId6"/>
    <p:sldId id="262" r:id="rId7"/>
    <p:sldId id="263" r:id="rId8"/>
    <p:sldId id="265" r:id="rId9"/>
    <p:sldId id="264" r:id="rId10"/>
    <p:sldId id="292" r:id="rId11"/>
    <p:sldId id="293" r:id="rId12"/>
    <p:sldId id="294" r:id="rId13"/>
    <p:sldId id="295" r:id="rId14"/>
    <p:sldId id="296" r:id="rId15"/>
    <p:sldId id="297" r:id="rId16"/>
    <p:sldId id="298" r:id="rId17"/>
    <p:sldId id="300" r:id="rId18"/>
    <p:sldId id="299" r:id="rId19"/>
    <p:sldId id="301" r:id="rId20"/>
    <p:sldId id="302" r:id="rId21"/>
    <p:sldId id="304" r:id="rId22"/>
    <p:sldId id="306" r:id="rId23"/>
    <p:sldId id="308" r:id="rId24"/>
    <p:sldId id="311" r:id="rId25"/>
    <p:sldId id="309" r:id="rId26"/>
    <p:sldId id="312" r:id="rId27"/>
    <p:sldId id="313" r:id="rId28"/>
    <p:sldId id="310" r:id="rId29"/>
    <p:sldId id="321" r:id="rId30"/>
    <p:sldId id="320" r:id="rId31"/>
    <p:sldId id="316" r:id="rId32"/>
    <p:sldId id="317" r:id="rId33"/>
    <p:sldId id="318" r:id="rId34"/>
    <p:sldId id="319" r:id="rId35"/>
    <p:sldId id="307" r:id="rId36"/>
    <p:sldId id="314" r:id="rId37"/>
    <p:sldId id="315"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hipman" initial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366" autoAdjust="0"/>
    <p:restoredTop sz="94660" autoAdjust="0"/>
  </p:normalViewPr>
  <p:slideViewPr>
    <p:cSldViewPr snapToGrid="0">
      <p:cViewPr varScale="1">
        <p:scale>
          <a:sx n="86" d="100"/>
          <a:sy n="86" d="100"/>
        </p:scale>
        <p:origin x="321" y="30"/>
      </p:cViewPr>
      <p:guideLst>
        <p:guide orient="horz" pos="2160"/>
        <p:guide pos="3840"/>
      </p:guideLst>
    </p:cSldViewPr>
  </p:slideViewPr>
  <p:outlineViewPr>
    <p:cViewPr>
      <p:scale>
        <a:sx n="33" d="100"/>
        <a:sy n="33" d="100"/>
      </p:scale>
      <p:origin x="0" y="-24624"/>
    </p:cViewPr>
  </p:outlineViewPr>
  <p:notesTextViewPr>
    <p:cViewPr>
      <p:scale>
        <a:sx n="3" d="2"/>
        <a:sy n="3" d="2"/>
      </p:scale>
      <p:origin x="0" y="0"/>
    </p:cViewPr>
  </p:notesTextViewPr>
  <p:sorterViewPr>
    <p:cViewPr>
      <p:scale>
        <a:sx n="179" d="100"/>
        <a:sy n="179" d="100"/>
      </p:scale>
      <p:origin x="0" y="-23079"/>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815B5F-5AB6-49A9-B980-2E5988FB3066}" type="datetimeFigureOut">
              <a:rPr lang="en-US" smtClean="0"/>
              <a:t>11/1/2021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E11D16-FF04-423B-ABC9-1D9BF7019434}" type="slidenum">
              <a:rPr lang="en-US" smtClean="0"/>
              <a:t>‹#›</a:t>
            </a:fld>
            <a:endParaRPr lang="en-US"/>
          </a:p>
        </p:txBody>
      </p:sp>
    </p:spTree>
    <p:extLst>
      <p:ext uri="{BB962C8B-B14F-4D97-AF65-F5344CB8AC3E}">
        <p14:creationId xmlns:p14="http://schemas.microsoft.com/office/powerpoint/2010/main" val="29161821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Print the lyrics to your favorite </a:t>
            </a:r>
            <a:r>
              <a:rPr lang="en-US" dirty="0" err="1"/>
              <a:t>Lizzo</a:t>
            </a:r>
            <a:r>
              <a:rPr lang="en-US" dirty="0"/>
              <a:t> song!</a:t>
            </a:r>
          </a:p>
          <a:p>
            <a:r>
              <a:rPr lang="en-US" dirty="0"/>
              <a:t>https://www.youtube.com/watch?v=vuq-VAiW9kw</a:t>
            </a:r>
          </a:p>
        </p:txBody>
      </p:sp>
      <p:sp>
        <p:nvSpPr>
          <p:cNvPr id="4" name="Slide Number Placeholder 3"/>
          <p:cNvSpPr>
            <a:spLocks noGrp="1"/>
          </p:cNvSpPr>
          <p:nvPr>
            <p:ph type="sldNum" sz="quarter" idx="5"/>
          </p:nvPr>
        </p:nvSpPr>
        <p:spPr/>
        <p:txBody>
          <a:bodyPr/>
          <a:lstStyle/>
          <a:p>
            <a:fld id="{6F27E2B5-EC61-45E0-ACEA-9E38C4914A93}" type="slidenum">
              <a:rPr lang="en-US" smtClean="0"/>
              <a:t>28</a:t>
            </a:fld>
            <a:endParaRPr lang="en-US"/>
          </a:p>
        </p:txBody>
      </p:sp>
    </p:spTree>
    <p:extLst>
      <p:ext uri="{BB962C8B-B14F-4D97-AF65-F5344CB8AC3E}">
        <p14:creationId xmlns:p14="http://schemas.microsoft.com/office/powerpoint/2010/main" val="18694434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OPTIONAL TOPIC</a:t>
            </a:r>
          </a:p>
        </p:txBody>
      </p:sp>
      <p:sp>
        <p:nvSpPr>
          <p:cNvPr id="4" name="Slide Number Placeholder 3"/>
          <p:cNvSpPr>
            <a:spLocks noGrp="1"/>
          </p:cNvSpPr>
          <p:nvPr>
            <p:ph type="sldNum" sz="quarter" idx="5"/>
          </p:nvPr>
        </p:nvSpPr>
        <p:spPr/>
        <p:txBody>
          <a:bodyPr/>
          <a:lstStyle/>
          <a:p>
            <a:fld id="{6F27E2B5-EC61-45E0-ACEA-9E38C4914A93}" type="slidenum">
              <a:rPr lang="en-US" smtClean="0"/>
              <a:t>30</a:t>
            </a:fld>
            <a:endParaRPr lang="en-US"/>
          </a:p>
        </p:txBody>
      </p:sp>
    </p:spTree>
    <p:extLst>
      <p:ext uri="{BB962C8B-B14F-4D97-AF65-F5344CB8AC3E}">
        <p14:creationId xmlns:p14="http://schemas.microsoft.com/office/powerpoint/2010/main" val="33147447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OPTIONAL TOPIC</a:t>
            </a:r>
          </a:p>
        </p:txBody>
      </p:sp>
      <p:sp>
        <p:nvSpPr>
          <p:cNvPr id="4" name="Slide Number Placeholder 3"/>
          <p:cNvSpPr>
            <a:spLocks noGrp="1"/>
          </p:cNvSpPr>
          <p:nvPr>
            <p:ph type="sldNum" sz="quarter" idx="5"/>
          </p:nvPr>
        </p:nvSpPr>
        <p:spPr/>
        <p:txBody>
          <a:bodyPr/>
          <a:lstStyle/>
          <a:p>
            <a:fld id="{6F27E2B5-EC61-45E0-ACEA-9E38C4914A93}" type="slidenum">
              <a:rPr lang="en-US" smtClean="0"/>
              <a:t>31</a:t>
            </a:fld>
            <a:endParaRPr lang="en-US"/>
          </a:p>
        </p:txBody>
      </p:sp>
    </p:spTree>
    <p:extLst>
      <p:ext uri="{BB962C8B-B14F-4D97-AF65-F5344CB8AC3E}">
        <p14:creationId xmlns:p14="http://schemas.microsoft.com/office/powerpoint/2010/main" val="163384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OPTIONAL TOPIC</a:t>
            </a:r>
          </a:p>
        </p:txBody>
      </p:sp>
      <p:sp>
        <p:nvSpPr>
          <p:cNvPr id="4" name="Slide Number Placeholder 3"/>
          <p:cNvSpPr>
            <a:spLocks noGrp="1"/>
          </p:cNvSpPr>
          <p:nvPr>
            <p:ph type="sldNum" sz="quarter" idx="5"/>
          </p:nvPr>
        </p:nvSpPr>
        <p:spPr/>
        <p:txBody>
          <a:bodyPr/>
          <a:lstStyle/>
          <a:p>
            <a:fld id="{6F27E2B5-EC61-45E0-ACEA-9E38C4914A93}" type="slidenum">
              <a:rPr lang="en-US" smtClean="0"/>
              <a:t>32</a:t>
            </a:fld>
            <a:endParaRPr lang="en-US"/>
          </a:p>
        </p:txBody>
      </p:sp>
    </p:spTree>
    <p:extLst>
      <p:ext uri="{BB962C8B-B14F-4D97-AF65-F5344CB8AC3E}">
        <p14:creationId xmlns:p14="http://schemas.microsoft.com/office/powerpoint/2010/main" val="11009247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OPTIONAL TOPIC</a:t>
            </a:r>
          </a:p>
        </p:txBody>
      </p:sp>
      <p:sp>
        <p:nvSpPr>
          <p:cNvPr id="4" name="Slide Number Placeholder 3"/>
          <p:cNvSpPr>
            <a:spLocks noGrp="1"/>
          </p:cNvSpPr>
          <p:nvPr>
            <p:ph type="sldNum" sz="quarter" idx="5"/>
          </p:nvPr>
        </p:nvSpPr>
        <p:spPr/>
        <p:txBody>
          <a:bodyPr/>
          <a:lstStyle/>
          <a:p>
            <a:fld id="{6F27E2B5-EC61-45E0-ACEA-9E38C4914A93}" type="slidenum">
              <a:rPr lang="en-US" smtClean="0"/>
              <a:t>33</a:t>
            </a:fld>
            <a:endParaRPr lang="en-US"/>
          </a:p>
        </p:txBody>
      </p:sp>
    </p:spTree>
    <p:extLst>
      <p:ext uri="{BB962C8B-B14F-4D97-AF65-F5344CB8AC3E}">
        <p14:creationId xmlns:p14="http://schemas.microsoft.com/office/powerpoint/2010/main" val="35644641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OPTIONAL TOPIC</a:t>
            </a:r>
          </a:p>
        </p:txBody>
      </p:sp>
      <p:sp>
        <p:nvSpPr>
          <p:cNvPr id="4" name="Slide Number Placeholder 3"/>
          <p:cNvSpPr>
            <a:spLocks noGrp="1"/>
          </p:cNvSpPr>
          <p:nvPr>
            <p:ph type="sldNum" sz="quarter" idx="5"/>
          </p:nvPr>
        </p:nvSpPr>
        <p:spPr/>
        <p:txBody>
          <a:bodyPr/>
          <a:lstStyle/>
          <a:p>
            <a:fld id="{6F27E2B5-EC61-45E0-ACEA-9E38C4914A93}" type="slidenum">
              <a:rPr lang="en-US" smtClean="0"/>
              <a:t>34</a:t>
            </a:fld>
            <a:endParaRPr lang="en-US"/>
          </a:p>
        </p:txBody>
      </p:sp>
    </p:spTree>
    <p:extLst>
      <p:ext uri="{BB962C8B-B14F-4D97-AF65-F5344CB8AC3E}">
        <p14:creationId xmlns:p14="http://schemas.microsoft.com/office/powerpoint/2010/main" val="17989957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descr="16x9PPBackground.psd"/>
          <p:cNvPicPr>
            <a:picLocks noChangeAspect="1"/>
          </p:cNvPicPr>
          <p:nvPr userDrawn="1"/>
        </p:nvPicPr>
        <p:blipFill rotWithShape="1">
          <a:blip r:embed="rId2" cstate="print">
            <a:extLst>
              <a:ext uri="{28A0092B-C50C-407E-A947-70E740481C1C}">
                <a14:useLocalDpi xmlns:a14="http://schemas.microsoft.com/office/drawing/2010/main" val="0"/>
              </a:ext>
            </a:extLst>
          </a:blip>
          <a:srcRect l="-3373" r="13639"/>
          <a:stretch/>
        </p:blipFill>
        <p:spPr>
          <a:xfrm>
            <a:off x="-495496" y="-2"/>
            <a:ext cx="12725400" cy="6868903"/>
          </a:xfrm>
          <a:prstGeom prst="rect">
            <a:avLst/>
          </a:prstGeom>
        </p:spPr>
      </p:pic>
      <p:sp>
        <p:nvSpPr>
          <p:cNvPr id="9" name="Rectangle 8"/>
          <p:cNvSpPr/>
          <p:nvPr userDrawn="1"/>
        </p:nvSpPr>
        <p:spPr>
          <a:xfrm>
            <a:off x="14361" y="1471797"/>
            <a:ext cx="12192000" cy="3786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524000" y="3602038"/>
            <a:ext cx="9144000" cy="1655762"/>
          </a:xfrm>
        </p:spPr>
        <p:txBody>
          <a:bodyPr anchor="ct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18BB4D41-A243-49E3-ABE3-12AD51DEB0FD}"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DC6461-AA29-4E33-99C6-DDF1643DF51F}" type="slidenum">
              <a:rPr lang="en-US" smtClean="0"/>
              <a:t>‹#›</a:t>
            </a:fld>
            <a:endParaRPr lang="en-US"/>
          </a:p>
        </p:txBody>
      </p:sp>
      <p:sp>
        <p:nvSpPr>
          <p:cNvPr id="8" name="Footer Placeholder 4"/>
          <p:cNvSpPr txBox="1">
            <a:spLocks/>
          </p:cNvSpPr>
          <p:nvPr userDrawn="1"/>
        </p:nvSpPr>
        <p:spPr>
          <a:xfrm>
            <a:off x="-47872" y="6584156"/>
            <a:ext cx="1627725" cy="273844"/>
          </a:xfrm>
          <a:prstGeom prst="rect">
            <a:avLst/>
          </a:prstGeom>
        </p:spPr>
        <p:txBody>
          <a:bodyPr/>
          <a:lstStyle>
            <a:defPPr>
              <a:defRPr lang="en-US"/>
            </a:defPPr>
            <a:lvl1pPr marL="0" algn="l" defTabSz="457200" rtl="0" eaLnBrk="1" latinLnBrk="0" hangingPunct="1">
              <a:defRPr sz="10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Franklin Gothic Book"/>
                <a:ea typeface="+mn-ea"/>
                <a:cs typeface="Franklin Gothic Book"/>
              </a:rPr>
              <a:t>ENGR102 – Fall 2020</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265735" y="1471797"/>
            <a:ext cx="3660531" cy="2173051"/>
          </a:xfrm>
          <a:prstGeom prst="rect">
            <a:avLst/>
          </a:prstGeom>
        </p:spPr>
      </p:pic>
    </p:spTree>
    <p:extLst>
      <p:ext uri="{BB962C8B-B14F-4D97-AF65-F5344CB8AC3E}">
        <p14:creationId xmlns:p14="http://schemas.microsoft.com/office/powerpoint/2010/main" val="2640019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BB4D41-A243-49E3-ABE3-12AD51DEB0FD}"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DC6461-AA29-4E33-99C6-DDF1643DF51F}" type="slidenum">
              <a:rPr lang="en-US" smtClean="0"/>
              <a:t>‹#›</a:t>
            </a:fld>
            <a:endParaRPr lang="en-US"/>
          </a:p>
        </p:txBody>
      </p:sp>
    </p:spTree>
    <p:extLst>
      <p:ext uri="{BB962C8B-B14F-4D97-AF65-F5344CB8AC3E}">
        <p14:creationId xmlns:p14="http://schemas.microsoft.com/office/powerpoint/2010/main" val="1671155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BB4D41-A243-49E3-ABE3-12AD51DEB0FD}"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DC6461-AA29-4E33-99C6-DDF1643DF51F}" type="slidenum">
              <a:rPr lang="en-US" smtClean="0"/>
              <a:t>‹#›</a:t>
            </a:fld>
            <a:endParaRPr lang="en-US"/>
          </a:p>
        </p:txBody>
      </p:sp>
    </p:spTree>
    <p:extLst>
      <p:ext uri="{BB962C8B-B14F-4D97-AF65-F5344CB8AC3E}">
        <p14:creationId xmlns:p14="http://schemas.microsoft.com/office/powerpoint/2010/main" val="640720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BB4D41-A243-49E3-ABE3-12AD51DEB0FD}"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DC6461-AA29-4E33-99C6-DDF1643DF51F}" type="slidenum">
              <a:rPr lang="en-US" smtClean="0"/>
              <a:t>‹#›</a:t>
            </a:fld>
            <a:endParaRPr lang="en-US"/>
          </a:p>
        </p:txBody>
      </p:sp>
    </p:spTree>
    <p:extLst>
      <p:ext uri="{BB962C8B-B14F-4D97-AF65-F5344CB8AC3E}">
        <p14:creationId xmlns:p14="http://schemas.microsoft.com/office/powerpoint/2010/main" val="1485393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8BB4D41-A243-49E3-ABE3-12AD51DEB0FD}"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DC6461-AA29-4E33-99C6-DDF1643DF51F}" type="slidenum">
              <a:rPr lang="en-US" smtClean="0"/>
              <a:t>‹#›</a:t>
            </a:fld>
            <a:endParaRPr lang="en-US"/>
          </a:p>
        </p:txBody>
      </p:sp>
    </p:spTree>
    <p:extLst>
      <p:ext uri="{BB962C8B-B14F-4D97-AF65-F5344CB8AC3E}">
        <p14:creationId xmlns:p14="http://schemas.microsoft.com/office/powerpoint/2010/main" val="401058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8BB4D41-A243-49E3-ABE3-12AD51DEB0FD}" type="datetimeFigureOut">
              <a:rPr lang="en-US" smtClean="0"/>
              <a:t>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DC6461-AA29-4E33-99C6-DDF1643DF51F}" type="slidenum">
              <a:rPr lang="en-US" smtClean="0"/>
              <a:t>‹#›</a:t>
            </a:fld>
            <a:endParaRPr lang="en-US"/>
          </a:p>
        </p:txBody>
      </p:sp>
    </p:spTree>
    <p:extLst>
      <p:ext uri="{BB962C8B-B14F-4D97-AF65-F5344CB8AC3E}">
        <p14:creationId xmlns:p14="http://schemas.microsoft.com/office/powerpoint/2010/main" val="3153301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8BB4D41-A243-49E3-ABE3-12AD51DEB0FD}" type="datetimeFigureOut">
              <a:rPr lang="en-US" smtClean="0"/>
              <a:t>11/1/2021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DC6461-AA29-4E33-99C6-DDF1643DF51F}" type="slidenum">
              <a:rPr lang="en-US" smtClean="0"/>
              <a:t>‹#›</a:t>
            </a:fld>
            <a:endParaRPr lang="en-US"/>
          </a:p>
        </p:txBody>
      </p:sp>
    </p:spTree>
    <p:extLst>
      <p:ext uri="{BB962C8B-B14F-4D97-AF65-F5344CB8AC3E}">
        <p14:creationId xmlns:p14="http://schemas.microsoft.com/office/powerpoint/2010/main" val="2671596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8BB4D41-A243-49E3-ABE3-12AD51DEB0FD}" type="datetimeFigureOut">
              <a:rPr lang="en-US" smtClean="0"/>
              <a:t>11/1/2021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DC6461-AA29-4E33-99C6-DDF1643DF51F}" type="slidenum">
              <a:rPr lang="en-US" smtClean="0"/>
              <a:t>‹#›</a:t>
            </a:fld>
            <a:endParaRPr lang="en-US"/>
          </a:p>
        </p:txBody>
      </p:sp>
    </p:spTree>
    <p:extLst>
      <p:ext uri="{BB962C8B-B14F-4D97-AF65-F5344CB8AC3E}">
        <p14:creationId xmlns:p14="http://schemas.microsoft.com/office/powerpoint/2010/main" val="3618773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BB4D41-A243-49E3-ABE3-12AD51DEB0FD}" type="datetimeFigureOut">
              <a:rPr lang="en-US" smtClean="0"/>
              <a:t>11/1/2021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DC6461-AA29-4E33-99C6-DDF1643DF51F}" type="slidenum">
              <a:rPr lang="en-US" smtClean="0"/>
              <a:t>‹#›</a:t>
            </a:fld>
            <a:endParaRPr lang="en-US"/>
          </a:p>
        </p:txBody>
      </p:sp>
    </p:spTree>
    <p:extLst>
      <p:ext uri="{BB962C8B-B14F-4D97-AF65-F5344CB8AC3E}">
        <p14:creationId xmlns:p14="http://schemas.microsoft.com/office/powerpoint/2010/main" val="2340954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8BB4D41-A243-49E3-ABE3-12AD51DEB0FD}" type="datetimeFigureOut">
              <a:rPr lang="en-US" smtClean="0"/>
              <a:t>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DC6461-AA29-4E33-99C6-DDF1643DF51F}" type="slidenum">
              <a:rPr lang="en-US" smtClean="0"/>
              <a:t>‹#›</a:t>
            </a:fld>
            <a:endParaRPr lang="en-US"/>
          </a:p>
        </p:txBody>
      </p:sp>
    </p:spTree>
    <p:extLst>
      <p:ext uri="{BB962C8B-B14F-4D97-AF65-F5344CB8AC3E}">
        <p14:creationId xmlns:p14="http://schemas.microsoft.com/office/powerpoint/2010/main" val="3171038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8BB4D41-A243-49E3-ABE3-12AD51DEB0FD}" type="datetimeFigureOut">
              <a:rPr lang="en-US" smtClean="0"/>
              <a:t>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DC6461-AA29-4E33-99C6-DDF1643DF51F}" type="slidenum">
              <a:rPr lang="en-US" smtClean="0"/>
              <a:t>‹#›</a:t>
            </a:fld>
            <a:endParaRPr lang="en-US"/>
          </a:p>
        </p:txBody>
      </p:sp>
    </p:spTree>
    <p:extLst>
      <p:ext uri="{BB962C8B-B14F-4D97-AF65-F5344CB8AC3E}">
        <p14:creationId xmlns:p14="http://schemas.microsoft.com/office/powerpoint/2010/main" val="4168335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57675" y="0"/>
            <a:ext cx="6700414" cy="91918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BB4D41-A243-49E3-ABE3-12AD51DEB0FD}" type="datetimeFigureOut">
              <a:rPr lang="en-US" smtClean="0"/>
              <a:t>11/1/2021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DC6461-AA29-4E33-99C6-DDF1643DF51F}" type="slidenum">
              <a:rPr lang="en-US" smtClean="0"/>
              <a:t>‹#›</a:t>
            </a:fld>
            <a:endParaRPr lang="en-US"/>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52400" y="130711"/>
            <a:ext cx="2737365" cy="657765"/>
          </a:xfrm>
          <a:prstGeom prst="rect">
            <a:avLst/>
          </a:prstGeom>
        </p:spPr>
      </p:pic>
      <p:sp>
        <p:nvSpPr>
          <p:cNvPr id="8" name="Rectangle 13"/>
          <p:cNvSpPr/>
          <p:nvPr userDrawn="1"/>
        </p:nvSpPr>
        <p:spPr>
          <a:xfrm>
            <a:off x="-16805" y="6630854"/>
            <a:ext cx="10380005" cy="222250"/>
          </a:xfrm>
          <a:custGeom>
            <a:avLst/>
            <a:gdLst>
              <a:gd name="connsiteX0" fmla="*/ 0 w 5074708"/>
              <a:gd name="connsiteY0" fmla="*/ 0 h 222250"/>
              <a:gd name="connsiteX1" fmla="*/ 5074708 w 5074708"/>
              <a:gd name="connsiteY1" fmla="*/ 0 h 222250"/>
              <a:gd name="connsiteX2" fmla="*/ 5074708 w 5074708"/>
              <a:gd name="connsiteY2" fmla="*/ 222250 h 222250"/>
              <a:gd name="connsiteX3" fmla="*/ 0 w 5074708"/>
              <a:gd name="connsiteY3" fmla="*/ 222250 h 222250"/>
              <a:gd name="connsiteX4" fmla="*/ 0 w 5074708"/>
              <a:gd name="connsiteY4" fmla="*/ 0 h 222250"/>
              <a:gd name="connsiteX0" fmla="*/ 0 w 5296958"/>
              <a:gd name="connsiteY0" fmla="*/ 0 h 222250"/>
              <a:gd name="connsiteX1" fmla="*/ 5296958 w 5296958"/>
              <a:gd name="connsiteY1" fmla="*/ 0 h 222250"/>
              <a:gd name="connsiteX2" fmla="*/ 5074708 w 5296958"/>
              <a:gd name="connsiteY2" fmla="*/ 222250 h 222250"/>
              <a:gd name="connsiteX3" fmla="*/ 0 w 5296958"/>
              <a:gd name="connsiteY3" fmla="*/ 222250 h 222250"/>
              <a:gd name="connsiteX4" fmla="*/ 0 w 5296958"/>
              <a:gd name="connsiteY4" fmla="*/ 0 h 222250"/>
              <a:gd name="connsiteX0" fmla="*/ 0 w 7779230"/>
              <a:gd name="connsiteY0" fmla="*/ 0 h 222250"/>
              <a:gd name="connsiteX1" fmla="*/ 7779230 w 7779230"/>
              <a:gd name="connsiteY1" fmla="*/ 0 h 222250"/>
              <a:gd name="connsiteX2" fmla="*/ 7556980 w 7779230"/>
              <a:gd name="connsiteY2" fmla="*/ 222250 h 222250"/>
              <a:gd name="connsiteX3" fmla="*/ 2482272 w 7779230"/>
              <a:gd name="connsiteY3" fmla="*/ 222250 h 222250"/>
              <a:gd name="connsiteX4" fmla="*/ 0 w 7779230"/>
              <a:gd name="connsiteY4" fmla="*/ 0 h 222250"/>
              <a:gd name="connsiteX0" fmla="*/ 5774 w 7785004"/>
              <a:gd name="connsiteY0" fmla="*/ 0 h 222250"/>
              <a:gd name="connsiteX1" fmla="*/ 7785004 w 7785004"/>
              <a:gd name="connsiteY1" fmla="*/ 0 h 222250"/>
              <a:gd name="connsiteX2" fmla="*/ 7562754 w 7785004"/>
              <a:gd name="connsiteY2" fmla="*/ 222250 h 222250"/>
              <a:gd name="connsiteX3" fmla="*/ 0 w 7785004"/>
              <a:gd name="connsiteY3" fmla="*/ 222250 h 222250"/>
              <a:gd name="connsiteX4" fmla="*/ 5774 w 7785004"/>
              <a:gd name="connsiteY4" fmla="*/ 0 h 222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85004" h="222250">
                <a:moveTo>
                  <a:pt x="5774" y="0"/>
                </a:moveTo>
                <a:lnTo>
                  <a:pt x="7785004" y="0"/>
                </a:lnTo>
                <a:lnTo>
                  <a:pt x="7562754" y="222250"/>
                </a:lnTo>
                <a:lnTo>
                  <a:pt x="0" y="222250"/>
                </a:lnTo>
                <a:lnTo>
                  <a:pt x="5774" y="0"/>
                </a:lnTo>
                <a:close/>
              </a:path>
            </a:pathLst>
          </a:custGeom>
          <a:solidFill>
            <a:srgbClr val="3302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 name="Footer Placeholder 4"/>
          <p:cNvSpPr txBox="1">
            <a:spLocks/>
          </p:cNvSpPr>
          <p:nvPr userDrawn="1"/>
        </p:nvSpPr>
        <p:spPr>
          <a:xfrm>
            <a:off x="-67021" y="6619250"/>
            <a:ext cx="6859540" cy="273844"/>
          </a:xfrm>
          <a:prstGeom prst="rect">
            <a:avLst/>
          </a:prstGeom>
        </p:spPr>
        <p:txBody>
          <a:bodyPr/>
          <a:lstStyle>
            <a:defPPr>
              <a:defRPr lang="en-US"/>
            </a:defPPr>
            <a:lvl1pPr marL="0" algn="l" defTabSz="457200" rtl="0" eaLnBrk="1" latinLnBrk="0" hangingPunct="1">
              <a:defRPr sz="10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Franklin Gothic Book"/>
                <a:ea typeface="+mn-ea"/>
                <a:cs typeface="Franklin Gothic Book"/>
              </a:rPr>
              <a:t>ENGR102 – Fall 2018</a:t>
            </a:r>
          </a:p>
        </p:txBody>
      </p:sp>
    </p:spTree>
    <p:extLst>
      <p:ext uri="{BB962C8B-B14F-4D97-AF65-F5344CB8AC3E}">
        <p14:creationId xmlns:p14="http://schemas.microsoft.com/office/powerpoint/2010/main" val="867683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hyperlink" Target="https://en.wikipedia.org/wiki/Rubber_duck_debugging"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sz="2800" b="1" u="sng" dirty="0"/>
              <a:t>Lecture 9</a:t>
            </a:r>
          </a:p>
          <a:p>
            <a:endParaRPr lang="en-US" dirty="0"/>
          </a:p>
        </p:txBody>
      </p:sp>
      <p:sp>
        <p:nvSpPr>
          <p:cNvPr id="4" name="Subtitle 2">
            <a:extLst>
              <a:ext uri="{FF2B5EF4-FFF2-40B4-BE49-F238E27FC236}">
                <a16:creationId xmlns:a16="http://schemas.microsoft.com/office/drawing/2014/main" id="{5F921918-6EEE-44E7-9E19-187EF2EC6F29}"/>
              </a:ext>
            </a:extLst>
          </p:cNvPr>
          <p:cNvSpPr txBox="1">
            <a:spLocks/>
          </p:cNvSpPr>
          <p:nvPr/>
        </p:nvSpPr>
        <p:spPr>
          <a:xfrm>
            <a:off x="1676400" y="3977175"/>
            <a:ext cx="9144000" cy="1655762"/>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Systematic Debugging</a:t>
            </a:r>
          </a:p>
          <a:p>
            <a:r>
              <a:rPr lang="en-US" sz="1400" dirty="0"/>
              <a:t>(Adjusted/Modified By Alvarado Leonel and Connor White)</a:t>
            </a:r>
          </a:p>
        </p:txBody>
      </p:sp>
    </p:spTree>
    <p:extLst>
      <p:ext uri="{BB962C8B-B14F-4D97-AF65-F5344CB8AC3E}">
        <p14:creationId xmlns:p14="http://schemas.microsoft.com/office/powerpoint/2010/main" val="2842080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The try-except statement</a:t>
            </a:r>
          </a:p>
        </p:txBody>
      </p:sp>
      <p:sp>
        <p:nvSpPr>
          <p:cNvPr id="6" name="Content Placeholder 5"/>
          <p:cNvSpPr>
            <a:spLocks noGrp="1"/>
          </p:cNvSpPr>
          <p:nvPr>
            <p:ph idx="1"/>
          </p:nvPr>
        </p:nvSpPr>
        <p:spPr/>
        <p:txBody>
          <a:bodyPr/>
          <a:lstStyle/>
          <a:p>
            <a:r>
              <a:rPr lang="en-US" dirty="0"/>
              <a:t>Format of the statement:</a:t>
            </a:r>
          </a:p>
          <a:p>
            <a:pPr marL="0" indent="0">
              <a:buNone/>
            </a:pPr>
            <a:r>
              <a:rPr lang="en-US" sz="2800" b="0" i="0" u="none" strike="noStrike" dirty="0">
                <a:solidFill>
                  <a:srgbClr val="FFFFFF"/>
                </a:solidFill>
                <a:effectLst/>
                <a:highlight>
                  <a:srgbClr val="000000"/>
                </a:highlight>
                <a:latin typeface="Consolas" panose="020B0609020204030204" pitchFamily="49" charset="0"/>
              </a:rPr>
              <a:t>  </a:t>
            </a:r>
            <a:r>
              <a:rPr lang="en-US" sz="2800" b="0" i="0" u="none" strike="noStrike" dirty="0">
                <a:solidFill>
                  <a:srgbClr val="FCC28C"/>
                </a:solidFill>
                <a:effectLst/>
                <a:highlight>
                  <a:srgbClr val="000000"/>
                </a:highlight>
                <a:latin typeface="Consolas" panose="020B0609020204030204" pitchFamily="49" charset="0"/>
              </a:rPr>
              <a:t>try</a:t>
            </a:r>
            <a:r>
              <a:rPr lang="en-US" sz="2800" b="0" i="0" u="none" strike="noStrike" dirty="0">
                <a:solidFill>
                  <a:srgbClr val="FFFFFF"/>
                </a:solidFill>
                <a:effectLst/>
                <a:highlight>
                  <a:srgbClr val="000000"/>
                </a:highlight>
                <a:latin typeface="Consolas" panose="020B0609020204030204" pitchFamily="49" charset="0"/>
              </a:rPr>
              <a:t>:</a:t>
            </a:r>
            <a:br>
              <a:rPr lang="en-US" sz="2800" b="0" i="0" u="none" strike="noStrike" dirty="0">
                <a:solidFill>
                  <a:srgbClr val="FFFFFF"/>
                </a:solidFill>
                <a:effectLst/>
                <a:highlight>
                  <a:srgbClr val="000000"/>
                </a:highlight>
                <a:latin typeface="Consolas" panose="020B0609020204030204" pitchFamily="49" charset="0"/>
              </a:rPr>
            </a:br>
            <a:r>
              <a:rPr lang="en-US" sz="2800" b="0" i="0" u="none" strike="noStrike" dirty="0">
                <a:solidFill>
                  <a:srgbClr val="FFFFFF"/>
                </a:solidFill>
                <a:effectLst/>
                <a:highlight>
                  <a:srgbClr val="000000"/>
                </a:highlight>
                <a:latin typeface="Consolas" panose="020B0609020204030204" pitchFamily="49" charset="0"/>
              </a:rPr>
              <a:t>  	&lt;code to </a:t>
            </a:r>
            <a:r>
              <a:rPr lang="en-US" sz="2800" b="0" i="0" u="none" strike="noStrike" dirty="0">
                <a:solidFill>
                  <a:srgbClr val="FCC28C"/>
                </a:solidFill>
                <a:effectLst/>
                <a:highlight>
                  <a:srgbClr val="000000"/>
                </a:highlight>
                <a:latin typeface="Consolas" panose="020B0609020204030204" pitchFamily="49" charset="0"/>
              </a:rPr>
              <a:t>try</a:t>
            </a:r>
            <a:r>
              <a:rPr lang="en-US" sz="2800" b="0" i="0" u="none" strike="noStrike" dirty="0">
                <a:solidFill>
                  <a:srgbClr val="FFFFFF"/>
                </a:solidFill>
                <a:effectLst/>
                <a:highlight>
                  <a:srgbClr val="000000"/>
                </a:highlight>
                <a:latin typeface="Consolas" panose="020B0609020204030204" pitchFamily="49" charset="0"/>
              </a:rPr>
              <a:t> to run&gt;</a:t>
            </a:r>
            <a:br>
              <a:rPr lang="en-US" sz="2800" b="0" i="0" u="none" strike="noStrike" dirty="0">
                <a:solidFill>
                  <a:srgbClr val="FFFFFF"/>
                </a:solidFill>
                <a:effectLst/>
                <a:highlight>
                  <a:srgbClr val="000000"/>
                </a:highlight>
                <a:latin typeface="Consolas" panose="020B0609020204030204" pitchFamily="49" charset="0"/>
              </a:rPr>
            </a:br>
            <a:r>
              <a:rPr lang="en-US" sz="2800" b="0" i="0" u="none" strike="noStrike" dirty="0">
                <a:solidFill>
                  <a:srgbClr val="FFFFFF"/>
                </a:solidFill>
                <a:effectLst/>
                <a:highlight>
                  <a:srgbClr val="000000"/>
                </a:highlight>
                <a:latin typeface="Consolas" panose="020B0609020204030204" pitchFamily="49" charset="0"/>
              </a:rPr>
              <a:t>  </a:t>
            </a:r>
            <a:r>
              <a:rPr lang="en-US" sz="2800" b="0" i="0" u="none" strike="noStrike" dirty="0">
                <a:solidFill>
                  <a:srgbClr val="FCC28C"/>
                </a:solidFill>
                <a:effectLst/>
                <a:highlight>
                  <a:srgbClr val="000000"/>
                </a:highlight>
                <a:latin typeface="Consolas" panose="020B0609020204030204" pitchFamily="49" charset="0"/>
              </a:rPr>
              <a:t>except</a:t>
            </a:r>
            <a:r>
              <a:rPr lang="en-US" sz="2800" b="0" i="0" u="none" strike="noStrike" dirty="0">
                <a:solidFill>
                  <a:srgbClr val="FFFFFF"/>
                </a:solidFill>
                <a:effectLst/>
                <a:highlight>
                  <a:srgbClr val="000000"/>
                </a:highlight>
                <a:latin typeface="Consolas" panose="020B0609020204030204" pitchFamily="49" charset="0"/>
              </a:rPr>
              <a:t> &lt;</a:t>
            </a:r>
            <a:r>
              <a:rPr lang="en-US" sz="2800" b="0" i="0" u="none" strike="noStrike" dirty="0" err="1">
                <a:solidFill>
                  <a:srgbClr val="FFFFFF"/>
                </a:solidFill>
                <a:effectLst/>
                <a:highlight>
                  <a:srgbClr val="000000"/>
                </a:highlight>
                <a:latin typeface="Consolas" panose="020B0609020204030204" pitchFamily="49" charset="0"/>
              </a:rPr>
              <a:t>exception_type</a:t>
            </a:r>
            <a:r>
              <a:rPr lang="en-US" sz="2800" b="0" i="0" u="none" strike="noStrike" dirty="0">
                <a:solidFill>
                  <a:srgbClr val="FFFFFF"/>
                </a:solidFill>
                <a:effectLst/>
                <a:highlight>
                  <a:srgbClr val="000000"/>
                </a:highlight>
                <a:latin typeface="Consolas" panose="020B0609020204030204" pitchFamily="49" charset="0"/>
              </a:rPr>
              <a:t>&gt;:</a:t>
            </a:r>
            <a:br>
              <a:rPr lang="en-US" sz="2800" b="0" i="0" u="none" strike="noStrike" dirty="0">
                <a:solidFill>
                  <a:srgbClr val="FFFFFF"/>
                </a:solidFill>
                <a:effectLst/>
                <a:highlight>
                  <a:srgbClr val="000000"/>
                </a:highlight>
                <a:latin typeface="Consolas" panose="020B0609020204030204" pitchFamily="49" charset="0"/>
              </a:rPr>
            </a:br>
            <a:r>
              <a:rPr lang="en-US" sz="2800" b="0" i="0" u="none" strike="noStrike" dirty="0">
                <a:solidFill>
                  <a:srgbClr val="FFFFFF"/>
                </a:solidFill>
                <a:effectLst/>
                <a:highlight>
                  <a:srgbClr val="000000"/>
                </a:highlight>
                <a:latin typeface="Consolas" panose="020B0609020204030204" pitchFamily="49" charset="0"/>
              </a:rPr>
              <a:t>     &lt;code to </a:t>
            </a:r>
            <a:r>
              <a:rPr lang="en-US" sz="2800" b="0" i="0" u="none" strike="noStrike" dirty="0">
                <a:solidFill>
                  <a:schemeClr val="bg1"/>
                </a:solidFill>
                <a:effectLst/>
                <a:highlight>
                  <a:srgbClr val="000000"/>
                </a:highlight>
                <a:latin typeface="Consolas" panose="020B0609020204030204" pitchFamily="49" charset="0"/>
              </a:rPr>
              <a:t>run if there's an exception&gt;</a:t>
            </a:r>
            <a:endParaRPr lang="en-US" sz="2800" dirty="0">
              <a:highlight>
                <a:srgbClr val="000000"/>
              </a:highlight>
              <a:latin typeface="Consolas" panose="020B0609020204030204" pitchFamily="49" charset="0"/>
            </a:endParaRPr>
          </a:p>
        </p:txBody>
      </p:sp>
      <p:sp>
        <p:nvSpPr>
          <p:cNvPr id="4" name="Oval 3"/>
          <p:cNvSpPr/>
          <p:nvPr/>
        </p:nvSpPr>
        <p:spPr>
          <a:xfrm>
            <a:off x="1174194" y="2228470"/>
            <a:ext cx="945881" cy="67167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305319" y="4710516"/>
            <a:ext cx="2667000" cy="646331"/>
          </a:xfrm>
          <a:prstGeom prst="rect">
            <a:avLst/>
          </a:prstGeom>
          <a:noFill/>
        </p:spPr>
        <p:txBody>
          <a:bodyPr wrap="square" rtlCol="0">
            <a:spAutoFit/>
          </a:bodyPr>
          <a:lstStyle/>
          <a:p>
            <a:r>
              <a:rPr lang="en-US" dirty="0">
                <a:solidFill>
                  <a:srgbClr val="FF0000"/>
                </a:solidFill>
              </a:rPr>
              <a:t>We start with the keyword “try”, followed by a colon</a:t>
            </a:r>
          </a:p>
        </p:txBody>
      </p:sp>
      <p:sp>
        <p:nvSpPr>
          <p:cNvPr id="2" name="Slide Number Placeholder 1">
            <a:extLst>
              <a:ext uri="{FF2B5EF4-FFF2-40B4-BE49-F238E27FC236}">
                <a16:creationId xmlns:a16="http://schemas.microsoft.com/office/drawing/2014/main" id="{1F4BB449-19B3-49EA-90C9-9BD16CE8B77F}"/>
              </a:ext>
            </a:extLst>
          </p:cNvPr>
          <p:cNvSpPr>
            <a:spLocks noGrp="1"/>
          </p:cNvSpPr>
          <p:nvPr>
            <p:ph type="sldNum" sz="quarter" idx="12"/>
          </p:nvPr>
        </p:nvSpPr>
        <p:spPr/>
        <p:txBody>
          <a:bodyPr/>
          <a:lstStyle/>
          <a:p>
            <a:fld id="{801F1A6E-F1F7-4F15-826B-C88349542B62}" type="slidenum">
              <a:rPr lang="en-US" smtClean="0"/>
              <a:t>10</a:t>
            </a:fld>
            <a:endParaRPr lang="en-US"/>
          </a:p>
        </p:txBody>
      </p:sp>
    </p:spTree>
    <p:extLst>
      <p:ext uri="{BB962C8B-B14F-4D97-AF65-F5344CB8AC3E}">
        <p14:creationId xmlns:p14="http://schemas.microsoft.com/office/powerpoint/2010/main" val="1607458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The try-except statement</a:t>
            </a:r>
          </a:p>
        </p:txBody>
      </p:sp>
      <p:sp>
        <p:nvSpPr>
          <p:cNvPr id="6" name="Content Placeholder 5"/>
          <p:cNvSpPr>
            <a:spLocks noGrp="1"/>
          </p:cNvSpPr>
          <p:nvPr>
            <p:ph idx="1"/>
          </p:nvPr>
        </p:nvSpPr>
        <p:spPr/>
        <p:txBody>
          <a:bodyPr/>
          <a:lstStyle/>
          <a:p>
            <a:r>
              <a:rPr lang="en-US" dirty="0"/>
              <a:t>Format of the statement:</a:t>
            </a:r>
          </a:p>
          <a:p>
            <a:pPr marL="0" indent="0">
              <a:buNone/>
            </a:pPr>
            <a:r>
              <a:rPr lang="en-US" sz="2800" b="0" i="0" u="none" strike="noStrike" dirty="0">
                <a:solidFill>
                  <a:srgbClr val="FFFFFF"/>
                </a:solidFill>
                <a:effectLst/>
                <a:highlight>
                  <a:srgbClr val="000000"/>
                </a:highlight>
                <a:latin typeface="Consolas" panose="020B0609020204030204" pitchFamily="49" charset="0"/>
              </a:rPr>
              <a:t>  </a:t>
            </a:r>
            <a:r>
              <a:rPr lang="en-US" sz="2800" b="0" i="0" u="none" strike="noStrike" dirty="0">
                <a:solidFill>
                  <a:srgbClr val="FCC28C"/>
                </a:solidFill>
                <a:effectLst/>
                <a:highlight>
                  <a:srgbClr val="000000"/>
                </a:highlight>
                <a:latin typeface="Consolas" panose="020B0609020204030204" pitchFamily="49" charset="0"/>
              </a:rPr>
              <a:t>try</a:t>
            </a:r>
            <a:r>
              <a:rPr lang="en-US" sz="2800" b="0" i="0" u="none" strike="noStrike" dirty="0">
                <a:solidFill>
                  <a:srgbClr val="FFFFFF"/>
                </a:solidFill>
                <a:effectLst/>
                <a:highlight>
                  <a:srgbClr val="000000"/>
                </a:highlight>
                <a:latin typeface="Consolas" panose="020B0609020204030204" pitchFamily="49" charset="0"/>
              </a:rPr>
              <a:t>:</a:t>
            </a:r>
            <a:br>
              <a:rPr lang="en-US" sz="2800" b="0" i="0" u="none" strike="noStrike" dirty="0">
                <a:solidFill>
                  <a:srgbClr val="FFFFFF"/>
                </a:solidFill>
                <a:effectLst/>
                <a:highlight>
                  <a:srgbClr val="000000"/>
                </a:highlight>
                <a:latin typeface="Consolas" panose="020B0609020204030204" pitchFamily="49" charset="0"/>
              </a:rPr>
            </a:br>
            <a:r>
              <a:rPr lang="en-US" sz="2800" b="0" i="0" u="none" strike="noStrike" dirty="0">
                <a:solidFill>
                  <a:srgbClr val="FFFFFF"/>
                </a:solidFill>
                <a:effectLst/>
                <a:highlight>
                  <a:srgbClr val="000000"/>
                </a:highlight>
                <a:latin typeface="Consolas" panose="020B0609020204030204" pitchFamily="49" charset="0"/>
              </a:rPr>
              <a:t>  	&lt;code to </a:t>
            </a:r>
            <a:r>
              <a:rPr lang="en-US" sz="2800" b="0" i="0" u="none" strike="noStrike" dirty="0">
                <a:solidFill>
                  <a:srgbClr val="FCC28C"/>
                </a:solidFill>
                <a:effectLst/>
                <a:highlight>
                  <a:srgbClr val="000000"/>
                </a:highlight>
                <a:latin typeface="Consolas" panose="020B0609020204030204" pitchFamily="49" charset="0"/>
              </a:rPr>
              <a:t>try</a:t>
            </a:r>
            <a:r>
              <a:rPr lang="en-US" sz="2800" b="0" i="0" u="none" strike="noStrike" dirty="0">
                <a:solidFill>
                  <a:srgbClr val="FFFFFF"/>
                </a:solidFill>
                <a:effectLst/>
                <a:highlight>
                  <a:srgbClr val="000000"/>
                </a:highlight>
                <a:latin typeface="Consolas" panose="020B0609020204030204" pitchFamily="49" charset="0"/>
              </a:rPr>
              <a:t> to run&gt;</a:t>
            </a:r>
            <a:br>
              <a:rPr lang="en-US" sz="2800" b="0" i="0" u="none" strike="noStrike" dirty="0">
                <a:solidFill>
                  <a:srgbClr val="FFFFFF"/>
                </a:solidFill>
                <a:effectLst/>
                <a:highlight>
                  <a:srgbClr val="000000"/>
                </a:highlight>
                <a:latin typeface="Consolas" panose="020B0609020204030204" pitchFamily="49" charset="0"/>
              </a:rPr>
            </a:br>
            <a:r>
              <a:rPr lang="en-US" sz="2800" b="0" i="0" u="none" strike="noStrike" dirty="0">
                <a:solidFill>
                  <a:srgbClr val="FFFFFF"/>
                </a:solidFill>
                <a:effectLst/>
                <a:highlight>
                  <a:srgbClr val="000000"/>
                </a:highlight>
                <a:latin typeface="Consolas" panose="020B0609020204030204" pitchFamily="49" charset="0"/>
              </a:rPr>
              <a:t>  </a:t>
            </a:r>
            <a:r>
              <a:rPr lang="en-US" sz="2800" b="0" i="0" u="none" strike="noStrike" dirty="0">
                <a:solidFill>
                  <a:srgbClr val="FCC28C"/>
                </a:solidFill>
                <a:effectLst/>
                <a:highlight>
                  <a:srgbClr val="000000"/>
                </a:highlight>
                <a:latin typeface="Consolas" panose="020B0609020204030204" pitchFamily="49" charset="0"/>
              </a:rPr>
              <a:t>except</a:t>
            </a:r>
            <a:r>
              <a:rPr lang="en-US" sz="2800" b="0" i="0" u="none" strike="noStrike" dirty="0">
                <a:solidFill>
                  <a:srgbClr val="FFFFFF"/>
                </a:solidFill>
                <a:effectLst/>
                <a:highlight>
                  <a:srgbClr val="000000"/>
                </a:highlight>
                <a:latin typeface="Consolas" panose="020B0609020204030204" pitchFamily="49" charset="0"/>
              </a:rPr>
              <a:t> &lt;</a:t>
            </a:r>
            <a:r>
              <a:rPr lang="en-US" sz="2800" b="0" i="0" u="none" strike="noStrike" dirty="0" err="1">
                <a:solidFill>
                  <a:srgbClr val="FFFFFF"/>
                </a:solidFill>
                <a:effectLst/>
                <a:highlight>
                  <a:srgbClr val="000000"/>
                </a:highlight>
                <a:latin typeface="Consolas" panose="020B0609020204030204" pitchFamily="49" charset="0"/>
              </a:rPr>
              <a:t>exception_type</a:t>
            </a:r>
            <a:r>
              <a:rPr lang="en-US" sz="2800" b="0" i="0" u="none" strike="noStrike" dirty="0">
                <a:solidFill>
                  <a:srgbClr val="FFFFFF"/>
                </a:solidFill>
                <a:effectLst/>
                <a:highlight>
                  <a:srgbClr val="000000"/>
                </a:highlight>
                <a:latin typeface="Consolas" panose="020B0609020204030204" pitchFamily="49" charset="0"/>
              </a:rPr>
              <a:t>&gt;:</a:t>
            </a:r>
            <a:br>
              <a:rPr lang="en-US" sz="2800" b="0" i="0" u="none" strike="noStrike" dirty="0">
                <a:solidFill>
                  <a:srgbClr val="FFFFFF"/>
                </a:solidFill>
                <a:effectLst/>
                <a:highlight>
                  <a:srgbClr val="000000"/>
                </a:highlight>
                <a:latin typeface="Consolas" panose="020B0609020204030204" pitchFamily="49" charset="0"/>
              </a:rPr>
            </a:br>
            <a:r>
              <a:rPr lang="en-US" sz="2800" b="0" i="0" u="none" strike="noStrike" dirty="0">
                <a:solidFill>
                  <a:srgbClr val="FFFFFF"/>
                </a:solidFill>
                <a:effectLst/>
                <a:highlight>
                  <a:srgbClr val="000000"/>
                </a:highlight>
                <a:latin typeface="Consolas" panose="020B0609020204030204" pitchFamily="49" charset="0"/>
              </a:rPr>
              <a:t>     &lt;code to </a:t>
            </a:r>
            <a:r>
              <a:rPr lang="en-US" sz="2800" b="0" i="0" u="none" strike="noStrike" dirty="0">
                <a:solidFill>
                  <a:schemeClr val="bg1"/>
                </a:solidFill>
                <a:effectLst/>
                <a:highlight>
                  <a:srgbClr val="000000"/>
                </a:highlight>
                <a:latin typeface="Consolas" panose="020B0609020204030204" pitchFamily="49" charset="0"/>
              </a:rPr>
              <a:t>run if there's an exception&gt;</a:t>
            </a:r>
            <a:endParaRPr lang="en-US" sz="2800" dirty="0">
              <a:highlight>
                <a:srgbClr val="000000"/>
              </a:highlight>
              <a:latin typeface="Consolas" panose="020B0609020204030204" pitchFamily="49" charset="0"/>
            </a:endParaRPr>
          </a:p>
        </p:txBody>
      </p:sp>
      <p:sp>
        <p:nvSpPr>
          <p:cNvPr id="4" name="Oval 3"/>
          <p:cNvSpPr/>
          <p:nvPr/>
        </p:nvSpPr>
        <p:spPr>
          <a:xfrm>
            <a:off x="929708" y="2627991"/>
            <a:ext cx="5029200" cy="6400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305319" y="4710516"/>
            <a:ext cx="6545834" cy="1200329"/>
          </a:xfrm>
          <a:prstGeom prst="rect">
            <a:avLst/>
          </a:prstGeom>
          <a:noFill/>
        </p:spPr>
        <p:txBody>
          <a:bodyPr wrap="square" rtlCol="0">
            <a:spAutoFit/>
          </a:bodyPr>
          <a:lstStyle/>
          <a:p>
            <a:r>
              <a:rPr lang="en-US" dirty="0">
                <a:solidFill>
                  <a:srgbClr val="FF0000"/>
                </a:solidFill>
              </a:rPr>
              <a:t>We indent all of the code that we want to try to run</a:t>
            </a:r>
          </a:p>
          <a:p>
            <a:endParaRPr lang="en-US" dirty="0">
              <a:solidFill>
                <a:srgbClr val="FF0000"/>
              </a:solidFill>
            </a:endParaRPr>
          </a:p>
          <a:p>
            <a:r>
              <a:rPr lang="en-US" dirty="0">
                <a:solidFill>
                  <a:srgbClr val="FF0000"/>
                </a:solidFill>
              </a:rPr>
              <a:t>If there is NOT an exception (run-time error), then after this code completes, it skips the remainder of the try-except block</a:t>
            </a:r>
          </a:p>
        </p:txBody>
      </p:sp>
      <p:sp>
        <p:nvSpPr>
          <p:cNvPr id="2" name="Slide Number Placeholder 1">
            <a:extLst>
              <a:ext uri="{FF2B5EF4-FFF2-40B4-BE49-F238E27FC236}">
                <a16:creationId xmlns:a16="http://schemas.microsoft.com/office/drawing/2014/main" id="{327D0BBB-CC24-4D1C-A168-A31A7AC79D98}"/>
              </a:ext>
            </a:extLst>
          </p:cNvPr>
          <p:cNvSpPr>
            <a:spLocks noGrp="1"/>
          </p:cNvSpPr>
          <p:nvPr>
            <p:ph type="sldNum" sz="quarter" idx="12"/>
          </p:nvPr>
        </p:nvSpPr>
        <p:spPr/>
        <p:txBody>
          <a:bodyPr/>
          <a:lstStyle/>
          <a:p>
            <a:fld id="{801F1A6E-F1F7-4F15-826B-C88349542B62}" type="slidenum">
              <a:rPr lang="en-US" smtClean="0"/>
              <a:t>11</a:t>
            </a:fld>
            <a:endParaRPr lang="en-US"/>
          </a:p>
        </p:txBody>
      </p:sp>
    </p:spTree>
    <p:extLst>
      <p:ext uri="{BB962C8B-B14F-4D97-AF65-F5344CB8AC3E}">
        <p14:creationId xmlns:p14="http://schemas.microsoft.com/office/powerpoint/2010/main" val="1664812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The try-except statement</a:t>
            </a:r>
          </a:p>
        </p:txBody>
      </p:sp>
      <p:sp>
        <p:nvSpPr>
          <p:cNvPr id="6" name="Content Placeholder 5"/>
          <p:cNvSpPr>
            <a:spLocks noGrp="1"/>
          </p:cNvSpPr>
          <p:nvPr>
            <p:ph idx="1"/>
          </p:nvPr>
        </p:nvSpPr>
        <p:spPr/>
        <p:txBody>
          <a:bodyPr/>
          <a:lstStyle/>
          <a:p>
            <a:r>
              <a:rPr lang="en-US" dirty="0"/>
              <a:t>Format of the statement:</a:t>
            </a:r>
          </a:p>
          <a:p>
            <a:pPr marL="0" indent="0">
              <a:buNone/>
            </a:pPr>
            <a:r>
              <a:rPr lang="en-US" sz="2800" b="0" i="0" u="none" strike="noStrike" dirty="0">
                <a:solidFill>
                  <a:srgbClr val="FFFFFF"/>
                </a:solidFill>
                <a:effectLst/>
                <a:highlight>
                  <a:srgbClr val="000000"/>
                </a:highlight>
                <a:latin typeface="Consolas" panose="020B0609020204030204" pitchFamily="49" charset="0"/>
              </a:rPr>
              <a:t>  </a:t>
            </a:r>
            <a:r>
              <a:rPr lang="en-US" sz="2800" b="0" i="0" u="none" strike="noStrike" dirty="0">
                <a:solidFill>
                  <a:srgbClr val="FCC28C"/>
                </a:solidFill>
                <a:effectLst/>
                <a:highlight>
                  <a:srgbClr val="000000"/>
                </a:highlight>
                <a:latin typeface="Consolas" panose="020B0609020204030204" pitchFamily="49" charset="0"/>
              </a:rPr>
              <a:t>try</a:t>
            </a:r>
            <a:r>
              <a:rPr lang="en-US" sz="2800" b="0" i="0" u="none" strike="noStrike" dirty="0">
                <a:solidFill>
                  <a:srgbClr val="FFFFFF"/>
                </a:solidFill>
                <a:effectLst/>
                <a:highlight>
                  <a:srgbClr val="000000"/>
                </a:highlight>
                <a:latin typeface="Consolas" panose="020B0609020204030204" pitchFamily="49" charset="0"/>
              </a:rPr>
              <a:t>:</a:t>
            </a:r>
            <a:br>
              <a:rPr lang="en-US" sz="2800" b="0" i="0" u="none" strike="noStrike" dirty="0">
                <a:solidFill>
                  <a:srgbClr val="FFFFFF"/>
                </a:solidFill>
                <a:effectLst/>
                <a:highlight>
                  <a:srgbClr val="000000"/>
                </a:highlight>
                <a:latin typeface="Consolas" panose="020B0609020204030204" pitchFamily="49" charset="0"/>
              </a:rPr>
            </a:br>
            <a:r>
              <a:rPr lang="en-US" sz="2800" b="0" i="0" u="none" strike="noStrike" dirty="0">
                <a:solidFill>
                  <a:srgbClr val="FFFFFF"/>
                </a:solidFill>
                <a:effectLst/>
                <a:highlight>
                  <a:srgbClr val="000000"/>
                </a:highlight>
                <a:latin typeface="Consolas" panose="020B0609020204030204" pitchFamily="49" charset="0"/>
              </a:rPr>
              <a:t>  	&lt;code to </a:t>
            </a:r>
            <a:r>
              <a:rPr lang="en-US" sz="2800" b="0" i="0" u="none" strike="noStrike" dirty="0">
                <a:solidFill>
                  <a:srgbClr val="FCC28C"/>
                </a:solidFill>
                <a:effectLst/>
                <a:highlight>
                  <a:srgbClr val="000000"/>
                </a:highlight>
                <a:latin typeface="Consolas" panose="020B0609020204030204" pitchFamily="49" charset="0"/>
              </a:rPr>
              <a:t>try</a:t>
            </a:r>
            <a:r>
              <a:rPr lang="en-US" sz="2800" b="0" i="0" u="none" strike="noStrike" dirty="0">
                <a:solidFill>
                  <a:srgbClr val="FFFFFF"/>
                </a:solidFill>
                <a:effectLst/>
                <a:highlight>
                  <a:srgbClr val="000000"/>
                </a:highlight>
                <a:latin typeface="Consolas" panose="020B0609020204030204" pitchFamily="49" charset="0"/>
              </a:rPr>
              <a:t> to run&gt;</a:t>
            </a:r>
            <a:br>
              <a:rPr lang="en-US" sz="2800" b="0" i="0" u="none" strike="noStrike" dirty="0">
                <a:solidFill>
                  <a:srgbClr val="FFFFFF"/>
                </a:solidFill>
                <a:effectLst/>
                <a:highlight>
                  <a:srgbClr val="000000"/>
                </a:highlight>
                <a:latin typeface="Consolas" panose="020B0609020204030204" pitchFamily="49" charset="0"/>
              </a:rPr>
            </a:br>
            <a:r>
              <a:rPr lang="en-US" sz="2800" b="0" i="0" u="none" strike="noStrike" dirty="0">
                <a:solidFill>
                  <a:srgbClr val="FFFFFF"/>
                </a:solidFill>
                <a:effectLst/>
                <a:highlight>
                  <a:srgbClr val="000000"/>
                </a:highlight>
                <a:latin typeface="Consolas" panose="020B0609020204030204" pitchFamily="49" charset="0"/>
              </a:rPr>
              <a:t>  </a:t>
            </a:r>
            <a:r>
              <a:rPr lang="en-US" sz="2800" b="0" i="0" u="none" strike="noStrike" dirty="0">
                <a:solidFill>
                  <a:srgbClr val="FCC28C"/>
                </a:solidFill>
                <a:effectLst/>
                <a:highlight>
                  <a:srgbClr val="000000"/>
                </a:highlight>
                <a:latin typeface="Consolas" panose="020B0609020204030204" pitchFamily="49" charset="0"/>
              </a:rPr>
              <a:t>except</a:t>
            </a:r>
            <a:r>
              <a:rPr lang="en-US" sz="2800" b="0" i="0" u="none" strike="noStrike" dirty="0">
                <a:solidFill>
                  <a:srgbClr val="FFFFFF"/>
                </a:solidFill>
                <a:effectLst/>
                <a:highlight>
                  <a:srgbClr val="000000"/>
                </a:highlight>
                <a:latin typeface="Consolas" panose="020B0609020204030204" pitchFamily="49" charset="0"/>
              </a:rPr>
              <a:t> &lt;</a:t>
            </a:r>
            <a:r>
              <a:rPr lang="en-US" sz="2800" b="0" i="0" u="none" strike="noStrike" dirty="0" err="1">
                <a:solidFill>
                  <a:srgbClr val="FFFFFF"/>
                </a:solidFill>
                <a:effectLst/>
                <a:highlight>
                  <a:srgbClr val="000000"/>
                </a:highlight>
                <a:latin typeface="Consolas" panose="020B0609020204030204" pitchFamily="49" charset="0"/>
              </a:rPr>
              <a:t>exception_type</a:t>
            </a:r>
            <a:r>
              <a:rPr lang="en-US" sz="2800" b="0" i="0" u="none" strike="noStrike" dirty="0">
                <a:solidFill>
                  <a:srgbClr val="FFFFFF"/>
                </a:solidFill>
                <a:effectLst/>
                <a:highlight>
                  <a:srgbClr val="000000"/>
                </a:highlight>
                <a:latin typeface="Consolas" panose="020B0609020204030204" pitchFamily="49" charset="0"/>
              </a:rPr>
              <a:t>&gt;:</a:t>
            </a:r>
            <a:br>
              <a:rPr lang="en-US" sz="2800" b="0" i="0" u="none" strike="noStrike" dirty="0">
                <a:solidFill>
                  <a:srgbClr val="FFFFFF"/>
                </a:solidFill>
                <a:effectLst/>
                <a:highlight>
                  <a:srgbClr val="000000"/>
                </a:highlight>
                <a:latin typeface="Consolas" panose="020B0609020204030204" pitchFamily="49" charset="0"/>
              </a:rPr>
            </a:br>
            <a:r>
              <a:rPr lang="en-US" sz="2800" b="0" i="0" u="none" strike="noStrike" dirty="0">
                <a:solidFill>
                  <a:srgbClr val="FFFFFF"/>
                </a:solidFill>
                <a:effectLst/>
                <a:highlight>
                  <a:srgbClr val="000000"/>
                </a:highlight>
                <a:latin typeface="Consolas" panose="020B0609020204030204" pitchFamily="49" charset="0"/>
              </a:rPr>
              <a:t>     &lt;code to </a:t>
            </a:r>
            <a:r>
              <a:rPr lang="en-US" sz="2800" b="0" i="0" u="none" strike="noStrike" dirty="0">
                <a:solidFill>
                  <a:schemeClr val="bg1"/>
                </a:solidFill>
                <a:effectLst/>
                <a:highlight>
                  <a:srgbClr val="000000"/>
                </a:highlight>
                <a:latin typeface="Consolas" panose="020B0609020204030204" pitchFamily="49" charset="0"/>
              </a:rPr>
              <a:t>run if there's an exception&gt;</a:t>
            </a:r>
            <a:endParaRPr lang="en-US" sz="2800" dirty="0">
              <a:highlight>
                <a:srgbClr val="000000"/>
              </a:highlight>
              <a:latin typeface="Consolas" panose="020B0609020204030204" pitchFamily="49" charset="0"/>
            </a:endParaRPr>
          </a:p>
        </p:txBody>
      </p:sp>
      <p:sp>
        <p:nvSpPr>
          <p:cNvPr id="4" name="Oval 3"/>
          <p:cNvSpPr/>
          <p:nvPr/>
        </p:nvSpPr>
        <p:spPr>
          <a:xfrm>
            <a:off x="1131695" y="2973321"/>
            <a:ext cx="1376987" cy="6400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305319" y="4710516"/>
            <a:ext cx="2989440" cy="369332"/>
          </a:xfrm>
          <a:prstGeom prst="rect">
            <a:avLst/>
          </a:prstGeom>
          <a:noFill/>
        </p:spPr>
        <p:txBody>
          <a:bodyPr wrap="square" rtlCol="0">
            <a:spAutoFit/>
          </a:bodyPr>
          <a:lstStyle/>
          <a:p>
            <a:r>
              <a:rPr lang="en-US" dirty="0">
                <a:solidFill>
                  <a:srgbClr val="FF0000"/>
                </a:solidFill>
              </a:rPr>
              <a:t>Next is the except statement</a:t>
            </a:r>
          </a:p>
        </p:txBody>
      </p:sp>
      <p:sp>
        <p:nvSpPr>
          <p:cNvPr id="2" name="Slide Number Placeholder 1">
            <a:extLst>
              <a:ext uri="{FF2B5EF4-FFF2-40B4-BE49-F238E27FC236}">
                <a16:creationId xmlns:a16="http://schemas.microsoft.com/office/drawing/2014/main" id="{5DB73F7C-5BE9-4BC7-9E3D-378207226833}"/>
              </a:ext>
            </a:extLst>
          </p:cNvPr>
          <p:cNvSpPr>
            <a:spLocks noGrp="1"/>
          </p:cNvSpPr>
          <p:nvPr>
            <p:ph type="sldNum" sz="quarter" idx="12"/>
          </p:nvPr>
        </p:nvSpPr>
        <p:spPr/>
        <p:txBody>
          <a:bodyPr/>
          <a:lstStyle/>
          <a:p>
            <a:fld id="{801F1A6E-F1F7-4F15-826B-C88349542B62}" type="slidenum">
              <a:rPr lang="en-US" smtClean="0"/>
              <a:t>12</a:t>
            </a:fld>
            <a:endParaRPr lang="en-US"/>
          </a:p>
        </p:txBody>
      </p:sp>
    </p:spTree>
    <p:extLst>
      <p:ext uri="{BB962C8B-B14F-4D97-AF65-F5344CB8AC3E}">
        <p14:creationId xmlns:p14="http://schemas.microsoft.com/office/powerpoint/2010/main" val="1321450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The try-except statement</a:t>
            </a:r>
          </a:p>
        </p:txBody>
      </p:sp>
      <p:sp>
        <p:nvSpPr>
          <p:cNvPr id="6" name="Content Placeholder 5"/>
          <p:cNvSpPr>
            <a:spLocks noGrp="1"/>
          </p:cNvSpPr>
          <p:nvPr>
            <p:ph idx="1"/>
          </p:nvPr>
        </p:nvSpPr>
        <p:spPr/>
        <p:txBody>
          <a:bodyPr/>
          <a:lstStyle/>
          <a:p>
            <a:r>
              <a:rPr lang="en-US" dirty="0"/>
              <a:t>Format of the statement:</a:t>
            </a:r>
          </a:p>
          <a:p>
            <a:pPr marL="0" indent="0">
              <a:buNone/>
            </a:pPr>
            <a:r>
              <a:rPr lang="en-US" sz="2800" b="0" i="0" u="none" strike="noStrike" dirty="0">
                <a:solidFill>
                  <a:srgbClr val="FFFFFF"/>
                </a:solidFill>
                <a:effectLst/>
                <a:highlight>
                  <a:srgbClr val="000000"/>
                </a:highlight>
                <a:latin typeface="Consolas" panose="020B0609020204030204" pitchFamily="49" charset="0"/>
              </a:rPr>
              <a:t>  </a:t>
            </a:r>
            <a:r>
              <a:rPr lang="en-US" sz="2800" b="0" i="0" u="none" strike="noStrike" dirty="0">
                <a:solidFill>
                  <a:srgbClr val="FCC28C"/>
                </a:solidFill>
                <a:effectLst/>
                <a:highlight>
                  <a:srgbClr val="000000"/>
                </a:highlight>
                <a:latin typeface="Consolas" panose="020B0609020204030204" pitchFamily="49" charset="0"/>
              </a:rPr>
              <a:t>try</a:t>
            </a:r>
            <a:r>
              <a:rPr lang="en-US" sz="2800" b="0" i="0" u="none" strike="noStrike" dirty="0">
                <a:solidFill>
                  <a:srgbClr val="FFFFFF"/>
                </a:solidFill>
                <a:effectLst/>
                <a:highlight>
                  <a:srgbClr val="000000"/>
                </a:highlight>
                <a:latin typeface="Consolas" panose="020B0609020204030204" pitchFamily="49" charset="0"/>
              </a:rPr>
              <a:t>:</a:t>
            </a:r>
            <a:br>
              <a:rPr lang="en-US" sz="2800" b="0" i="0" u="none" strike="noStrike" dirty="0">
                <a:solidFill>
                  <a:srgbClr val="FFFFFF"/>
                </a:solidFill>
                <a:effectLst/>
                <a:highlight>
                  <a:srgbClr val="000000"/>
                </a:highlight>
                <a:latin typeface="Consolas" panose="020B0609020204030204" pitchFamily="49" charset="0"/>
              </a:rPr>
            </a:br>
            <a:r>
              <a:rPr lang="en-US" sz="2800" b="0" i="0" u="none" strike="noStrike" dirty="0">
                <a:solidFill>
                  <a:srgbClr val="FFFFFF"/>
                </a:solidFill>
                <a:effectLst/>
                <a:highlight>
                  <a:srgbClr val="000000"/>
                </a:highlight>
                <a:latin typeface="Consolas" panose="020B0609020204030204" pitchFamily="49" charset="0"/>
              </a:rPr>
              <a:t>  	&lt;code to </a:t>
            </a:r>
            <a:r>
              <a:rPr lang="en-US" sz="2800" b="0" i="0" u="none" strike="noStrike" dirty="0">
                <a:solidFill>
                  <a:srgbClr val="FCC28C"/>
                </a:solidFill>
                <a:effectLst/>
                <a:highlight>
                  <a:srgbClr val="000000"/>
                </a:highlight>
                <a:latin typeface="Consolas" panose="020B0609020204030204" pitchFamily="49" charset="0"/>
              </a:rPr>
              <a:t>try</a:t>
            </a:r>
            <a:r>
              <a:rPr lang="en-US" sz="2800" b="0" i="0" u="none" strike="noStrike" dirty="0">
                <a:solidFill>
                  <a:srgbClr val="FFFFFF"/>
                </a:solidFill>
                <a:effectLst/>
                <a:highlight>
                  <a:srgbClr val="000000"/>
                </a:highlight>
                <a:latin typeface="Consolas" panose="020B0609020204030204" pitchFamily="49" charset="0"/>
              </a:rPr>
              <a:t> to run&gt;</a:t>
            </a:r>
            <a:br>
              <a:rPr lang="en-US" sz="2800" b="0" i="0" u="none" strike="noStrike" dirty="0">
                <a:solidFill>
                  <a:srgbClr val="FFFFFF"/>
                </a:solidFill>
                <a:effectLst/>
                <a:highlight>
                  <a:srgbClr val="000000"/>
                </a:highlight>
                <a:latin typeface="Consolas" panose="020B0609020204030204" pitchFamily="49" charset="0"/>
              </a:rPr>
            </a:br>
            <a:r>
              <a:rPr lang="en-US" sz="2800" b="0" i="0" u="none" strike="noStrike" dirty="0">
                <a:solidFill>
                  <a:srgbClr val="FFFFFF"/>
                </a:solidFill>
                <a:effectLst/>
                <a:highlight>
                  <a:srgbClr val="000000"/>
                </a:highlight>
                <a:latin typeface="Consolas" panose="020B0609020204030204" pitchFamily="49" charset="0"/>
              </a:rPr>
              <a:t>  </a:t>
            </a:r>
            <a:r>
              <a:rPr lang="en-US" sz="2800" b="0" i="0" u="none" strike="noStrike" dirty="0">
                <a:solidFill>
                  <a:srgbClr val="FCC28C"/>
                </a:solidFill>
                <a:effectLst/>
                <a:highlight>
                  <a:srgbClr val="000000"/>
                </a:highlight>
                <a:latin typeface="Consolas" panose="020B0609020204030204" pitchFamily="49" charset="0"/>
              </a:rPr>
              <a:t>except</a:t>
            </a:r>
            <a:r>
              <a:rPr lang="en-US" sz="2800" b="0" i="0" u="none" strike="noStrike" dirty="0">
                <a:solidFill>
                  <a:srgbClr val="FFFFFF"/>
                </a:solidFill>
                <a:effectLst/>
                <a:highlight>
                  <a:srgbClr val="000000"/>
                </a:highlight>
                <a:latin typeface="Consolas" panose="020B0609020204030204" pitchFamily="49" charset="0"/>
              </a:rPr>
              <a:t> &lt;</a:t>
            </a:r>
            <a:r>
              <a:rPr lang="en-US" sz="2800" b="0" i="0" u="none" strike="noStrike" dirty="0" err="1">
                <a:solidFill>
                  <a:srgbClr val="FFFFFF"/>
                </a:solidFill>
                <a:effectLst/>
                <a:highlight>
                  <a:srgbClr val="000000"/>
                </a:highlight>
                <a:latin typeface="Consolas" panose="020B0609020204030204" pitchFamily="49" charset="0"/>
              </a:rPr>
              <a:t>exception_type</a:t>
            </a:r>
            <a:r>
              <a:rPr lang="en-US" sz="2800" b="0" i="0" u="none" strike="noStrike" dirty="0">
                <a:solidFill>
                  <a:srgbClr val="FFFFFF"/>
                </a:solidFill>
                <a:effectLst/>
                <a:highlight>
                  <a:srgbClr val="000000"/>
                </a:highlight>
                <a:latin typeface="Consolas" panose="020B0609020204030204" pitchFamily="49" charset="0"/>
              </a:rPr>
              <a:t>&gt;:</a:t>
            </a:r>
            <a:br>
              <a:rPr lang="en-US" sz="2800" b="0" i="0" u="none" strike="noStrike" dirty="0">
                <a:solidFill>
                  <a:srgbClr val="FFFFFF"/>
                </a:solidFill>
                <a:effectLst/>
                <a:highlight>
                  <a:srgbClr val="000000"/>
                </a:highlight>
                <a:latin typeface="Consolas" panose="020B0609020204030204" pitchFamily="49" charset="0"/>
              </a:rPr>
            </a:br>
            <a:r>
              <a:rPr lang="en-US" sz="2800" b="0" i="0" u="none" strike="noStrike" dirty="0">
                <a:solidFill>
                  <a:srgbClr val="FFFFFF"/>
                </a:solidFill>
                <a:effectLst/>
                <a:highlight>
                  <a:srgbClr val="000000"/>
                </a:highlight>
                <a:latin typeface="Consolas" panose="020B0609020204030204" pitchFamily="49" charset="0"/>
              </a:rPr>
              <a:t>     &lt;code to </a:t>
            </a:r>
            <a:r>
              <a:rPr lang="en-US" sz="2800" b="0" i="0" u="none" strike="noStrike" dirty="0">
                <a:solidFill>
                  <a:schemeClr val="bg1"/>
                </a:solidFill>
                <a:effectLst/>
                <a:highlight>
                  <a:srgbClr val="000000"/>
                </a:highlight>
                <a:latin typeface="Consolas" panose="020B0609020204030204" pitchFamily="49" charset="0"/>
              </a:rPr>
              <a:t>run if there's an exception&gt;</a:t>
            </a:r>
            <a:endParaRPr lang="en-US" sz="2800" dirty="0">
              <a:highlight>
                <a:srgbClr val="000000"/>
              </a:highlight>
              <a:latin typeface="Consolas" panose="020B0609020204030204" pitchFamily="49" charset="0"/>
            </a:endParaRPr>
          </a:p>
        </p:txBody>
      </p:sp>
      <p:sp>
        <p:nvSpPr>
          <p:cNvPr id="4" name="Oval 3"/>
          <p:cNvSpPr/>
          <p:nvPr/>
        </p:nvSpPr>
        <p:spPr>
          <a:xfrm>
            <a:off x="2578011" y="3016460"/>
            <a:ext cx="3259575" cy="67167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305318" y="4710516"/>
            <a:ext cx="3098950" cy="1200329"/>
          </a:xfrm>
          <a:prstGeom prst="rect">
            <a:avLst/>
          </a:prstGeom>
          <a:noFill/>
        </p:spPr>
        <p:txBody>
          <a:bodyPr wrap="square" rtlCol="0">
            <a:spAutoFit/>
          </a:bodyPr>
          <a:lstStyle/>
          <a:p>
            <a:r>
              <a:rPr lang="en-US" dirty="0">
                <a:solidFill>
                  <a:srgbClr val="FF0000"/>
                </a:solidFill>
              </a:rPr>
              <a:t>That is followed by an </a:t>
            </a:r>
            <a:r>
              <a:rPr lang="en-US" b="1" dirty="0">
                <a:solidFill>
                  <a:srgbClr val="FF0000"/>
                </a:solidFill>
              </a:rPr>
              <a:t>OPTIONAL</a:t>
            </a:r>
            <a:r>
              <a:rPr lang="en-US" dirty="0">
                <a:solidFill>
                  <a:srgbClr val="FF0000"/>
                </a:solidFill>
              </a:rPr>
              <a:t> exception type  </a:t>
            </a:r>
          </a:p>
          <a:p>
            <a:endParaRPr lang="en-US" dirty="0">
              <a:solidFill>
                <a:srgbClr val="FF0000"/>
              </a:solidFill>
            </a:endParaRPr>
          </a:p>
          <a:p>
            <a:r>
              <a:rPr lang="en-US" dirty="0">
                <a:solidFill>
                  <a:srgbClr val="FF0000"/>
                </a:solidFill>
              </a:rPr>
              <a:t>More about this in a few slides</a:t>
            </a:r>
          </a:p>
        </p:txBody>
      </p:sp>
      <p:sp>
        <p:nvSpPr>
          <p:cNvPr id="2" name="Slide Number Placeholder 1">
            <a:extLst>
              <a:ext uri="{FF2B5EF4-FFF2-40B4-BE49-F238E27FC236}">
                <a16:creationId xmlns:a16="http://schemas.microsoft.com/office/drawing/2014/main" id="{B077B6CA-C405-4223-A9C2-EF6A928DC07D}"/>
              </a:ext>
            </a:extLst>
          </p:cNvPr>
          <p:cNvSpPr>
            <a:spLocks noGrp="1"/>
          </p:cNvSpPr>
          <p:nvPr>
            <p:ph type="sldNum" sz="quarter" idx="12"/>
          </p:nvPr>
        </p:nvSpPr>
        <p:spPr/>
        <p:txBody>
          <a:bodyPr/>
          <a:lstStyle/>
          <a:p>
            <a:fld id="{801F1A6E-F1F7-4F15-826B-C88349542B62}" type="slidenum">
              <a:rPr lang="en-US" smtClean="0"/>
              <a:t>13</a:t>
            </a:fld>
            <a:endParaRPr lang="en-US"/>
          </a:p>
        </p:txBody>
      </p:sp>
    </p:spTree>
    <p:extLst>
      <p:ext uri="{BB962C8B-B14F-4D97-AF65-F5344CB8AC3E}">
        <p14:creationId xmlns:p14="http://schemas.microsoft.com/office/powerpoint/2010/main" val="21142057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The try-except statement</a:t>
            </a:r>
          </a:p>
        </p:txBody>
      </p:sp>
      <p:sp>
        <p:nvSpPr>
          <p:cNvPr id="6" name="Content Placeholder 5"/>
          <p:cNvSpPr>
            <a:spLocks noGrp="1"/>
          </p:cNvSpPr>
          <p:nvPr>
            <p:ph idx="1"/>
          </p:nvPr>
        </p:nvSpPr>
        <p:spPr/>
        <p:txBody>
          <a:bodyPr/>
          <a:lstStyle/>
          <a:p>
            <a:r>
              <a:rPr lang="en-US" dirty="0"/>
              <a:t>Format of the statement:</a:t>
            </a:r>
          </a:p>
          <a:p>
            <a:pPr marL="0" indent="0">
              <a:buNone/>
            </a:pPr>
            <a:r>
              <a:rPr lang="en-US" sz="2800" b="0" i="0" u="none" strike="noStrike" dirty="0">
                <a:solidFill>
                  <a:srgbClr val="FFFFFF"/>
                </a:solidFill>
                <a:effectLst/>
                <a:highlight>
                  <a:srgbClr val="000000"/>
                </a:highlight>
                <a:latin typeface="Consolas" panose="020B0609020204030204" pitchFamily="49" charset="0"/>
              </a:rPr>
              <a:t>  </a:t>
            </a:r>
            <a:r>
              <a:rPr lang="en-US" sz="2800" b="0" i="0" u="none" strike="noStrike" dirty="0">
                <a:solidFill>
                  <a:srgbClr val="FCC28C"/>
                </a:solidFill>
                <a:effectLst/>
                <a:highlight>
                  <a:srgbClr val="000000"/>
                </a:highlight>
                <a:latin typeface="Consolas" panose="020B0609020204030204" pitchFamily="49" charset="0"/>
              </a:rPr>
              <a:t>try</a:t>
            </a:r>
            <a:r>
              <a:rPr lang="en-US" sz="2800" b="0" i="0" u="none" strike="noStrike" dirty="0">
                <a:solidFill>
                  <a:srgbClr val="FFFFFF"/>
                </a:solidFill>
                <a:effectLst/>
                <a:highlight>
                  <a:srgbClr val="000000"/>
                </a:highlight>
                <a:latin typeface="Consolas" panose="020B0609020204030204" pitchFamily="49" charset="0"/>
              </a:rPr>
              <a:t>:</a:t>
            </a:r>
            <a:br>
              <a:rPr lang="en-US" sz="2800" b="0" i="0" u="none" strike="noStrike" dirty="0">
                <a:solidFill>
                  <a:srgbClr val="FFFFFF"/>
                </a:solidFill>
                <a:effectLst/>
                <a:highlight>
                  <a:srgbClr val="000000"/>
                </a:highlight>
                <a:latin typeface="Consolas" panose="020B0609020204030204" pitchFamily="49" charset="0"/>
              </a:rPr>
            </a:br>
            <a:r>
              <a:rPr lang="en-US" sz="2800" b="0" i="0" u="none" strike="noStrike" dirty="0">
                <a:solidFill>
                  <a:srgbClr val="FFFFFF"/>
                </a:solidFill>
                <a:effectLst/>
                <a:highlight>
                  <a:srgbClr val="000000"/>
                </a:highlight>
                <a:latin typeface="Consolas" panose="020B0609020204030204" pitchFamily="49" charset="0"/>
              </a:rPr>
              <a:t>  	&lt;code to </a:t>
            </a:r>
            <a:r>
              <a:rPr lang="en-US" sz="2800" b="0" i="0" u="none" strike="noStrike" dirty="0">
                <a:solidFill>
                  <a:srgbClr val="FCC28C"/>
                </a:solidFill>
                <a:effectLst/>
                <a:highlight>
                  <a:srgbClr val="000000"/>
                </a:highlight>
                <a:latin typeface="Consolas" panose="020B0609020204030204" pitchFamily="49" charset="0"/>
              </a:rPr>
              <a:t>try</a:t>
            </a:r>
            <a:r>
              <a:rPr lang="en-US" sz="2800" b="0" i="0" u="none" strike="noStrike" dirty="0">
                <a:solidFill>
                  <a:srgbClr val="FFFFFF"/>
                </a:solidFill>
                <a:effectLst/>
                <a:highlight>
                  <a:srgbClr val="000000"/>
                </a:highlight>
                <a:latin typeface="Consolas" panose="020B0609020204030204" pitchFamily="49" charset="0"/>
              </a:rPr>
              <a:t> to run&gt;</a:t>
            </a:r>
            <a:br>
              <a:rPr lang="en-US" sz="2800" b="0" i="0" u="none" strike="noStrike" dirty="0">
                <a:solidFill>
                  <a:srgbClr val="FFFFFF"/>
                </a:solidFill>
                <a:effectLst/>
                <a:highlight>
                  <a:srgbClr val="000000"/>
                </a:highlight>
                <a:latin typeface="Consolas" panose="020B0609020204030204" pitchFamily="49" charset="0"/>
              </a:rPr>
            </a:br>
            <a:r>
              <a:rPr lang="en-US" sz="2800" b="0" i="0" u="none" strike="noStrike" dirty="0">
                <a:solidFill>
                  <a:srgbClr val="FFFFFF"/>
                </a:solidFill>
                <a:effectLst/>
                <a:highlight>
                  <a:srgbClr val="000000"/>
                </a:highlight>
                <a:latin typeface="Consolas" panose="020B0609020204030204" pitchFamily="49" charset="0"/>
              </a:rPr>
              <a:t>  </a:t>
            </a:r>
            <a:r>
              <a:rPr lang="en-US" sz="2800" b="0" i="0" u="none" strike="noStrike" dirty="0">
                <a:solidFill>
                  <a:srgbClr val="FCC28C"/>
                </a:solidFill>
                <a:effectLst/>
                <a:highlight>
                  <a:srgbClr val="000000"/>
                </a:highlight>
                <a:latin typeface="Consolas" panose="020B0609020204030204" pitchFamily="49" charset="0"/>
              </a:rPr>
              <a:t>except</a:t>
            </a:r>
            <a:r>
              <a:rPr lang="en-US" sz="2800" b="0" i="0" u="none" strike="noStrike" dirty="0">
                <a:solidFill>
                  <a:srgbClr val="FFFFFF"/>
                </a:solidFill>
                <a:effectLst/>
                <a:highlight>
                  <a:srgbClr val="000000"/>
                </a:highlight>
                <a:latin typeface="Consolas" panose="020B0609020204030204" pitchFamily="49" charset="0"/>
              </a:rPr>
              <a:t> &lt;</a:t>
            </a:r>
            <a:r>
              <a:rPr lang="en-US" sz="2800" b="0" i="0" u="none" strike="noStrike" dirty="0" err="1">
                <a:solidFill>
                  <a:srgbClr val="FFFFFF"/>
                </a:solidFill>
                <a:effectLst/>
                <a:highlight>
                  <a:srgbClr val="000000"/>
                </a:highlight>
                <a:latin typeface="Consolas" panose="020B0609020204030204" pitchFamily="49" charset="0"/>
              </a:rPr>
              <a:t>exception_type</a:t>
            </a:r>
            <a:r>
              <a:rPr lang="en-US" sz="2800" b="0" i="0" u="none" strike="noStrike" dirty="0">
                <a:solidFill>
                  <a:srgbClr val="FFFFFF"/>
                </a:solidFill>
                <a:effectLst/>
                <a:highlight>
                  <a:srgbClr val="000000"/>
                </a:highlight>
                <a:latin typeface="Consolas" panose="020B0609020204030204" pitchFamily="49" charset="0"/>
              </a:rPr>
              <a:t>&gt;:</a:t>
            </a:r>
            <a:br>
              <a:rPr lang="en-US" sz="2800" b="0" i="0" u="none" strike="noStrike" dirty="0">
                <a:solidFill>
                  <a:srgbClr val="FFFFFF"/>
                </a:solidFill>
                <a:effectLst/>
                <a:highlight>
                  <a:srgbClr val="000000"/>
                </a:highlight>
                <a:latin typeface="Consolas" panose="020B0609020204030204" pitchFamily="49" charset="0"/>
              </a:rPr>
            </a:br>
            <a:r>
              <a:rPr lang="en-US" sz="2800" b="0" i="0" u="none" strike="noStrike" dirty="0">
                <a:solidFill>
                  <a:srgbClr val="FFFFFF"/>
                </a:solidFill>
                <a:effectLst/>
                <a:highlight>
                  <a:srgbClr val="000000"/>
                </a:highlight>
                <a:latin typeface="Consolas" panose="020B0609020204030204" pitchFamily="49" charset="0"/>
              </a:rPr>
              <a:t>     &lt;code to </a:t>
            </a:r>
            <a:r>
              <a:rPr lang="en-US" sz="2800" b="0" i="0" u="none" strike="noStrike" dirty="0">
                <a:solidFill>
                  <a:schemeClr val="bg1"/>
                </a:solidFill>
                <a:effectLst/>
                <a:highlight>
                  <a:srgbClr val="000000"/>
                </a:highlight>
                <a:latin typeface="Consolas" panose="020B0609020204030204" pitchFamily="49" charset="0"/>
              </a:rPr>
              <a:t>run if there's an exception&gt;</a:t>
            </a:r>
            <a:endParaRPr lang="en-US" sz="2800" dirty="0">
              <a:highlight>
                <a:srgbClr val="000000"/>
              </a:highlight>
              <a:latin typeface="Consolas" panose="020B0609020204030204" pitchFamily="49" charset="0"/>
            </a:endParaRPr>
          </a:p>
        </p:txBody>
      </p:sp>
      <p:sp>
        <p:nvSpPr>
          <p:cNvPr id="4" name="Oval 3"/>
          <p:cNvSpPr/>
          <p:nvPr/>
        </p:nvSpPr>
        <p:spPr>
          <a:xfrm>
            <a:off x="5774556" y="2977074"/>
            <a:ext cx="274320" cy="6400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305318" y="4710516"/>
            <a:ext cx="3356295" cy="646331"/>
          </a:xfrm>
          <a:prstGeom prst="rect">
            <a:avLst/>
          </a:prstGeom>
          <a:noFill/>
        </p:spPr>
        <p:txBody>
          <a:bodyPr wrap="square" rtlCol="0">
            <a:spAutoFit/>
          </a:bodyPr>
          <a:lstStyle/>
          <a:p>
            <a:r>
              <a:rPr lang="en-US" dirty="0">
                <a:solidFill>
                  <a:srgbClr val="FF0000"/>
                </a:solidFill>
              </a:rPr>
              <a:t>There is a colon and indentation for the next section of code</a:t>
            </a:r>
          </a:p>
        </p:txBody>
      </p:sp>
      <p:sp>
        <p:nvSpPr>
          <p:cNvPr id="8" name="Oval 7">
            <a:extLst>
              <a:ext uri="{FF2B5EF4-FFF2-40B4-BE49-F238E27FC236}">
                <a16:creationId xmlns:a16="http://schemas.microsoft.com/office/drawing/2014/main" id="{E70FD8B7-D5D1-4C45-80AE-462BB83E0E8C}"/>
              </a:ext>
            </a:extLst>
          </p:cNvPr>
          <p:cNvSpPr/>
          <p:nvPr/>
        </p:nvSpPr>
        <p:spPr>
          <a:xfrm>
            <a:off x="1212686" y="3409950"/>
            <a:ext cx="848069" cy="67167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0A9CB691-3A35-4505-B761-DFBA35FB7742}"/>
              </a:ext>
            </a:extLst>
          </p:cNvPr>
          <p:cNvSpPr>
            <a:spLocks noGrp="1"/>
          </p:cNvSpPr>
          <p:nvPr>
            <p:ph type="sldNum" sz="quarter" idx="12"/>
          </p:nvPr>
        </p:nvSpPr>
        <p:spPr/>
        <p:txBody>
          <a:bodyPr/>
          <a:lstStyle/>
          <a:p>
            <a:fld id="{801F1A6E-F1F7-4F15-826B-C88349542B62}" type="slidenum">
              <a:rPr lang="en-US" smtClean="0"/>
              <a:t>14</a:t>
            </a:fld>
            <a:endParaRPr lang="en-US"/>
          </a:p>
        </p:txBody>
      </p:sp>
    </p:spTree>
    <p:extLst>
      <p:ext uri="{BB962C8B-B14F-4D97-AF65-F5344CB8AC3E}">
        <p14:creationId xmlns:p14="http://schemas.microsoft.com/office/powerpoint/2010/main" val="2541799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The try-except statement</a:t>
            </a:r>
          </a:p>
        </p:txBody>
      </p:sp>
      <p:sp>
        <p:nvSpPr>
          <p:cNvPr id="6" name="Content Placeholder 5"/>
          <p:cNvSpPr>
            <a:spLocks noGrp="1"/>
          </p:cNvSpPr>
          <p:nvPr>
            <p:ph idx="1"/>
          </p:nvPr>
        </p:nvSpPr>
        <p:spPr/>
        <p:txBody>
          <a:bodyPr/>
          <a:lstStyle/>
          <a:p>
            <a:r>
              <a:rPr lang="en-US" dirty="0"/>
              <a:t>Format of the statement:</a:t>
            </a:r>
          </a:p>
          <a:p>
            <a:pPr marL="0" indent="0">
              <a:buNone/>
            </a:pPr>
            <a:r>
              <a:rPr lang="en-US" sz="2800" b="0" i="0" u="none" strike="noStrike" dirty="0">
                <a:solidFill>
                  <a:srgbClr val="FFFFFF"/>
                </a:solidFill>
                <a:effectLst/>
                <a:highlight>
                  <a:srgbClr val="000000"/>
                </a:highlight>
                <a:latin typeface="Consolas" panose="020B0609020204030204" pitchFamily="49" charset="0"/>
              </a:rPr>
              <a:t>  </a:t>
            </a:r>
            <a:r>
              <a:rPr lang="en-US" sz="2800" b="0" i="0" u="none" strike="noStrike" dirty="0">
                <a:solidFill>
                  <a:srgbClr val="FCC28C"/>
                </a:solidFill>
                <a:effectLst/>
                <a:highlight>
                  <a:srgbClr val="000000"/>
                </a:highlight>
                <a:latin typeface="Consolas" panose="020B0609020204030204" pitchFamily="49" charset="0"/>
              </a:rPr>
              <a:t>try</a:t>
            </a:r>
            <a:r>
              <a:rPr lang="en-US" sz="2800" b="0" i="0" u="none" strike="noStrike" dirty="0">
                <a:solidFill>
                  <a:srgbClr val="FFFFFF"/>
                </a:solidFill>
                <a:effectLst/>
                <a:highlight>
                  <a:srgbClr val="000000"/>
                </a:highlight>
                <a:latin typeface="Consolas" panose="020B0609020204030204" pitchFamily="49" charset="0"/>
              </a:rPr>
              <a:t>:</a:t>
            </a:r>
            <a:br>
              <a:rPr lang="en-US" sz="2800" b="0" i="0" u="none" strike="noStrike" dirty="0">
                <a:solidFill>
                  <a:srgbClr val="FFFFFF"/>
                </a:solidFill>
                <a:effectLst/>
                <a:highlight>
                  <a:srgbClr val="000000"/>
                </a:highlight>
                <a:latin typeface="Consolas" panose="020B0609020204030204" pitchFamily="49" charset="0"/>
              </a:rPr>
            </a:br>
            <a:r>
              <a:rPr lang="en-US" sz="2800" b="0" i="0" u="none" strike="noStrike" dirty="0">
                <a:solidFill>
                  <a:srgbClr val="FFFFFF"/>
                </a:solidFill>
                <a:effectLst/>
                <a:highlight>
                  <a:srgbClr val="000000"/>
                </a:highlight>
                <a:latin typeface="Consolas" panose="020B0609020204030204" pitchFamily="49" charset="0"/>
              </a:rPr>
              <a:t>  	&lt;code to </a:t>
            </a:r>
            <a:r>
              <a:rPr lang="en-US" sz="2800" b="0" i="0" u="none" strike="noStrike" dirty="0">
                <a:solidFill>
                  <a:srgbClr val="FCC28C"/>
                </a:solidFill>
                <a:effectLst/>
                <a:highlight>
                  <a:srgbClr val="000000"/>
                </a:highlight>
                <a:latin typeface="Consolas" panose="020B0609020204030204" pitchFamily="49" charset="0"/>
              </a:rPr>
              <a:t>try</a:t>
            </a:r>
            <a:r>
              <a:rPr lang="en-US" sz="2800" b="0" i="0" u="none" strike="noStrike" dirty="0">
                <a:solidFill>
                  <a:srgbClr val="FFFFFF"/>
                </a:solidFill>
                <a:effectLst/>
                <a:highlight>
                  <a:srgbClr val="000000"/>
                </a:highlight>
                <a:latin typeface="Consolas" panose="020B0609020204030204" pitchFamily="49" charset="0"/>
              </a:rPr>
              <a:t> to run&gt;</a:t>
            </a:r>
            <a:br>
              <a:rPr lang="en-US" sz="2800" b="0" i="0" u="none" strike="noStrike" dirty="0">
                <a:solidFill>
                  <a:srgbClr val="FFFFFF"/>
                </a:solidFill>
                <a:effectLst/>
                <a:highlight>
                  <a:srgbClr val="000000"/>
                </a:highlight>
                <a:latin typeface="Consolas" panose="020B0609020204030204" pitchFamily="49" charset="0"/>
              </a:rPr>
            </a:br>
            <a:r>
              <a:rPr lang="en-US" sz="2800" b="0" i="0" u="none" strike="noStrike" dirty="0">
                <a:solidFill>
                  <a:srgbClr val="FFFFFF"/>
                </a:solidFill>
                <a:effectLst/>
                <a:highlight>
                  <a:srgbClr val="000000"/>
                </a:highlight>
                <a:latin typeface="Consolas" panose="020B0609020204030204" pitchFamily="49" charset="0"/>
              </a:rPr>
              <a:t>  </a:t>
            </a:r>
            <a:r>
              <a:rPr lang="en-US" sz="2800" b="0" i="0" u="none" strike="noStrike" dirty="0">
                <a:solidFill>
                  <a:srgbClr val="FCC28C"/>
                </a:solidFill>
                <a:effectLst/>
                <a:highlight>
                  <a:srgbClr val="000000"/>
                </a:highlight>
                <a:latin typeface="Consolas" panose="020B0609020204030204" pitchFamily="49" charset="0"/>
              </a:rPr>
              <a:t>except</a:t>
            </a:r>
            <a:r>
              <a:rPr lang="en-US" sz="2800" b="0" i="0" u="none" strike="noStrike" dirty="0">
                <a:solidFill>
                  <a:srgbClr val="FFFFFF"/>
                </a:solidFill>
                <a:effectLst/>
                <a:highlight>
                  <a:srgbClr val="000000"/>
                </a:highlight>
                <a:latin typeface="Consolas" panose="020B0609020204030204" pitchFamily="49" charset="0"/>
              </a:rPr>
              <a:t> &lt;</a:t>
            </a:r>
            <a:r>
              <a:rPr lang="en-US" sz="2800" b="0" i="0" u="none" strike="noStrike" dirty="0" err="1">
                <a:solidFill>
                  <a:srgbClr val="FFFFFF"/>
                </a:solidFill>
                <a:effectLst/>
                <a:highlight>
                  <a:srgbClr val="000000"/>
                </a:highlight>
                <a:latin typeface="Consolas" panose="020B0609020204030204" pitchFamily="49" charset="0"/>
              </a:rPr>
              <a:t>exception_type</a:t>
            </a:r>
            <a:r>
              <a:rPr lang="en-US" sz="2800" b="0" i="0" u="none" strike="noStrike" dirty="0">
                <a:solidFill>
                  <a:srgbClr val="FFFFFF"/>
                </a:solidFill>
                <a:effectLst/>
                <a:highlight>
                  <a:srgbClr val="000000"/>
                </a:highlight>
                <a:latin typeface="Consolas" panose="020B0609020204030204" pitchFamily="49" charset="0"/>
              </a:rPr>
              <a:t>&gt;:</a:t>
            </a:r>
            <a:br>
              <a:rPr lang="en-US" sz="2800" b="0" i="0" u="none" strike="noStrike" dirty="0">
                <a:solidFill>
                  <a:srgbClr val="FFFFFF"/>
                </a:solidFill>
                <a:effectLst/>
                <a:highlight>
                  <a:srgbClr val="000000"/>
                </a:highlight>
                <a:latin typeface="Consolas" panose="020B0609020204030204" pitchFamily="49" charset="0"/>
              </a:rPr>
            </a:br>
            <a:r>
              <a:rPr lang="en-US" sz="2800" b="0" i="0" u="none" strike="noStrike" dirty="0">
                <a:solidFill>
                  <a:srgbClr val="FFFFFF"/>
                </a:solidFill>
                <a:effectLst/>
                <a:highlight>
                  <a:srgbClr val="000000"/>
                </a:highlight>
                <a:latin typeface="Consolas" panose="020B0609020204030204" pitchFamily="49" charset="0"/>
              </a:rPr>
              <a:t>     &lt;code to </a:t>
            </a:r>
            <a:r>
              <a:rPr lang="en-US" sz="2800" b="0" i="0" u="none" strike="noStrike" dirty="0">
                <a:solidFill>
                  <a:schemeClr val="bg1"/>
                </a:solidFill>
                <a:effectLst/>
                <a:highlight>
                  <a:srgbClr val="000000"/>
                </a:highlight>
                <a:latin typeface="Consolas" panose="020B0609020204030204" pitchFamily="49" charset="0"/>
              </a:rPr>
              <a:t>run if there's an exception&gt;</a:t>
            </a:r>
            <a:endParaRPr lang="en-US" sz="2800" dirty="0">
              <a:highlight>
                <a:srgbClr val="000000"/>
              </a:highlight>
              <a:latin typeface="Consolas" panose="020B0609020204030204" pitchFamily="49" charset="0"/>
            </a:endParaRPr>
          </a:p>
        </p:txBody>
      </p:sp>
      <p:sp>
        <p:nvSpPr>
          <p:cNvPr id="4" name="Oval 3"/>
          <p:cNvSpPr/>
          <p:nvPr/>
        </p:nvSpPr>
        <p:spPr>
          <a:xfrm>
            <a:off x="1695719" y="3380601"/>
            <a:ext cx="7395329" cy="73152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305319" y="4710516"/>
            <a:ext cx="4265220" cy="646331"/>
          </a:xfrm>
          <a:prstGeom prst="rect">
            <a:avLst/>
          </a:prstGeom>
          <a:noFill/>
        </p:spPr>
        <p:txBody>
          <a:bodyPr wrap="square" rtlCol="0">
            <a:spAutoFit/>
          </a:bodyPr>
          <a:lstStyle/>
          <a:p>
            <a:r>
              <a:rPr lang="en-US" dirty="0">
                <a:solidFill>
                  <a:srgbClr val="FF0000"/>
                </a:solidFill>
              </a:rPr>
              <a:t>And finally there is code to run if you encounter an exception of the given type</a:t>
            </a:r>
          </a:p>
        </p:txBody>
      </p:sp>
      <p:sp>
        <p:nvSpPr>
          <p:cNvPr id="2" name="Slide Number Placeholder 1">
            <a:extLst>
              <a:ext uri="{FF2B5EF4-FFF2-40B4-BE49-F238E27FC236}">
                <a16:creationId xmlns:a16="http://schemas.microsoft.com/office/drawing/2014/main" id="{18C8F0A1-FDFF-4133-A125-C7DE80162B80}"/>
              </a:ext>
            </a:extLst>
          </p:cNvPr>
          <p:cNvSpPr>
            <a:spLocks noGrp="1"/>
          </p:cNvSpPr>
          <p:nvPr>
            <p:ph type="sldNum" sz="quarter" idx="12"/>
          </p:nvPr>
        </p:nvSpPr>
        <p:spPr/>
        <p:txBody>
          <a:bodyPr/>
          <a:lstStyle/>
          <a:p>
            <a:fld id="{801F1A6E-F1F7-4F15-826B-C88349542B62}" type="slidenum">
              <a:rPr lang="en-US" smtClean="0"/>
              <a:t>15</a:t>
            </a:fld>
            <a:endParaRPr lang="en-US"/>
          </a:p>
        </p:txBody>
      </p:sp>
    </p:spTree>
    <p:extLst>
      <p:ext uri="{BB962C8B-B14F-4D97-AF65-F5344CB8AC3E}">
        <p14:creationId xmlns:p14="http://schemas.microsoft.com/office/powerpoint/2010/main" val="3383288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F0CD9-798E-454F-A85D-D8D1ADF1FFBF}"/>
              </a:ext>
            </a:extLst>
          </p:cNvPr>
          <p:cNvSpPr>
            <a:spLocks noGrp="1"/>
          </p:cNvSpPr>
          <p:nvPr>
            <p:ph type="title"/>
          </p:nvPr>
        </p:nvSpPr>
        <p:spPr/>
        <p:txBody>
          <a:bodyPr/>
          <a:lstStyle/>
          <a:p>
            <a:r>
              <a:rPr lang="en-US" dirty="0"/>
              <a:t>Exception types</a:t>
            </a:r>
          </a:p>
        </p:txBody>
      </p:sp>
      <p:sp>
        <p:nvSpPr>
          <p:cNvPr id="3" name="Content Placeholder 2">
            <a:extLst>
              <a:ext uri="{FF2B5EF4-FFF2-40B4-BE49-F238E27FC236}">
                <a16:creationId xmlns:a16="http://schemas.microsoft.com/office/drawing/2014/main" id="{A869B88B-DBEF-4860-8E5D-14568FCE7630}"/>
              </a:ext>
            </a:extLst>
          </p:cNvPr>
          <p:cNvSpPr>
            <a:spLocks noGrp="1"/>
          </p:cNvSpPr>
          <p:nvPr>
            <p:ph idx="1"/>
          </p:nvPr>
        </p:nvSpPr>
        <p:spPr/>
        <p:txBody>
          <a:bodyPr/>
          <a:lstStyle/>
          <a:p>
            <a:r>
              <a:rPr lang="en-US" dirty="0"/>
              <a:t>There are more than just these, and more can be defined, but these are some common ones:</a:t>
            </a:r>
          </a:p>
          <a:p>
            <a:r>
              <a:rPr lang="en-US" dirty="0" err="1"/>
              <a:t>TypeError</a:t>
            </a:r>
            <a:r>
              <a:rPr lang="en-US" dirty="0"/>
              <a:t> – trying to perform an operation on the wrong type of variable (adding int to str)</a:t>
            </a:r>
          </a:p>
          <a:p>
            <a:r>
              <a:rPr lang="en-US" dirty="0" err="1"/>
              <a:t>IndexError</a:t>
            </a:r>
            <a:r>
              <a:rPr lang="en-US" dirty="0"/>
              <a:t> – trying to access an element out of range of a list</a:t>
            </a:r>
          </a:p>
          <a:p>
            <a:r>
              <a:rPr lang="en-US" dirty="0" err="1"/>
              <a:t>ZeroDivisionError</a:t>
            </a:r>
            <a:r>
              <a:rPr lang="en-US" dirty="0"/>
              <a:t> – error when trying to divide by zero</a:t>
            </a:r>
          </a:p>
          <a:p>
            <a:r>
              <a:rPr lang="en-US" dirty="0" err="1"/>
              <a:t>NameError</a:t>
            </a:r>
            <a:r>
              <a:rPr lang="en-US" dirty="0"/>
              <a:t> – trying to access a variable that does not exist</a:t>
            </a:r>
          </a:p>
          <a:p>
            <a:endParaRPr lang="en-US" dirty="0"/>
          </a:p>
        </p:txBody>
      </p:sp>
      <p:sp>
        <p:nvSpPr>
          <p:cNvPr id="4" name="Slide Number Placeholder 3">
            <a:extLst>
              <a:ext uri="{FF2B5EF4-FFF2-40B4-BE49-F238E27FC236}">
                <a16:creationId xmlns:a16="http://schemas.microsoft.com/office/drawing/2014/main" id="{1BD4167C-CC1C-400E-B41D-2F89EA277D0D}"/>
              </a:ext>
            </a:extLst>
          </p:cNvPr>
          <p:cNvSpPr>
            <a:spLocks noGrp="1"/>
          </p:cNvSpPr>
          <p:nvPr>
            <p:ph type="sldNum" sz="quarter" idx="12"/>
          </p:nvPr>
        </p:nvSpPr>
        <p:spPr/>
        <p:txBody>
          <a:bodyPr/>
          <a:lstStyle/>
          <a:p>
            <a:fld id="{801F1A6E-F1F7-4F15-826B-C88349542B62}" type="slidenum">
              <a:rPr lang="en-US" smtClean="0"/>
              <a:t>16</a:t>
            </a:fld>
            <a:endParaRPr lang="en-US"/>
          </a:p>
        </p:txBody>
      </p:sp>
    </p:spTree>
    <p:extLst>
      <p:ext uri="{BB962C8B-B14F-4D97-AF65-F5344CB8AC3E}">
        <p14:creationId xmlns:p14="http://schemas.microsoft.com/office/powerpoint/2010/main" val="30030776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21628-0676-40AC-AE7F-F00ECC0569A0}"/>
              </a:ext>
            </a:extLst>
          </p:cNvPr>
          <p:cNvSpPr>
            <a:spLocks noGrp="1"/>
          </p:cNvSpPr>
          <p:nvPr>
            <p:ph type="title"/>
          </p:nvPr>
        </p:nvSpPr>
        <p:spPr/>
        <p:txBody>
          <a:bodyPr/>
          <a:lstStyle/>
          <a:p>
            <a:r>
              <a:rPr lang="en-US" dirty="0"/>
              <a:t>Example – divide by zero error</a:t>
            </a:r>
          </a:p>
        </p:txBody>
      </p:sp>
      <p:sp>
        <p:nvSpPr>
          <p:cNvPr id="3" name="Content Placeholder 2">
            <a:extLst>
              <a:ext uri="{FF2B5EF4-FFF2-40B4-BE49-F238E27FC236}">
                <a16:creationId xmlns:a16="http://schemas.microsoft.com/office/drawing/2014/main" id="{8AC3D630-51D6-47F3-8721-75073CD07050}"/>
              </a:ext>
            </a:extLst>
          </p:cNvPr>
          <p:cNvSpPr>
            <a:spLocks noGrp="1"/>
          </p:cNvSpPr>
          <p:nvPr>
            <p:ph idx="1"/>
          </p:nvPr>
        </p:nvSpPr>
        <p:spPr/>
        <p:txBody>
          <a:bodyPr>
            <a:normAutofit/>
          </a:bodyPr>
          <a:lstStyle/>
          <a:p>
            <a:pPr marL="0" indent="0">
              <a:buNone/>
            </a:pPr>
            <a:r>
              <a:rPr lang="en-US" sz="2400" b="0" i="0" u="none" strike="noStrike" dirty="0">
                <a:solidFill>
                  <a:srgbClr val="FFFFFF"/>
                </a:solidFill>
                <a:effectLst/>
                <a:highlight>
                  <a:srgbClr val="000000"/>
                </a:highlight>
                <a:latin typeface="Consolas" panose="020B0609020204030204" pitchFamily="49" charset="0"/>
              </a:rPr>
              <a:t>a = int(input(</a:t>
            </a:r>
            <a:r>
              <a:rPr lang="en-US" sz="2400" b="0" i="0" u="none" strike="noStrike" dirty="0">
                <a:solidFill>
                  <a:srgbClr val="A2FCA2"/>
                </a:solidFill>
                <a:effectLst/>
                <a:highlight>
                  <a:srgbClr val="000000"/>
                </a:highlight>
                <a:latin typeface="Consolas" panose="020B0609020204030204" pitchFamily="49" charset="0"/>
              </a:rPr>
              <a:t>"Enter a numerator: "</a:t>
            </a:r>
            <a:r>
              <a:rPr lang="en-US" sz="2400" b="0" i="0" u="none" strike="noStrike" dirty="0">
                <a:solidFill>
                  <a:srgbClr val="FFFFFF"/>
                </a:solidFill>
                <a:effectLst/>
                <a:highlight>
                  <a:srgbClr val="000000"/>
                </a:highlight>
                <a:latin typeface="Consolas" panose="020B0609020204030204" pitchFamily="49" charset="0"/>
              </a:rPr>
              <a:t>))</a:t>
            </a:r>
            <a:br>
              <a:rPr lang="en-US" sz="2400" b="0" i="0" u="none" strike="noStrike" dirty="0">
                <a:solidFill>
                  <a:srgbClr val="FFFFFF"/>
                </a:solidFill>
                <a:effectLst/>
                <a:highlight>
                  <a:srgbClr val="000000"/>
                </a:highlight>
                <a:latin typeface="Consolas" panose="020B0609020204030204" pitchFamily="49" charset="0"/>
              </a:rPr>
            </a:br>
            <a:r>
              <a:rPr lang="en-US" sz="2400" b="0" i="0" u="none" strike="noStrike" dirty="0">
                <a:solidFill>
                  <a:srgbClr val="FFFFFF"/>
                </a:solidFill>
                <a:effectLst/>
                <a:highlight>
                  <a:srgbClr val="000000"/>
                </a:highlight>
                <a:latin typeface="Consolas" panose="020B0609020204030204" pitchFamily="49" charset="0"/>
              </a:rPr>
              <a:t>b = int(input(</a:t>
            </a:r>
            <a:r>
              <a:rPr lang="en-US" sz="2400" b="0" i="0" u="none" strike="noStrike" dirty="0">
                <a:solidFill>
                  <a:srgbClr val="A2FCA2"/>
                </a:solidFill>
                <a:effectLst/>
                <a:highlight>
                  <a:srgbClr val="000000"/>
                </a:highlight>
                <a:latin typeface="Consolas" panose="020B0609020204030204" pitchFamily="49" charset="0"/>
              </a:rPr>
              <a:t>"Enter a denominator: "</a:t>
            </a:r>
            <a:r>
              <a:rPr lang="en-US" sz="2400" b="0" i="0" u="none" strike="noStrike" dirty="0">
                <a:solidFill>
                  <a:srgbClr val="FFFFFF"/>
                </a:solidFill>
                <a:effectLst/>
                <a:highlight>
                  <a:srgbClr val="000000"/>
                </a:highlight>
                <a:latin typeface="Consolas" panose="020B0609020204030204" pitchFamily="49" charset="0"/>
              </a:rPr>
              <a:t>))</a:t>
            </a:r>
            <a:br>
              <a:rPr lang="en-US" sz="2400" b="0" i="0" u="none" strike="noStrike" dirty="0">
                <a:solidFill>
                  <a:srgbClr val="FFFFFF"/>
                </a:solidFill>
                <a:effectLst/>
                <a:highlight>
                  <a:srgbClr val="000000"/>
                </a:highlight>
                <a:latin typeface="Consolas" panose="020B0609020204030204" pitchFamily="49" charset="0"/>
              </a:rPr>
            </a:br>
            <a:r>
              <a:rPr lang="en-US" sz="2400" b="0" i="0" u="none" strike="noStrike" dirty="0">
                <a:solidFill>
                  <a:srgbClr val="FCC28C"/>
                </a:solidFill>
                <a:effectLst/>
                <a:highlight>
                  <a:srgbClr val="000000"/>
                </a:highlight>
                <a:latin typeface="Consolas" panose="020B0609020204030204" pitchFamily="49" charset="0"/>
              </a:rPr>
              <a:t>try</a:t>
            </a:r>
            <a:r>
              <a:rPr lang="en-US" sz="2400" b="0" i="0" u="none" strike="noStrike" dirty="0">
                <a:solidFill>
                  <a:srgbClr val="FFFFFF"/>
                </a:solidFill>
                <a:effectLst/>
                <a:highlight>
                  <a:srgbClr val="000000"/>
                </a:highlight>
                <a:latin typeface="Consolas" panose="020B0609020204030204" pitchFamily="49" charset="0"/>
              </a:rPr>
              <a:t>:</a:t>
            </a:r>
            <a:br>
              <a:rPr lang="en-US" sz="2400" b="0" i="0" u="none" strike="noStrike" dirty="0">
                <a:solidFill>
                  <a:srgbClr val="FFFFFF"/>
                </a:solidFill>
                <a:effectLst/>
                <a:highlight>
                  <a:srgbClr val="000000"/>
                </a:highlight>
                <a:latin typeface="Consolas" panose="020B0609020204030204" pitchFamily="49" charset="0"/>
              </a:rPr>
            </a:br>
            <a:r>
              <a:rPr lang="en-US" sz="2400" b="0" i="0" u="none" strike="noStrike" dirty="0">
                <a:solidFill>
                  <a:srgbClr val="FFFFFF"/>
                </a:solidFill>
                <a:effectLst/>
                <a:highlight>
                  <a:srgbClr val="000000"/>
                </a:highlight>
                <a:latin typeface="Consolas" panose="020B0609020204030204" pitchFamily="49" charset="0"/>
              </a:rPr>
              <a:t>    c = a / b</a:t>
            </a:r>
            <a:br>
              <a:rPr lang="en-US" sz="2400" b="0" i="0" u="none" strike="noStrike" dirty="0">
                <a:solidFill>
                  <a:srgbClr val="FFFFFF"/>
                </a:solidFill>
                <a:effectLst/>
                <a:highlight>
                  <a:srgbClr val="000000"/>
                </a:highlight>
                <a:latin typeface="Consolas" panose="020B0609020204030204" pitchFamily="49" charset="0"/>
              </a:rPr>
            </a:br>
            <a:r>
              <a:rPr lang="en-US" sz="2400" b="0" i="0" u="none" strike="noStrike" dirty="0">
                <a:solidFill>
                  <a:srgbClr val="FCC28C"/>
                </a:solidFill>
                <a:effectLst/>
                <a:highlight>
                  <a:srgbClr val="000000"/>
                </a:highlight>
                <a:latin typeface="Consolas" panose="020B0609020204030204" pitchFamily="49" charset="0"/>
              </a:rPr>
              <a:t>except</a:t>
            </a:r>
            <a:r>
              <a:rPr lang="en-US" sz="2400" b="0" i="0" u="none" strike="noStrike" dirty="0">
                <a:solidFill>
                  <a:srgbClr val="FFFFFF"/>
                </a:solidFill>
                <a:effectLst/>
                <a:highlight>
                  <a:srgbClr val="000000"/>
                </a:highlight>
                <a:latin typeface="Consolas" panose="020B0609020204030204" pitchFamily="49" charset="0"/>
              </a:rPr>
              <a:t> </a:t>
            </a:r>
            <a:r>
              <a:rPr lang="en-US" sz="2400" b="0" i="0" u="none" strike="noStrike" dirty="0" err="1">
                <a:solidFill>
                  <a:srgbClr val="FFFFFF"/>
                </a:solidFill>
                <a:effectLst/>
                <a:highlight>
                  <a:srgbClr val="000000"/>
                </a:highlight>
                <a:latin typeface="Consolas" panose="020B0609020204030204" pitchFamily="49" charset="0"/>
              </a:rPr>
              <a:t>ZeroDivisionError</a:t>
            </a:r>
            <a:r>
              <a:rPr lang="en-US" sz="2400" b="0" i="0" u="none" strike="noStrike" dirty="0">
                <a:solidFill>
                  <a:srgbClr val="FFFFFF"/>
                </a:solidFill>
                <a:effectLst/>
                <a:highlight>
                  <a:srgbClr val="000000"/>
                </a:highlight>
                <a:latin typeface="Consolas" panose="020B0609020204030204" pitchFamily="49" charset="0"/>
              </a:rPr>
              <a:t>:</a:t>
            </a:r>
            <a:br>
              <a:rPr lang="en-US" sz="2400" b="0" i="0" u="none" strike="noStrike" dirty="0">
                <a:solidFill>
                  <a:srgbClr val="FFFFFF"/>
                </a:solidFill>
                <a:effectLst/>
                <a:highlight>
                  <a:srgbClr val="000000"/>
                </a:highlight>
                <a:latin typeface="Consolas" panose="020B0609020204030204" pitchFamily="49" charset="0"/>
              </a:rPr>
            </a:br>
            <a:r>
              <a:rPr lang="en-US" sz="2400" b="0" i="0" u="none" strike="noStrike" dirty="0">
                <a:solidFill>
                  <a:srgbClr val="FFFFFF"/>
                </a:solidFill>
                <a:effectLst/>
                <a:highlight>
                  <a:srgbClr val="000000"/>
                </a:highlight>
                <a:latin typeface="Consolas" panose="020B0609020204030204" pitchFamily="49" charset="0"/>
              </a:rPr>
              <a:t>    print(</a:t>
            </a:r>
            <a:r>
              <a:rPr lang="en-US" sz="2400" b="0" i="0" u="none" strike="noStrike" dirty="0">
                <a:solidFill>
                  <a:srgbClr val="A2FCA2"/>
                </a:solidFill>
                <a:effectLst/>
                <a:highlight>
                  <a:srgbClr val="000000"/>
                </a:highlight>
                <a:latin typeface="Consolas" panose="020B0609020204030204" pitchFamily="49" charset="0"/>
              </a:rPr>
              <a:t>"You can't divide by 0!"</a:t>
            </a:r>
            <a:r>
              <a:rPr lang="en-US" sz="2400" b="0" i="0" u="none" strike="noStrike" dirty="0">
                <a:solidFill>
                  <a:srgbClr val="FFFFFF"/>
                </a:solidFill>
                <a:effectLst/>
                <a:highlight>
                  <a:srgbClr val="000000"/>
                </a:highlight>
                <a:latin typeface="Consolas" panose="020B0609020204030204" pitchFamily="49" charset="0"/>
              </a:rPr>
              <a:t>)</a:t>
            </a:r>
            <a:br>
              <a:rPr lang="en-US" sz="2400" b="0" i="0" u="none" strike="noStrike" dirty="0">
                <a:solidFill>
                  <a:srgbClr val="FFFFFF"/>
                </a:solidFill>
                <a:effectLst/>
                <a:highlight>
                  <a:srgbClr val="000000"/>
                </a:highlight>
                <a:latin typeface="Consolas" panose="020B0609020204030204" pitchFamily="49" charset="0"/>
              </a:rPr>
            </a:br>
            <a:r>
              <a:rPr lang="en-US" sz="2400" b="0" i="0" u="none" strike="noStrike" dirty="0">
                <a:solidFill>
                  <a:srgbClr val="FFFFFF"/>
                </a:solidFill>
                <a:effectLst/>
                <a:highlight>
                  <a:srgbClr val="000000"/>
                </a:highlight>
                <a:latin typeface="Consolas" panose="020B0609020204030204" pitchFamily="49" charset="0"/>
              </a:rPr>
              <a:t>    b = int(input(</a:t>
            </a:r>
            <a:r>
              <a:rPr lang="en-US" sz="2400" b="0" i="0" u="none" strike="noStrike" dirty="0">
                <a:solidFill>
                  <a:srgbClr val="A2FCA2"/>
                </a:solidFill>
                <a:effectLst/>
                <a:highlight>
                  <a:srgbClr val="000000"/>
                </a:highlight>
                <a:latin typeface="Consolas" panose="020B0609020204030204" pitchFamily="49" charset="0"/>
              </a:rPr>
              <a:t>"Enter an different denominator: "</a:t>
            </a:r>
            <a:r>
              <a:rPr lang="en-US" sz="2400" b="0" i="0" u="none" strike="noStrike" dirty="0">
                <a:solidFill>
                  <a:srgbClr val="FFFFFF"/>
                </a:solidFill>
                <a:effectLst/>
                <a:highlight>
                  <a:srgbClr val="000000"/>
                </a:highlight>
                <a:latin typeface="Consolas" panose="020B0609020204030204" pitchFamily="49" charset="0"/>
              </a:rPr>
              <a:t>))</a:t>
            </a:r>
            <a:br>
              <a:rPr lang="en-US" sz="2400" b="0" i="0" u="none" strike="noStrike" dirty="0">
                <a:solidFill>
                  <a:srgbClr val="FFFFFF"/>
                </a:solidFill>
                <a:effectLst/>
                <a:highlight>
                  <a:srgbClr val="000000"/>
                </a:highlight>
                <a:latin typeface="Consolas" panose="020B0609020204030204" pitchFamily="49" charset="0"/>
              </a:rPr>
            </a:br>
            <a:r>
              <a:rPr lang="en-US" sz="2400" b="0" i="0" u="none" strike="noStrike" dirty="0">
                <a:solidFill>
                  <a:srgbClr val="FFFFFF"/>
                </a:solidFill>
                <a:effectLst/>
                <a:highlight>
                  <a:srgbClr val="000000"/>
                </a:highlight>
                <a:latin typeface="Consolas" panose="020B0609020204030204" pitchFamily="49" charset="0"/>
              </a:rPr>
              <a:t>    c = a / b   </a:t>
            </a:r>
            <a:r>
              <a:rPr lang="en-US" sz="2400" b="0" i="0" u="none" strike="noStrike" dirty="0">
                <a:solidFill>
                  <a:srgbClr val="888888"/>
                </a:solidFill>
                <a:effectLst/>
                <a:highlight>
                  <a:srgbClr val="000000"/>
                </a:highlight>
                <a:latin typeface="Consolas" panose="020B0609020204030204" pitchFamily="49" charset="0"/>
              </a:rPr>
              <a:t># We could have an error here, again!</a:t>
            </a:r>
            <a:br>
              <a:rPr lang="en-US" sz="2400" b="0" i="0" u="none" strike="noStrike" dirty="0">
                <a:solidFill>
                  <a:srgbClr val="FFFFFF"/>
                </a:solidFill>
                <a:effectLst/>
                <a:highlight>
                  <a:srgbClr val="000000"/>
                </a:highlight>
                <a:latin typeface="Consolas" panose="020B0609020204030204" pitchFamily="49" charset="0"/>
              </a:rPr>
            </a:br>
            <a:r>
              <a:rPr lang="en-US" sz="2400" b="0" i="0" u="none" strike="noStrike" dirty="0">
                <a:solidFill>
                  <a:srgbClr val="FFFFFF"/>
                </a:solidFill>
                <a:effectLst/>
                <a:highlight>
                  <a:srgbClr val="000000"/>
                </a:highlight>
                <a:latin typeface="Consolas" panose="020B0609020204030204" pitchFamily="49" charset="0"/>
              </a:rPr>
              <a:t>print(c)</a:t>
            </a:r>
            <a:endParaRPr lang="en-US" sz="2400" dirty="0">
              <a:highlight>
                <a:srgbClr val="000000"/>
              </a:highlight>
              <a:latin typeface="Consolas" panose="020B0609020204030204" pitchFamily="49" charset="0"/>
            </a:endParaRPr>
          </a:p>
        </p:txBody>
      </p:sp>
      <p:sp>
        <p:nvSpPr>
          <p:cNvPr id="4" name="Slide Number Placeholder 3">
            <a:extLst>
              <a:ext uri="{FF2B5EF4-FFF2-40B4-BE49-F238E27FC236}">
                <a16:creationId xmlns:a16="http://schemas.microsoft.com/office/drawing/2014/main" id="{16353F10-008F-4305-8B55-5C7F5CBA00D2}"/>
              </a:ext>
            </a:extLst>
          </p:cNvPr>
          <p:cNvSpPr>
            <a:spLocks noGrp="1"/>
          </p:cNvSpPr>
          <p:nvPr>
            <p:ph type="sldNum" sz="quarter" idx="12"/>
          </p:nvPr>
        </p:nvSpPr>
        <p:spPr/>
        <p:txBody>
          <a:bodyPr/>
          <a:lstStyle/>
          <a:p>
            <a:fld id="{801F1A6E-F1F7-4F15-826B-C88349542B62}" type="slidenum">
              <a:rPr lang="en-US" smtClean="0"/>
              <a:t>17</a:t>
            </a:fld>
            <a:endParaRPr lang="en-US"/>
          </a:p>
        </p:txBody>
      </p:sp>
    </p:spTree>
    <p:extLst>
      <p:ext uri="{BB962C8B-B14F-4D97-AF65-F5344CB8AC3E}">
        <p14:creationId xmlns:p14="http://schemas.microsoft.com/office/powerpoint/2010/main" val="25393232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2A705-5D38-47AC-A94B-28E6D9FECCD9}"/>
              </a:ext>
            </a:extLst>
          </p:cNvPr>
          <p:cNvSpPr>
            <a:spLocks noGrp="1"/>
          </p:cNvSpPr>
          <p:nvPr>
            <p:ph type="title"/>
          </p:nvPr>
        </p:nvSpPr>
        <p:spPr/>
        <p:txBody>
          <a:bodyPr>
            <a:normAutofit fontScale="90000"/>
          </a:bodyPr>
          <a:lstStyle/>
          <a:p>
            <a:r>
              <a:rPr lang="en-US" dirty="0"/>
              <a:t>Example – error type not specified</a:t>
            </a:r>
          </a:p>
        </p:txBody>
      </p:sp>
      <p:sp>
        <p:nvSpPr>
          <p:cNvPr id="3" name="Content Placeholder 2">
            <a:extLst>
              <a:ext uri="{FF2B5EF4-FFF2-40B4-BE49-F238E27FC236}">
                <a16:creationId xmlns:a16="http://schemas.microsoft.com/office/drawing/2014/main" id="{4852C035-1326-4D3B-91CF-5135E055A977}"/>
              </a:ext>
            </a:extLst>
          </p:cNvPr>
          <p:cNvSpPr>
            <a:spLocks noGrp="1"/>
          </p:cNvSpPr>
          <p:nvPr>
            <p:ph idx="1"/>
          </p:nvPr>
        </p:nvSpPr>
        <p:spPr>
          <a:xfrm>
            <a:off x="838200" y="1825625"/>
            <a:ext cx="10515600" cy="4351338"/>
          </a:xfrm>
        </p:spPr>
        <p:txBody>
          <a:bodyPr>
            <a:normAutofit/>
          </a:bodyPr>
          <a:lstStyle/>
          <a:p>
            <a:pPr marL="0" indent="0">
              <a:buNone/>
            </a:pPr>
            <a:r>
              <a:rPr lang="en-US" sz="2000" b="0" i="0" u="none" strike="noStrike" dirty="0">
                <a:solidFill>
                  <a:srgbClr val="FCC28C"/>
                </a:solidFill>
                <a:effectLst/>
                <a:highlight>
                  <a:srgbClr val="000000"/>
                </a:highlight>
                <a:latin typeface="Consolas" panose="020B0609020204030204" pitchFamily="49" charset="0"/>
              </a:rPr>
              <a:t>try</a:t>
            </a:r>
            <a:r>
              <a:rPr lang="en-US" sz="2000" b="0" i="0" u="none" strike="noStrike" dirty="0">
                <a:solidFill>
                  <a:srgbClr val="FFFFFF"/>
                </a:solidFill>
                <a:effectLst/>
                <a:highlight>
                  <a:srgbClr val="000000"/>
                </a:highlight>
                <a:latin typeface="Consolas" panose="020B0609020204030204" pitchFamily="49" charset="0"/>
              </a:rPr>
              <a:t>:</a:t>
            </a:r>
            <a:br>
              <a:rPr lang="en-US" sz="2000" b="0" i="0" u="none" strike="noStrike" dirty="0">
                <a:solidFill>
                  <a:srgbClr val="FFFFFF"/>
                </a:solidFill>
                <a:effectLst/>
                <a:highlight>
                  <a:srgbClr val="000000"/>
                </a:highlight>
                <a:latin typeface="Consolas" panose="020B0609020204030204" pitchFamily="49" charset="0"/>
              </a:rPr>
            </a:br>
            <a:r>
              <a:rPr lang="en-US" sz="2000" b="0" i="0" u="none" strike="noStrike" dirty="0">
                <a:solidFill>
                  <a:srgbClr val="FFFFFF"/>
                </a:solidFill>
                <a:effectLst/>
                <a:highlight>
                  <a:srgbClr val="000000"/>
                </a:highlight>
                <a:latin typeface="Consolas" panose="020B0609020204030204" pitchFamily="49" charset="0"/>
              </a:rPr>
              <a:t>    L = [</a:t>
            </a:r>
            <a:r>
              <a:rPr lang="en-US" sz="2000" b="0" i="0" u="none" strike="noStrike" dirty="0">
                <a:solidFill>
                  <a:srgbClr val="D36363"/>
                </a:solidFill>
                <a:effectLst/>
                <a:highlight>
                  <a:srgbClr val="000000"/>
                </a:highlight>
                <a:latin typeface="Consolas" panose="020B0609020204030204" pitchFamily="49" charset="0"/>
              </a:rPr>
              <a:t>1</a:t>
            </a:r>
            <a:r>
              <a:rPr lang="en-US" sz="2000" b="0" i="0" u="none" strike="noStrike" dirty="0">
                <a:solidFill>
                  <a:srgbClr val="FFFFFF"/>
                </a:solidFill>
                <a:effectLst/>
                <a:highlight>
                  <a:srgbClr val="000000"/>
                </a:highlight>
                <a:latin typeface="Consolas" panose="020B0609020204030204" pitchFamily="49" charset="0"/>
              </a:rPr>
              <a:t>]</a:t>
            </a:r>
            <a:br>
              <a:rPr lang="en-US" sz="2000" b="0" i="0" u="none" strike="noStrike" dirty="0">
                <a:solidFill>
                  <a:srgbClr val="FFFFFF"/>
                </a:solidFill>
                <a:effectLst/>
                <a:highlight>
                  <a:srgbClr val="000000"/>
                </a:highlight>
                <a:latin typeface="Consolas" panose="020B0609020204030204" pitchFamily="49" charset="0"/>
              </a:rPr>
            </a:br>
            <a:r>
              <a:rPr lang="en-US" sz="2000" b="0" i="0" u="none" strike="noStrike" dirty="0">
                <a:solidFill>
                  <a:srgbClr val="FFFFFF"/>
                </a:solidFill>
                <a:effectLst/>
                <a:highlight>
                  <a:srgbClr val="000000"/>
                </a:highlight>
                <a:latin typeface="Consolas" panose="020B0609020204030204" pitchFamily="49" charset="0"/>
              </a:rPr>
              <a:t>    </a:t>
            </a:r>
            <a:r>
              <a:rPr lang="en-US" sz="2000" b="0" i="0" u="none" strike="noStrike" dirty="0">
                <a:solidFill>
                  <a:srgbClr val="FCC28C"/>
                </a:solidFill>
                <a:effectLst/>
                <a:highlight>
                  <a:srgbClr val="000000"/>
                </a:highlight>
                <a:latin typeface="Consolas" panose="020B0609020204030204" pitchFamily="49" charset="0"/>
              </a:rPr>
              <a:t>while</a:t>
            </a:r>
            <a:r>
              <a:rPr lang="en-US" sz="2000" b="0" i="0" u="none" strike="noStrike" dirty="0">
                <a:solidFill>
                  <a:srgbClr val="FFFFFF"/>
                </a:solidFill>
                <a:effectLst/>
                <a:highlight>
                  <a:srgbClr val="000000"/>
                </a:highlight>
                <a:latin typeface="Consolas" panose="020B0609020204030204" pitchFamily="49" charset="0"/>
              </a:rPr>
              <a:t> </a:t>
            </a:r>
            <a:r>
              <a:rPr lang="en-US" sz="2000" b="0" i="0" u="none" strike="noStrike" dirty="0">
                <a:solidFill>
                  <a:srgbClr val="FCC28C"/>
                </a:solidFill>
                <a:effectLst/>
                <a:highlight>
                  <a:srgbClr val="000000"/>
                </a:highlight>
                <a:latin typeface="Consolas" panose="020B0609020204030204" pitchFamily="49" charset="0"/>
              </a:rPr>
              <a:t>True</a:t>
            </a:r>
            <a:r>
              <a:rPr lang="en-US" sz="2000" b="0" i="0" u="none" strike="noStrike" dirty="0">
                <a:solidFill>
                  <a:srgbClr val="FFFFFF"/>
                </a:solidFill>
                <a:effectLst/>
                <a:highlight>
                  <a:srgbClr val="000000"/>
                </a:highlight>
                <a:latin typeface="Consolas" panose="020B0609020204030204" pitchFamily="49" charset="0"/>
              </a:rPr>
              <a:t>:</a:t>
            </a:r>
            <a:br>
              <a:rPr lang="en-US" sz="2000" b="0" i="0" u="none" strike="noStrike" dirty="0">
                <a:solidFill>
                  <a:srgbClr val="FFFFFF"/>
                </a:solidFill>
                <a:effectLst/>
                <a:highlight>
                  <a:srgbClr val="000000"/>
                </a:highlight>
                <a:latin typeface="Consolas" panose="020B0609020204030204" pitchFamily="49" charset="0"/>
              </a:rPr>
            </a:br>
            <a:r>
              <a:rPr lang="en-US" sz="2000" b="0" i="0" u="none" strike="noStrike" dirty="0">
                <a:solidFill>
                  <a:srgbClr val="FFFFFF"/>
                </a:solidFill>
                <a:effectLst/>
                <a:highlight>
                  <a:srgbClr val="000000"/>
                </a:highlight>
                <a:latin typeface="Consolas" panose="020B0609020204030204" pitchFamily="49" charset="0"/>
              </a:rPr>
              <a:t>        L += [</a:t>
            </a:r>
            <a:r>
              <a:rPr lang="en-US" sz="2000" b="0" i="0" u="none" strike="noStrike" dirty="0">
                <a:solidFill>
                  <a:srgbClr val="D36363"/>
                </a:solidFill>
                <a:effectLst/>
                <a:highlight>
                  <a:srgbClr val="000000"/>
                </a:highlight>
                <a:latin typeface="Consolas" panose="020B0609020204030204" pitchFamily="49" charset="0"/>
              </a:rPr>
              <a:t>1</a:t>
            </a:r>
            <a:r>
              <a:rPr lang="en-US" sz="2000" b="0" i="0" u="none" strike="noStrike" dirty="0">
                <a:solidFill>
                  <a:srgbClr val="FFFFFF"/>
                </a:solidFill>
                <a:effectLst/>
                <a:highlight>
                  <a:srgbClr val="000000"/>
                </a:highlight>
                <a:latin typeface="Consolas" panose="020B0609020204030204" pitchFamily="49" charset="0"/>
              </a:rPr>
              <a:t>]</a:t>
            </a:r>
            <a:br>
              <a:rPr lang="en-US" sz="2000" b="0" i="0" u="none" strike="noStrike" dirty="0">
                <a:solidFill>
                  <a:srgbClr val="FFFFFF"/>
                </a:solidFill>
                <a:effectLst/>
                <a:highlight>
                  <a:srgbClr val="000000"/>
                </a:highlight>
                <a:latin typeface="Consolas" panose="020B0609020204030204" pitchFamily="49" charset="0"/>
              </a:rPr>
            </a:br>
            <a:r>
              <a:rPr lang="en-US" sz="2000" b="0" i="0" u="none" strike="noStrike" dirty="0">
                <a:solidFill>
                  <a:srgbClr val="FCC28C"/>
                </a:solidFill>
                <a:effectLst/>
                <a:highlight>
                  <a:srgbClr val="000000"/>
                </a:highlight>
                <a:latin typeface="Consolas" panose="020B0609020204030204" pitchFamily="49" charset="0"/>
              </a:rPr>
              <a:t>except</a:t>
            </a:r>
            <a:r>
              <a:rPr lang="en-US" sz="2000" b="0" i="0" u="none" strike="noStrike" dirty="0">
                <a:solidFill>
                  <a:srgbClr val="FFFFFF"/>
                </a:solidFill>
                <a:effectLst/>
                <a:highlight>
                  <a:srgbClr val="000000"/>
                </a:highlight>
                <a:latin typeface="Consolas" panose="020B0609020204030204" pitchFamily="49" charset="0"/>
              </a:rPr>
              <a:t>:  </a:t>
            </a:r>
            <a:r>
              <a:rPr lang="en-US" sz="2000" b="0" i="0" u="none" strike="noStrike" dirty="0">
                <a:solidFill>
                  <a:srgbClr val="888888"/>
                </a:solidFill>
                <a:effectLst/>
                <a:highlight>
                  <a:srgbClr val="000000"/>
                </a:highlight>
                <a:latin typeface="Consolas" panose="020B0609020204030204" pitchFamily="49" charset="0"/>
              </a:rPr>
              <a:t># Notice: no type given, ALL exceptions will be handled here</a:t>
            </a:r>
            <a:br>
              <a:rPr lang="en-US" sz="2000" b="0" i="0" u="none" strike="noStrike" dirty="0">
                <a:solidFill>
                  <a:srgbClr val="FFFFFF"/>
                </a:solidFill>
                <a:effectLst/>
                <a:highlight>
                  <a:srgbClr val="000000"/>
                </a:highlight>
                <a:latin typeface="Consolas" panose="020B0609020204030204" pitchFamily="49" charset="0"/>
              </a:rPr>
            </a:br>
            <a:r>
              <a:rPr lang="en-US" sz="2000" b="0" i="0" u="none" strike="noStrike" dirty="0">
                <a:solidFill>
                  <a:srgbClr val="FFFFFF"/>
                </a:solidFill>
                <a:effectLst/>
                <a:highlight>
                  <a:srgbClr val="000000"/>
                </a:highlight>
                <a:latin typeface="Consolas" panose="020B0609020204030204" pitchFamily="49" charset="0"/>
              </a:rPr>
              <a:t>    print(</a:t>
            </a:r>
            <a:r>
              <a:rPr lang="en-US" sz="2000" b="0" i="0" u="none" strike="noStrike" dirty="0">
                <a:solidFill>
                  <a:srgbClr val="A2FCA2"/>
                </a:solidFill>
                <a:effectLst/>
                <a:highlight>
                  <a:srgbClr val="000000"/>
                </a:highlight>
                <a:latin typeface="Consolas" panose="020B0609020204030204" pitchFamily="49" charset="0"/>
              </a:rPr>
              <a:t>"Memory limit exceeded! Quitting."</a:t>
            </a:r>
            <a:r>
              <a:rPr lang="en-US" sz="2000" b="0" i="0" u="none" strike="noStrike" dirty="0">
                <a:solidFill>
                  <a:srgbClr val="FFFFFF"/>
                </a:solidFill>
                <a:effectLst/>
                <a:highlight>
                  <a:srgbClr val="000000"/>
                </a:highlight>
                <a:latin typeface="Consolas" panose="020B0609020204030204" pitchFamily="49" charset="0"/>
              </a:rPr>
              <a:t>)</a:t>
            </a:r>
            <a:endParaRPr lang="en-US" sz="2000" dirty="0">
              <a:highlight>
                <a:srgbClr val="000000"/>
              </a:highlight>
              <a:latin typeface="Consolas" panose="020B0609020204030204" pitchFamily="49" charset="0"/>
            </a:endParaRPr>
          </a:p>
        </p:txBody>
      </p:sp>
      <p:sp>
        <p:nvSpPr>
          <p:cNvPr id="4" name="Slide Number Placeholder 3">
            <a:extLst>
              <a:ext uri="{FF2B5EF4-FFF2-40B4-BE49-F238E27FC236}">
                <a16:creationId xmlns:a16="http://schemas.microsoft.com/office/drawing/2014/main" id="{9C771E71-CF0E-491E-A7F8-451967BFD47E}"/>
              </a:ext>
            </a:extLst>
          </p:cNvPr>
          <p:cNvSpPr>
            <a:spLocks noGrp="1"/>
          </p:cNvSpPr>
          <p:nvPr>
            <p:ph type="sldNum" sz="quarter" idx="12"/>
          </p:nvPr>
        </p:nvSpPr>
        <p:spPr/>
        <p:txBody>
          <a:bodyPr/>
          <a:lstStyle/>
          <a:p>
            <a:fld id="{801F1A6E-F1F7-4F15-826B-C88349542B62}" type="slidenum">
              <a:rPr lang="en-US" smtClean="0"/>
              <a:t>18</a:t>
            </a:fld>
            <a:endParaRPr lang="en-US"/>
          </a:p>
        </p:txBody>
      </p:sp>
    </p:spTree>
    <p:extLst>
      <p:ext uri="{BB962C8B-B14F-4D97-AF65-F5344CB8AC3E}">
        <p14:creationId xmlns:p14="http://schemas.microsoft.com/office/powerpoint/2010/main" val="25184507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4C9EB-0A62-4219-92E1-B0B158117F2F}"/>
              </a:ext>
            </a:extLst>
          </p:cNvPr>
          <p:cNvSpPr>
            <a:spLocks noGrp="1"/>
          </p:cNvSpPr>
          <p:nvPr>
            <p:ph type="title"/>
          </p:nvPr>
        </p:nvSpPr>
        <p:spPr/>
        <p:txBody>
          <a:bodyPr/>
          <a:lstStyle/>
          <a:p>
            <a:r>
              <a:rPr lang="en-US" dirty="0"/>
              <a:t>Catching errors</a:t>
            </a:r>
          </a:p>
        </p:txBody>
      </p:sp>
      <p:sp>
        <p:nvSpPr>
          <p:cNvPr id="3" name="Content Placeholder 2">
            <a:extLst>
              <a:ext uri="{FF2B5EF4-FFF2-40B4-BE49-F238E27FC236}">
                <a16:creationId xmlns:a16="http://schemas.microsoft.com/office/drawing/2014/main" id="{4BF26242-A1AD-4B2F-9D6C-25276488AA1E}"/>
              </a:ext>
            </a:extLst>
          </p:cNvPr>
          <p:cNvSpPr>
            <a:spLocks noGrp="1"/>
          </p:cNvSpPr>
          <p:nvPr>
            <p:ph idx="1"/>
          </p:nvPr>
        </p:nvSpPr>
        <p:spPr/>
        <p:txBody>
          <a:bodyPr/>
          <a:lstStyle/>
          <a:p>
            <a:r>
              <a:rPr lang="en-US" dirty="0"/>
              <a:t>It is good practice to try to catch errors with try-except statements</a:t>
            </a:r>
          </a:p>
          <a:p>
            <a:pPr lvl="1"/>
            <a:r>
              <a:rPr lang="en-US" dirty="0"/>
              <a:t>Sometimes you can recover and continue</a:t>
            </a:r>
          </a:p>
          <a:p>
            <a:pPr lvl="1"/>
            <a:r>
              <a:rPr lang="en-US" dirty="0"/>
              <a:t>Other times, you might be able to have more information about what went wrong</a:t>
            </a:r>
          </a:p>
          <a:p>
            <a:r>
              <a:rPr lang="en-US" dirty="0"/>
              <a:t>But, these don’t really address handling </a:t>
            </a:r>
            <a:r>
              <a:rPr lang="en-US" b="1" dirty="0"/>
              <a:t>bugs</a:t>
            </a:r>
          </a:p>
        </p:txBody>
      </p:sp>
      <p:sp>
        <p:nvSpPr>
          <p:cNvPr id="4" name="Slide Number Placeholder 3">
            <a:extLst>
              <a:ext uri="{FF2B5EF4-FFF2-40B4-BE49-F238E27FC236}">
                <a16:creationId xmlns:a16="http://schemas.microsoft.com/office/drawing/2014/main" id="{89057311-6202-4271-971D-2DAB7EC231AA}"/>
              </a:ext>
            </a:extLst>
          </p:cNvPr>
          <p:cNvSpPr>
            <a:spLocks noGrp="1"/>
          </p:cNvSpPr>
          <p:nvPr>
            <p:ph type="sldNum" sz="quarter" idx="12"/>
          </p:nvPr>
        </p:nvSpPr>
        <p:spPr/>
        <p:txBody>
          <a:bodyPr/>
          <a:lstStyle/>
          <a:p>
            <a:fld id="{801F1A6E-F1F7-4F15-826B-C88349542B62}" type="slidenum">
              <a:rPr lang="en-US" smtClean="0"/>
              <a:t>19</a:t>
            </a:fld>
            <a:endParaRPr lang="en-US"/>
          </a:p>
        </p:txBody>
      </p:sp>
    </p:spTree>
    <p:extLst>
      <p:ext uri="{BB962C8B-B14F-4D97-AF65-F5344CB8AC3E}">
        <p14:creationId xmlns:p14="http://schemas.microsoft.com/office/powerpoint/2010/main" val="2127200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are we going to cover today?	</a:t>
            </a:r>
          </a:p>
        </p:txBody>
      </p:sp>
      <p:sp>
        <p:nvSpPr>
          <p:cNvPr id="3" name="Content Placeholder 2"/>
          <p:cNvSpPr>
            <a:spLocks noGrp="1"/>
          </p:cNvSpPr>
          <p:nvPr>
            <p:ph idx="1"/>
          </p:nvPr>
        </p:nvSpPr>
        <p:spPr/>
        <p:txBody>
          <a:bodyPr/>
          <a:lstStyle/>
          <a:p>
            <a:pPr>
              <a:lnSpc>
                <a:spcPct val="150000"/>
              </a:lnSpc>
            </a:pPr>
            <a:r>
              <a:rPr lang="en-US" dirty="0"/>
              <a:t>Types of errors</a:t>
            </a:r>
          </a:p>
          <a:p>
            <a:pPr>
              <a:lnSpc>
                <a:spcPct val="150000"/>
              </a:lnSpc>
            </a:pPr>
            <a:r>
              <a:rPr lang="en-US" dirty="0"/>
              <a:t>Catching errors</a:t>
            </a:r>
          </a:p>
          <a:p>
            <a:pPr>
              <a:lnSpc>
                <a:spcPct val="150000"/>
              </a:lnSpc>
            </a:pPr>
            <a:r>
              <a:rPr lang="en-US" dirty="0"/>
              <a:t>The debugging process</a:t>
            </a:r>
          </a:p>
          <a:p>
            <a:pPr>
              <a:lnSpc>
                <a:spcPct val="150000"/>
              </a:lnSpc>
            </a:pPr>
            <a:r>
              <a:rPr lang="en-US" dirty="0"/>
              <a:t>The use of the debugger in the IDE</a:t>
            </a:r>
          </a:p>
        </p:txBody>
      </p:sp>
      <p:sp>
        <p:nvSpPr>
          <p:cNvPr id="4" name="Slide Number Placeholder 3">
            <a:extLst>
              <a:ext uri="{FF2B5EF4-FFF2-40B4-BE49-F238E27FC236}">
                <a16:creationId xmlns:a16="http://schemas.microsoft.com/office/drawing/2014/main" id="{4CDF674B-DE51-4385-9E53-205F035A01B5}"/>
              </a:ext>
            </a:extLst>
          </p:cNvPr>
          <p:cNvSpPr>
            <a:spLocks noGrp="1"/>
          </p:cNvSpPr>
          <p:nvPr>
            <p:ph type="sldNum" sz="quarter" idx="12"/>
          </p:nvPr>
        </p:nvSpPr>
        <p:spPr/>
        <p:txBody>
          <a:bodyPr/>
          <a:lstStyle/>
          <a:p>
            <a:fld id="{801F1A6E-F1F7-4F15-826B-C88349542B62}" type="slidenum">
              <a:rPr lang="en-US" smtClean="0"/>
              <a:t>2</a:t>
            </a:fld>
            <a:endParaRPr lang="en-US"/>
          </a:p>
        </p:txBody>
      </p:sp>
    </p:spTree>
    <p:extLst>
      <p:ext uri="{BB962C8B-B14F-4D97-AF65-F5344CB8AC3E}">
        <p14:creationId xmlns:p14="http://schemas.microsoft.com/office/powerpoint/2010/main" val="21111189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85BF3-A78F-43C1-9C7D-729C314F9E9D}"/>
              </a:ext>
            </a:extLst>
          </p:cNvPr>
          <p:cNvSpPr>
            <a:spLocks noGrp="1"/>
          </p:cNvSpPr>
          <p:nvPr>
            <p:ph type="title"/>
          </p:nvPr>
        </p:nvSpPr>
        <p:spPr/>
        <p:txBody>
          <a:bodyPr/>
          <a:lstStyle/>
          <a:p>
            <a:r>
              <a:rPr lang="en-US" dirty="0"/>
              <a:t>Bugs</a:t>
            </a:r>
          </a:p>
        </p:txBody>
      </p:sp>
      <p:sp>
        <p:nvSpPr>
          <p:cNvPr id="3" name="Content Placeholder 2">
            <a:extLst>
              <a:ext uri="{FF2B5EF4-FFF2-40B4-BE49-F238E27FC236}">
                <a16:creationId xmlns:a16="http://schemas.microsoft.com/office/drawing/2014/main" id="{F356E082-4F5B-4A41-B452-0E14217B4B93}"/>
              </a:ext>
            </a:extLst>
          </p:cNvPr>
          <p:cNvSpPr>
            <a:spLocks noGrp="1"/>
          </p:cNvSpPr>
          <p:nvPr>
            <p:ph idx="1"/>
          </p:nvPr>
        </p:nvSpPr>
        <p:spPr>
          <a:xfrm>
            <a:off x="838200" y="1825625"/>
            <a:ext cx="7281891" cy="4351338"/>
          </a:xfrm>
        </p:spPr>
        <p:txBody>
          <a:bodyPr>
            <a:normAutofit fontScale="92500" lnSpcReduction="20000"/>
          </a:bodyPr>
          <a:lstStyle/>
          <a:p>
            <a:r>
              <a:rPr lang="en-US" dirty="0"/>
              <a:t>The term goes back to Thomas Edison</a:t>
            </a:r>
          </a:p>
          <a:p>
            <a:pPr lvl="1"/>
            <a:r>
              <a:rPr lang="en-US" dirty="0"/>
              <a:t>Working on an improvement to the telegraph, fixed a problem with something he called a “bug trap”</a:t>
            </a:r>
          </a:p>
          <a:p>
            <a:pPr lvl="1"/>
            <a:r>
              <a:rPr lang="en-US" dirty="0"/>
              <a:t>Continued to use the term to refer to problems he encountered</a:t>
            </a:r>
          </a:p>
          <a:p>
            <a:r>
              <a:rPr lang="en-US" dirty="0"/>
              <a:t>In computing, there’s a well known story</a:t>
            </a:r>
          </a:p>
          <a:p>
            <a:pPr lvl="1"/>
            <a:r>
              <a:rPr lang="en-US" dirty="0"/>
              <a:t>One of the earliest computers, the Mark II, used mechanical relays to create and break connections between wires</a:t>
            </a:r>
          </a:p>
          <a:p>
            <a:pPr lvl="1"/>
            <a:r>
              <a:rPr lang="en-US" dirty="0"/>
              <a:t>In 1947, the computer was not working properly</a:t>
            </a:r>
          </a:p>
          <a:p>
            <a:pPr lvl="1"/>
            <a:r>
              <a:rPr lang="en-US" dirty="0"/>
              <a:t>Grace Hopper found that the problem was a moth caught in a relay; it was the first </a:t>
            </a:r>
            <a:r>
              <a:rPr lang="en-US" b="1" dirty="0"/>
              <a:t>real</a:t>
            </a:r>
            <a:r>
              <a:rPr lang="en-US" dirty="0"/>
              <a:t> computer “bug”</a:t>
            </a:r>
          </a:p>
          <a:p>
            <a:r>
              <a:rPr lang="en-US" dirty="0"/>
              <a:t>Bug is the common term used in computing for “a problem in a program”</a:t>
            </a:r>
          </a:p>
          <a:p>
            <a:pPr lvl="1"/>
            <a:endParaRPr lang="en-US" dirty="0"/>
          </a:p>
        </p:txBody>
      </p:sp>
      <p:pic>
        <p:nvPicPr>
          <p:cNvPr id="5" name="Picture 4">
            <a:extLst>
              <a:ext uri="{FF2B5EF4-FFF2-40B4-BE49-F238E27FC236}">
                <a16:creationId xmlns:a16="http://schemas.microsoft.com/office/drawing/2014/main" id="{4E6B8411-44AE-4053-8051-D327177015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34455" y="3340100"/>
            <a:ext cx="3695700" cy="2971800"/>
          </a:xfrm>
          <a:prstGeom prst="rect">
            <a:avLst/>
          </a:prstGeom>
        </p:spPr>
      </p:pic>
      <p:pic>
        <p:nvPicPr>
          <p:cNvPr id="7" name="Picture 6">
            <a:extLst>
              <a:ext uri="{FF2B5EF4-FFF2-40B4-BE49-F238E27FC236}">
                <a16:creationId xmlns:a16="http://schemas.microsoft.com/office/drawing/2014/main" id="{B700F5FB-2DF3-47F1-8408-EDDF09E112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34455" y="1021976"/>
            <a:ext cx="3742607" cy="2183187"/>
          </a:xfrm>
          <a:prstGeom prst="rect">
            <a:avLst/>
          </a:prstGeom>
        </p:spPr>
      </p:pic>
      <p:sp>
        <p:nvSpPr>
          <p:cNvPr id="4" name="Slide Number Placeholder 3">
            <a:extLst>
              <a:ext uri="{FF2B5EF4-FFF2-40B4-BE49-F238E27FC236}">
                <a16:creationId xmlns:a16="http://schemas.microsoft.com/office/drawing/2014/main" id="{C4A8D592-3661-4594-A3CA-2E0658514B56}"/>
              </a:ext>
            </a:extLst>
          </p:cNvPr>
          <p:cNvSpPr>
            <a:spLocks noGrp="1"/>
          </p:cNvSpPr>
          <p:nvPr>
            <p:ph type="sldNum" sz="quarter" idx="12"/>
          </p:nvPr>
        </p:nvSpPr>
        <p:spPr/>
        <p:txBody>
          <a:bodyPr/>
          <a:lstStyle/>
          <a:p>
            <a:fld id="{801F1A6E-F1F7-4F15-826B-C88349542B62}" type="slidenum">
              <a:rPr lang="en-US" smtClean="0"/>
              <a:t>20</a:t>
            </a:fld>
            <a:endParaRPr lang="en-US"/>
          </a:p>
        </p:txBody>
      </p:sp>
    </p:spTree>
    <p:extLst>
      <p:ext uri="{BB962C8B-B14F-4D97-AF65-F5344CB8AC3E}">
        <p14:creationId xmlns:p14="http://schemas.microsoft.com/office/powerpoint/2010/main" val="3923864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C3402-B9C9-4B52-B728-D86210F16EC0}"/>
              </a:ext>
            </a:extLst>
          </p:cNvPr>
          <p:cNvSpPr>
            <a:spLocks noGrp="1"/>
          </p:cNvSpPr>
          <p:nvPr>
            <p:ph type="title"/>
          </p:nvPr>
        </p:nvSpPr>
        <p:spPr/>
        <p:txBody>
          <a:bodyPr>
            <a:normAutofit fontScale="90000"/>
          </a:bodyPr>
          <a:lstStyle/>
          <a:p>
            <a:r>
              <a:rPr lang="en-US" dirty="0"/>
              <a:t>Debugging process – Inexperienced programmers</a:t>
            </a:r>
          </a:p>
        </p:txBody>
      </p:sp>
      <p:sp>
        <p:nvSpPr>
          <p:cNvPr id="4" name="Flowchart: Process 3">
            <a:extLst>
              <a:ext uri="{FF2B5EF4-FFF2-40B4-BE49-F238E27FC236}">
                <a16:creationId xmlns:a16="http://schemas.microsoft.com/office/drawing/2014/main" id="{2C03F703-39F9-4114-850A-15906C1E72B9}"/>
              </a:ext>
            </a:extLst>
          </p:cNvPr>
          <p:cNvSpPr/>
          <p:nvPr/>
        </p:nvSpPr>
        <p:spPr>
          <a:xfrm>
            <a:off x="3217596" y="1011574"/>
            <a:ext cx="2988236" cy="89647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Find something that doesn’t work.</a:t>
            </a:r>
          </a:p>
        </p:txBody>
      </p:sp>
      <p:sp>
        <p:nvSpPr>
          <p:cNvPr id="6" name="Flowchart: Process 5">
            <a:extLst>
              <a:ext uri="{FF2B5EF4-FFF2-40B4-BE49-F238E27FC236}">
                <a16:creationId xmlns:a16="http://schemas.microsoft.com/office/drawing/2014/main" id="{67125B8A-0943-47FB-A1EB-31DBC5230CD1}"/>
              </a:ext>
            </a:extLst>
          </p:cNvPr>
          <p:cNvSpPr/>
          <p:nvPr/>
        </p:nvSpPr>
        <p:spPr>
          <a:xfrm>
            <a:off x="3217596" y="2838975"/>
            <a:ext cx="2988236" cy="89647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Change something randomly</a:t>
            </a:r>
          </a:p>
        </p:txBody>
      </p:sp>
      <p:sp>
        <p:nvSpPr>
          <p:cNvPr id="8" name="Flowchart: Decision 7">
            <a:extLst>
              <a:ext uri="{FF2B5EF4-FFF2-40B4-BE49-F238E27FC236}">
                <a16:creationId xmlns:a16="http://schemas.microsoft.com/office/drawing/2014/main" id="{19E4619D-4A55-4C14-AD9E-D33383FD1945}"/>
              </a:ext>
            </a:extLst>
          </p:cNvPr>
          <p:cNvSpPr/>
          <p:nvPr/>
        </p:nvSpPr>
        <p:spPr>
          <a:xfrm>
            <a:off x="3172773" y="4154267"/>
            <a:ext cx="3077882" cy="121322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Did that seem to fix it?</a:t>
            </a:r>
          </a:p>
        </p:txBody>
      </p:sp>
      <p:cxnSp>
        <p:nvCxnSpPr>
          <p:cNvPr id="10" name="Straight Arrow Connector 9">
            <a:extLst>
              <a:ext uri="{FF2B5EF4-FFF2-40B4-BE49-F238E27FC236}">
                <a16:creationId xmlns:a16="http://schemas.microsoft.com/office/drawing/2014/main" id="{DCB4CC02-3EB9-4000-BB99-EE5D0E199183}"/>
              </a:ext>
            </a:extLst>
          </p:cNvPr>
          <p:cNvCxnSpPr>
            <a:cxnSpLocks/>
            <a:stCxn id="4" idx="2"/>
            <a:endCxn id="6" idx="0"/>
          </p:cNvCxnSpPr>
          <p:nvPr/>
        </p:nvCxnSpPr>
        <p:spPr>
          <a:xfrm>
            <a:off x="4711714" y="1908045"/>
            <a:ext cx="0" cy="93093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AEB016F5-E337-45F5-B4F9-3FD027E6EFAB}"/>
              </a:ext>
            </a:extLst>
          </p:cNvPr>
          <p:cNvCxnSpPr>
            <a:cxnSpLocks/>
            <a:stCxn id="8" idx="1"/>
            <a:endCxn id="6" idx="1"/>
          </p:cNvCxnSpPr>
          <p:nvPr/>
        </p:nvCxnSpPr>
        <p:spPr>
          <a:xfrm rot="10800000" flipH="1">
            <a:off x="3172772" y="3287211"/>
            <a:ext cx="44823" cy="1473668"/>
          </a:xfrm>
          <a:prstGeom prst="bentConnector3">
            <a:avLst>
              <a:gd name="adj1" fmla="val -510006"/>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E846774-09B9-4507-8A69-3B48B6A108C3}"/>
              </a:ext>
            </a:extLst>
          </p:cNvPr>
          <p:cNvCxnSpPr>
            <a:cxnSpLocks/>
            <a:stCxn id="6" idx="2"/>
            <a:endCxn id="8" idx="0"/>
          </p:cNvCxnSpPr>
          <p:nvPr/>
        </p:nvCxnSpPr>
        <p:spPr>
          <a:xfrm>
            <a:off x="4711714" y="3735446"/>
            <a:ext cx="0" cy="41882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B6D88A28-135F-4A12-B1B1-4BDAFBF367EE}"/>
              </a:ext>
            </a:extLst>
          </p:cNvPr>
          <p:cNvSpPr txBox="1"/>
          <p:nvPr/>
        </p:nvSpPr>
        <p:spPr>
          <a:xfrm>
            <a:off x="6410657" y="4272907"/>
            <a:ext cx="485518" cy="369332"/>
          </a:xfrm>
          <a:prstGeom prst="rect">
            <a:avLst/>
          </a:prstGeom>
          <a:noFill/>
        </p:spPr>
        <p:txBody>
          <a:bodyPr wrap="none" rtlCol="0">
            <a:spAutoFit/>
          </a:bodyPr>
          <a:lstStyle/>
          <a:p>
            <a:r>
              <a:rPr lang="en-US" dirty="0"/>
              <a:t>Yes</a:t>
            </a:r>
          </a:p>
        </p:txBody>
      </p:sp>
      <p:sp>
        <p:nvSpPr>
          <p:cNvPr id="23" name="Flowchart: Process 22">
            <a:extLst>
              <a:ext uri="{FF2B5EF4-FFF2-40B4-BE49-F238E27FC236}">
                <a16:creationId xmlns:a16="http://schemas.microsoft.com/office/drawing/2014/main" id="{594A11D9-B9F3-419C-9B63-63C59544E2C2}"/>
              </a:ext>
            </a:extLst>
          </p:cNvPr>
          <p:cNvSpPr/>
          <p:nvPr/>
        </p:nvSpPr>
        <p:spPr>
          <a:xfrm>
            <a:off x="7481808" y="4312642"/>
            <a:ext cx="2988236" cy="89647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Success!</a:t>
            </a:r>
          </a:p>
        </p:txBody>
      </p:sp>
      <p:cxnSp>
        <p:nvCxnSpPr>
          <p:cNvPr id="26" name="Straight Arrow Connector 25">
            <a:extLst>
              <a:ext uri="{FF2B5EF4-FFF2-40B4-BE49-F238E27FC236}">
                <a16:creationId xmlns:a16="http://schemas.microsoft.com/office/drawing/2014/main" id="{557D25E3-7EDF-4DD5-8803-6858966F94DD}"/>
              </a:ext>
            </a:extLst>
          </p:cNvPr>
          <p:cNvCxnSpPr>
            <a:cxnSpLocks/>
            <a:stCxn id="8" idx="3"/>
            <a:endCxn id="23" idx="1"/>
          </p:cNvCxnSpPr>
          <p:nvPr/>
        </p:nvCxnSpPr>
        <p:spPr>
          <a:xfrm flipV="1">
            <a:off x="6250655" y="4760878"/>
            <a:ext cx="1231153"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24752A04-7928-4944-8D94-86500CB43417}"/>
              </a:ext>
            </a:extLst>
          </p:cNvPr>
          <p:cNvSpPr txBox="1"/>
          <p:nvPr/>
        </p:nvSpPr>
        <p:spPr>
          <a:xfrm>
            <a:off x="2298715" y="3839379"/>
            <a:ext cx="455574" cy="369332"/>
          </a:xfrm>
          <a:prstGeom prst="rect">
            <a:avLst/>
          </a:prstGeom>
          <a:noFill/>
        </p:spPr>
        <p:txBody>
          <a:bodyPr wrap="none" rtlCol="0">
            <a:spAutoFit/>
          </a:bodyPr>
          <a:lstStyle/>
          <a:p>
            <a:r>
              <a:rPr lang="en-US" dirty="0"/>
              <a:t>No</a:t>
            </a:r>
          </a:p>
        </p:txBody>
      </p:sp>
      <p:sp>
        <p:nvSpPr>
          <p:cNvPr id="3" name="Slide Number Placeholder 2">
            <a:extLst>
              <a:ext uri="{FF2B5EF4-FFF2-40B4-BE49-F238E27FC236}">
                <a16:creationId xmlns:a16="http://schemas.microsoft.com/office/drawing/2014/main" id="{35D1F0F8-8BFE-4716-8ED5-2AE2443E9D62}"/>
              </a:ext>
            </a:extLst>
          </p:cNvPr>
          <p:cNvSpPr>
            <a:spLocks noGrp="1"/>
          </p:cNvSpPr>
          <p:nvPr>
            <p:ph type="sldNum" sz="quarter" idx="12"/>
          </p:nvPr>
        </p:nvSpPr>
        <p:spPr/>
        <p:txBody>
          <a:bodyPr/>
          <a:lstStyle/>
          <a:p>
            <a:fld id="{801F1A6E-F1F7-4F15-826B-C88349542B62}" type="slidenum">
              <a:rPr lang="en-US" smtClean="0"/>
              <a:t>21</a:t>
            </a:fld>
            <a:endParaRPr lang="en-US"/>
          </a:p>
        </p:txBody>
      </p:sp>
    </p:spTree>
    <p:extLst>
      <p:ext uri="{BB962C8B-B14F-4D97-AF65-F5344CB8AC3E}">
        <p14:creationId xmlns:p14="http://schemas.microsoft.com/office/powerpoint/2010/main" val="3674315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22" grpId="0"/>
      <p:bldP spid="23" grpId="0" animBg="1"/>
      <p:bldP spid="3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D94B0-8AD3-4E4B-BF1B-CA95ED697AB7}"/>
              </a:ext>
            </a:extLst>
          </p:cNvPr>
          <p:cNvSpPr>
            <a:spLocks noGrp="1"/>
          </p:cNvSpPr>
          <p:nvPr>
            <p:ph type="title"/>
          </p:nvPr>
        </p:nvSpPr>
        <p:spPr/>
        <p:txBody>
          <a:bodyPr/>
          <a:lstStyle/>
          <a:p>
            <a:r>
              <a:rPr lang="en-US" dirty="0"/>
              <a:t>A better debugging process</a:t>
            </a:r>
          </a:p>
        </p:txBody>
      </p:sp>
      <p:sp>
        <p:nvSpPr>
          <p:cNvPr id="3" name="Content Placeholder 2">
            <a:extLst>
              <a:ext uri="{FF2B5EF4-FFF2-40B4-BE49-F238E27FC236}">
                <a16:creationId xmlns:a16="http://schemas.microsoft.com/office/drawing/2014/main" id="{4D0D2F6E-7D5C-4994-9C03-94EE6A0BC026}"/>
              </a:ext>
            </a:extLst>
          </p:cNvPr>
          <p:cNvSpPr>
            <a:spLocks noGrp="1"/>
          </p:cNvSpPr>
          <p:nvPr>
            <p:ph idx="1"/>
          </p:nvPr>
        </p:nvSpPr>
        <p:spPr/>
        <p:txBody>
          <a:bodyPr>
            <a:normAutofit lnSpcReduction="10000"/>
          </a:bodyPr>
          <a:lstStyle/>
          <a:p>
            <a:r>
              <a:rPr lang="en-US" dirty="0"/>
              <a:t>Find a repeatable problem</a:t>
            </a:r>
          </a:p>
          <a:p>
            <a:pPr lvl="1"/>
            <a:r>
              <a:rPr lang="en-US" dirty="0"/>
              <a:t>A test case that reliably gives the wrong answer</a:t>
            </a:r>
          </a:p>
          <a:p>
            <a:r>
              <a:rPr lang="en-US" dirty="0"/>
              <a:t>Isolate location in code where issue is arising</a:t>
            </a:r>
          </a:p>
          <a:p>
            <a:pPr lvl="1"/>
            <a:r>
              <a:rPr lang="en-US" dirty="0"/>
              <a:t>Run code to find point at which things seem to go wrong</a:t>
            </a:r>
          </a:p>
          <a:p>
            <a:r>
              <a:rPr lang="en-US" dirty="0"/>
              <a:t>Examine code to find the specific bug</a:t>
            </a:r>
          </a:p>
          <a:p>
            <a:r>
              <a:rPr lang="en-US" dirty="0"/>
              <a:t>Try to fix the bug</a:t>
            </a:r>
          </a:p>
          <a:p>
            <a:r>
              <a:rPr lang="en-US" dirty="0"/>
              <a:t>Test whether it now passes the test case that was causing trouble</a:t>
            </a:r>
          </a:p>
          <a:p>
            <a:r>
              <a:rPr lang="en-US" dirty="0"/>
              <a:t>Check to make sure nothing else broke</a:t>
            </a:r>
          </a:p>
          <a:p>
            <a:r>
              <a:rPr lang="en-US" dirty="0"/>
              <a:t>Consider whether there were other places in code likely to have a similar problem</a:t>
            </a:r>
          </a:p>
        </p:txBody>
      </p:sp>
      <p:sp>
        <p:nvSpPr>
          <p:cNvPr id="4" name="Slide Number Placeholder 3">
            <a:extLst>
              <a:ext uri="{FF2B5EF4-FFF2-40B4-BE49-F238E27FC236}">
                <a16:creationId xmlns:a16="http://schemas.microsoft.com/office/drawing/2014/main" id="{A270D937-3261-4EC8-948A-A187666FA0B2}"/>
              </a:ext>
            </a:extLst>
          </p:cNvPr>
          <p:cNvSpPr>
            <a:spLocks noGrp="1"/>
          </p:cNvSpPr>
          <p:nvPr>
            <p:ph type="sldNum" sz="quarter" idx="12"/>
          </p:nvPr>
        </p:nvSpPr>
        <p:spPr/>
        <p:txBody>
          <a:bodyPr/>
          <a:lstStyle/>
          <a:p>
            <a:fld id="{801F1A6E-F1F7-4F15-826B-C88349542B62}" type="slidenum">
              <a:rPr lang="en-US" smtClean="0"/>
              <a:t>22</a:t>
            </a:fld>
            <a:endParaRPr lang="en-US"/>
          </a:p>
        </p:txBody>
      </p:sp>
    </p:spTree>
    <p:extLst>
      <p:ext uri="{BB962C8B-B14F-4D97-AF65-F5344CB8AC3E}">
        <p14:creationId xmlns:p14="http://schemas.microsoft.com/office/powerpoint/2010/main" val="27151075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C0396-A7D8-4D72-B9FB-94DF4B9A2E4F}"/>
              </a:ext>
            </a:extLst>
          </p:cNvPr>
          <p:cNvSpPr>
            <a:spLocks noGrp="1"/>
          </p:cNvSpPr>
          <p:nvPr>
            <p:ph type="title"/>
          </p:nvPr>
        </p:nvSpPr>
        <p:spPr/>
        <p:txBody>
          <a:bodyPr/>
          <a:lstStyle/>
          <a:p>
            <a:r>
              <a:rPr lang="en-US" dirty="0"/>
              <a:t>Interactive Debugger</a:t>
            </a:r>
          </a:p>
        </p:txBody>
      </p:sp>
      <p:sp>
        <p:nvSpPr>
          <p:cNvPr id="3" name="Content Placeholder 2">
            <a:extLst>
              <a:ext uri="{FF2B5EF4-FFF2-40B4-BE49-F238E27FC236}">
                <a16:creationId xmlns:a16="http://schemas.microsoft.com/office/drawing/2014/main" id="{EC50CF1B-0987-41DF-B54F-351046599579}"/>
              </a:ext>
            </a:extLst>
          </p:cNvPr>
          <p:cNvSpPr>
            <a:spLocks noGrp="1"/>
          </p:cNvSpPr>
          <p:nvPr>
            <p:ph idx="1"/>
          </p:nvPr>
        </p:nvSpPr>
        <p:spPr/>
        <p:txBody>
          <a:bodyPr>
            <a:normAutofit lnSpcReduction="10000"/>
          </a:bodyPr>
          <a:lstStyle/>
          <a:p>
            <a:r>
              <a:rPr lang="en-US" dirty="0"/>
              <a:t>Many IDEs include a debugger</a:t>
            </a:r>
          </a:p>
          <a:p>
            <a:pPr lvl="1"/>
            <a:r>
              <a:rPr lang="en-US" dirty="0"/>
              <a:t>Including Spyder and PyCharm</a:t>
            </a:r>
          </a:p>
          <a:p>
            <a:r>
              <a:rPr lang="en-US" dirty="0"/>
              <a:t>A debugger does NOT fix your bugs!  </a:t>
            </a:r>
          </a:p>
          <a:p>
            <a:pPr lvl="1"/>
            <a:r>
              <a:rPr lang="en-US" dirty="0"/>
              <a:t>Rather, it is a tool that can make it easier for you to debug your code</a:t>
            </a:r>
          </a:p>
          <a:p>
            <a:r>
              <a:rPr lang="en-US" dirty="0"/>
              <a:t>Debuggers usually let you do two main things:</a:t>
            </a:r>
          </a:p>
          <a:p>
            <a:pPr lvl="1"/>
            <a:r>
              <a:rPr lang="en-US" dirty="0"/>
              <a:t>Control the execution of the code</a:t>
            </a:r>
          </a:p>
          <a:p>
            <a:pPr lvl="1"/>
            <a:r>
              <a:rPr lang="en-US" dirty="0"/>
              <a:t>Examine the values stored in memory in the code</a:t>
            </a:r>
          </a:p>
          <a:p>
            <a:r>
              <a:rPr lang="en-US" dirty="0"/>
              <a:t>We’ll go over some of the most useful things that are found in most debuggers</a:t>
            </a:r>
          </a:p>
          <a:p>
            <a:pPr lvl="1"/>
            <a:r>
              <a:rPr lang="en-US" dirty="0"/>
              <a:t>There are usually a lot of other tools, more advanced but less frequently needed</a:t>
            </a:r>
          </a:p>
          <a:p>
            <a:pPr lvl="1"/>
            <a:endParaRPr lang="en-US" dirty="0"/>
          </a:p>
        </p:txBody>
      </p:sp>
      <p:sp>
        <p:nvSpPr>
          <p:cNvPr id="4" name="Slide Number Placeholder 3">
            <a:extLst>
              <a:ext uri="{FF2B5EF4-FFF2-40B4-BE49-F238E27FC236}">
                <a16:creationId xmlns:a16="http://schemas.microsoft.com/office/drawing/2014/main" id="{1ACA0669-B701-49CC-BE09-0042152E059E}"/>
              </a:ext>
            </a:extLst>
          </p:cNvPr>
          <p:cNvSpPr>
            <a:spLocks noGrp="1"/>
          </p:cNvSpPr>
          <p:nvPr>
            <p:ph type="sldNum" sz="quarter" idx="12"/>
          </p:nvPr>
        </p:nvSpPr>
        <p:spPr/>
        <p:txBody>
          <a:bodyPr/>
          <a:lstStyle/>
          <a:p>
            <a:fld id="{801F1A6E-F1F7-4F15-826B-C88349542B62}" type="slidenum">
              <a:rPr lang="en-US" smtClean="0"/>
              <a:t>23</a:t>
            </a:fld>
            <a:endParaRPr lang="en-US" dirty="0"/>
          </a:p>
        </p:txBody>
      </p:sp>
    </p:spTree>
    <p:extLst>
      <p:ext uri="{BB962C8B-B14F-4D97-AF65-F5344CB8AC3E}">
        <p14:creationId xmlns:p14="http://schemas.microsoft.com/office/powerpoint/2010/main" val="1632289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8000"/>
                                  </p:iterate>
                                  <p:childTnLst>
                                    <p:set>
                                      <p:cBhvr override="childStyle">
                                        <p:cTn id="6" dur="500" fill="hold"/>
                                        <p:tgtEl>
                                          <p:spTgt spid="3">
                                            <p:txEl>
                                              <p:pRg st="2" end="2"/>
                                            </p:txEl>
                                          </p:spTgt>
                                        </p:tgtEl>
                                        <p:attrNameLst>
                                          <p:attrName>style.color</p:attrName>
                                        </p:attrNameLst>
                                      </p:cBhvr>
                                      <p:to>
                                        <p:clrVal>
                                          <a:srgbClr val="FF0000"/>
                                        </p:clrVal>
                                      </p:to>
                                    </p:set>
                                    <p:set>
                                      <p:cBhvr>
                                        <p:cTn id="7" dur="500" fill="hold"/>
                                        <p:tgtEl>
                                          <p:spTgt spid="3">
                                            <p:txEl>
                                              <p:pRg st="2" end="2"/>
                                            </p:txEl>
                                          </p:spTgt>
                                        </p:tgtEl>
                                        <p:attrNameLst>
                                          <p:attrName>fillcolor</p:attrName>
                                        </p:attrNameLst>
                                      </p:cBhvr>
                                      <p:to>
                                        <p:clrVal>
                                          <a:srgbClr val="FF0000"/>
                                        </p:clrVal>
                                      </p:to>
                                    </p:set>
                                    <p:set>
                                      <p:cBhvr>
                                        <p:cTn id="8" dur="500" fill="hold"/>
                                        <p:tgtEl>
                                          <p:spTgt spid="3">
                                            <p:txEl>
                                              <p:pRg st="2" end="2"/>
                                            </p:txEl>
                                          </p:spTgt>
                                        </p:tgtEl>
                                        <p:attrNameLst>
                                          <p:attrName>fill.type</p:attrName>
                                        </p:attrNameLst>
                                      </p:cBhvr>
                                      <p:to>
                                        <p:strVal val="solid"/>
                                      </p:to>
                                    </p:set>
                                  </p:childTnLst>
                                  <p:subTnLst>
                                    <p:animClr clrSpc="rgb" dir="cw">
                                      <p:cBhvr override="childStyle">
                                        <p:cTn dur="1" fill="hold" display="0" masterRel="nextClick" afterEffect="1"/>
                                        <p:tgtEl>
                                          <p:spTgt spid="3">
                                            <p:txEl>
                                              <p:pRg st="2" end="2"/>
                                            </p:txEl>
                                          </p:spTgt>
                                        </p:tgtEl>
                                        <p:attrNameLst>
                                          <p:attrName>ppt_c</p:attrName>
                                        </p:attrNameLst>
                                      </p:cBhvr>
                                      <p:to>
                                        <a:srgbClr val="FF000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CD94F-5C4A-4DF1-8AC3-7A842BFFA4BF}"/>
              </a:ext>
            </a:extLst>
          </p:cNvPr>
          <p:cNvSpPr>
            <a:spLocks noGrp="1"/>
          </p:cNvSpPr>
          <p:nvPr>
            <p:ph type="title"/>
          </p:nvPr>
        </p:nvSpPr>
        <p:spPr/>
        <p:txBody>
          <a:bodyPr/>
          <a:lstStyle/>
          <a:p>
            <a:r>
              <a:rPr lang="en-US" dirty="0"/>
              <a:t>Running the debugger</a:t>
            </a:r>
          </a:p>
        </p:txBody>
      </p:sp>
      <p:sp>
        <p:nvSpPr>
          <p:cNvPr id="3" name="Content Placeholder 2">
            <a:extLst>
              <a:ext uri="{FF2B5EF4-FFF2-40B4-BE49-F238E27FC236}">
                <a16:creationId xmlns:a16="http://schemas.microsoft.com/office/drawing/2014/main" id="{A7010BB9-1F94-4338-B5EC-A27B6B05AB8C}"/>
              </a:ext>
            </a:extLst>
          </p:cNvPr>
          <p:cNvSpPr>
            <a:spLocks noGrp="1"/>
          </p:cNvSpPr>
          <p:nvPr>
            <p:ph idx="1"/>
          </p:nvPr>
        </p:nvSpPr>
        <p:spPr/>
        <p:txBody>
          <a:bodyPr/>
          <a:lstStyle/>
          <a:p>
            <a:r>
              <a:rPr lang="en-US" dirty="0"/>
              <a:t>You usually need to run in “debug mode” separately from the “normal” mode</a:t>
            </a:r>
          </a:p>
          <a:p>
            <a:pPr lvl="1"/>
            <a:r>
              <a:rPr lang="en-US" dirty="0"/>
              <a:t>In Spyder, you click on the blue play/pause button</a:t>
            </a:r>
          </a:p>
          <a:p>
            <a:pPr lvl="1"/>
            <a:r>
              <a:rPr lang="en-US" dirty="0"/>
              <a:t>In PyCharm, you click the green spider-looking bug icon</a:t>
            </a:r>
          </a:p>
          <a:p>
            <a:r>
              <a:rPr lang="en-US" dirty="0"/>
              <a:t>This will start the program, either running it, or getting ready to run</a:t>
            </a:r>
          </a:p>
          <a:p>
            <a:pPr lvl="1"/>
            <a:r>
              <a:rPr lang="en-US" dirty="0"/>
              <a:t>Your code will not run as efficiently, since the executable is created for debugging purposes – extra information is provided, less optimization used</a:t>
            </a:r>
          </a:p>
        </p:txBody>
      </p:sp>
      <p:sp>
        <p:nvSpPr>
          <p:cNvPr id="4" name="Slide Number Placeholder 3">
            <a:extLst>
              <a:ext uri="{FF2B5EF4-FFF2-40B4-BE49-F238E27FC236}">
                <a16:creationId xmlns:a16="http://schemas.microsoft.com/office/drawing/2014/main" id="{D6BEB628-53C4-4761-8E99-AC6E528FF50F}"/>
              </a:ext>
            </a:extLst>
          </p:cNvPr>
          <p:cNvSpPr>
            <a:spLocks noGrp="1"/>
          </p:cNvSpPr>
          <p:nvPr>
            <p:ph type="sldNum" sz="quarter" idx="12"/>
          </p:nvPr>
        </p:nvSpPr>
        <p:spPr/>
        <p:txBody>
          <a:bodyPr/>
          <a:lstStyle/>
          <a:p>
            <a:fld id="{801F1A6E-F1F7-4F15-826B-C88349542B62}" type="slidenum">
              <a:rPr lang="en-US" smtClean="0"/>
              <a:t>24</a:t>
            </a:fld>
            <a:endParaRPr lang="en-US"/>
          </a:p>
        </p:txBody>
      </p:sp>
      <p:pic>
        <p:nvPicPr>
          <p:cNvPr id="5" name="Picture 4">
            <a:extLst>
              <a:ext uri="{FF2B5EF4-FFF2-40B4-BE49-F238E27FC236}">
                <a16:creationId xmlns:a16="http://schemas.microsoft.com/office/drawing/2014/main" id="{782E2D20-BA92-4230-B9FC-8EA8206796D0}"/>
              </a:ext>
            </a:extLst>
          </p:cNvPr>
          <p:cNvPicPr>
            <a:picLocks noChangeAspect="1"/>
          </p:cNvPicPr>
          <p:nvPr/>
        </p:nvPicPr>
        <p:blipFill>
          <a:blip r:embed="rId2"/>
          <a:stretch>
            <a:fillRect/>
          </a:stretch>
        </p:blipFill>
        <p:spPr>
          <a:xfrm>
            <a:off x="7925898" y="2693924"/>
            <a:ext cx="314327" cy="309565"/>
          </a:xfrm>
          <a:prstGeom prst="rect">
            <a:avLst/>
          </a:prstGeom>
        </p:spPr>
      </p:pic>
      <p:pic>
        <p:nvPicPr>
          <p:cNvPr id="6" name="Picture 5">
            <a:extLst>
              <a:ext uri="{FF2B5EF4-FFF2-40B4-BE49-F238E27FC236}">
                <a16:creationId xmlns:a16="http://schemas.microsoft.com/office/drawing/2014/main" id="{50AEF4A2-D3BC-48E9-A0E2-266EDF446B3C}"/>
              </a:ext>
            </a:extLst>
          </p:cNvPr>
          <p:cNvPicPr>
            <a:picLocks noChangeAspect="1"/>
          </p:cNvPicPr>
          <p:nvPr/>
        </p:nvPicPr>
        <p:blipFill>
          <a:blip r:embed="rId3"/>
          <a:stretch>
            <a:fillRect/>
          </a:stretch>
        </p:blipFill>
        <p:spPr>
          <a:xfrm>
            <a:off x="8335368" y="2692593"/>
            <a:ext cx="304281" cy="310896"/>
          </a:xfrm>
          <a:prstGeom prst="rect">
            <a:avLst/>
          </a:prstGeom>
        </p:spPr>
      </p:pic>
      <p:pic>
        <p:nvPicPr>
          <p:cNvPr id="7" name="Picture 6">
            <a:extLst>
              <a:ext uri="{FF2B5EF4-FFF2-40B4-BE49-F238E27FC236}">
                <a16:creationId xmlns:a16="http://schemas.microsoft.com/office/drawing/2014/main" id="{C6899BA8-6D13-47DA-8F69-AB455096A752}"/>
              </a:ext>
            </a:extLst>
          </p:cNvPr>
          <p:cNvPicPr>
            <a:picLocks noChangeAspect="1"/>
          </p:cNvPicPr>
          <p:nvPr/>
        </p:nvPicPr>
        <p:blipFill>
          <a:blip r:embed="rId4"/>
          <a:stretch>
            <a:fillRect/>
          </a:stretch>
        </p:blipFill>
        <p:spPr>
          <a:xfrm>
            <a:off x="8524247" y="3109312"/>
            <a:ext cx="310896" cy="310896"/>
          </a:xfrm>
          <a:prstGeom prst="rect">
            <a:avLst/>
          </a:prstGeom>
        </p:spPr>
      </p:pic>
    </p:spTree>
    <p:extLst>
      <p:ext uri="{BB962C8B-B14F-4D97-AF65-F5344CB8AC3E}">
        <p14:creationId xmlns:p14="http://schemas.microsoft.com/office/powerpoint/2010/main" val="29245380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5D078-6117-4060-AAEC-08A8E7B065E4}"/>
              </a:ext>
            </a:extLst>
          </p:cNvPr>
          <p:cNvSpPr>
            <a:spLocks noGrp="1"/>
          </p:cNvSpPr>
          <p:nvPr>
            <p:ph type="title"/>
          </p:nvPr>
        </p:nvSpPr>
        <p:spPr>
          <a:xfrm>
            <a:off x="3729644" y="0"/>
            <a:ext cx="8428445" cy="919187"/>
          </a:xfrm>
        </p:spPr>
        <p:txBody>
          <a:bodyPr>
            <a:normAutofit fontScale="90000"/>
          </a:bodyPr>
          <a:lstStyle/>
          <a:p>
            <a:r>
              <a:rPr lang="en-US" dirty="0"/>
              <a:t>Debugger – execution control tools available </a:t>
            </a:r>
          </a:p>
        </p:txBody>
      </p:sp>
      <p:sp>
        <p:nvSpPr>
          <p:cNvPr id="3" name="Content Placeholder 2">
            <a:extLst>
              <a:ext uri="{FF2B5EF4-FFF2-40B4-BE49-F238E27FC236}">
                <a16:creationId xmlns:a16="http://schemas.microsoft.com/office/drawing/2014/main" id="{25D425C5-1E26-4D30-9AC3-161BC8DD020C}"/>
              </a:ext>
            </a:extLst>
          </p:cNvPr>
          <p:cNvSpPr>
            <a:spLocks noGrp="1"/>
          </p:cNvSpPr>
          <p:nvPr>
            <p:ph idx="1"/>
          </p:nvPr>
        </p:nvSpPr>
        <p:spPr/>
        <p:txBody>
          <a:bodyPr>
            <a:normAutofit fontScale="85000" lnSpcReduction="20000"/>
          </a:bodyPr>
          <a:lstStyle/>
          <a:p>
            <a:r>
              <a:rPr lang="en-US" dirty="0"/>
              <a:t>Breakpoints</a:t>
            </a:r>
          </a:p>
          <a:p>
            <a:pPr lvl="1"/>
            <a:r>
              <a:rPr lang="en-US" dirty="0"/>
              <a:t>Mark a line of code as a breakpoint </a:t>
            </a:r>
          </a:p>
          <a:p>
            <a:pPr lvl="1"/>
            <a:r>
              <a:rPr lang="en-US" dirty="0"/>
              <a:t>Code will execute to that point and then stop (pause)</a:t>
            </a:r>
          </a:p>
          <a:p>
            <a:pPr lvl="1"/>
            <a:r>
              <a:rPr lang="en-US" dirty="0"/>
              <a:t>Usually set by clicking in front of the line of code</a:t>
            </a:r>
          </a:p>
          <a:p>
            <a:pPr lvl="2"/>
            <a:r>
              <a:rPr lang="en-US" dirty="0"/>
              <a:t>Creates a red circle right of the line number</a:t>
            </a:r>
          </a:p>
          <a:p>
            <a:r>
              <a:rPr lang="en-US" dirty="0"/>
              <a:t>Step / Step-over</a:t>
            </a:r>
          </a:p>
          <a:p>
            <a:pPr lvl="1"/>
            <a:r>
              <a:rPr lang="en-US" dirty="0"/>
              <a:t>Executes the next line of code </a:t>
            </a:r>
          </a:p>
          <a:p>
            <a:pPr lvl="1"/>
            <a:r>
              <a:rPr lang="en-US" dirty="0"/>
              <a:t>If there is a function call in that line of code, the function call is made and returns normally before going to the next line of code</a:t>
            </a:r>
          </a:p>
          <a:p>
            <a:r>
              <a:rPr lang="en-US" dirty="0"/>
              <a:t>Step-into</a:t>
            </a:r>
          </a:p>
          <a:p>
            <a:pPr lvl="1"/>
            <a:r>
              <a:rPr lang="en-US" dirty="0"/>
              <a:t>Executes the next line of code </a:t>
            </a:r>
          </a:p>
          <a:p>
            <a:pPr lvl="1"/>
            <a:r>
              <a:rPr lang="en-US" dirty="0"/>
              <a:t>If there is a function call, the code stops inside that function, at the beginning of the function</a:t>
            </a:r>
          </a:p>
          <a:p>
            <a:r>
              <a:rPr lang="en-US" dirty="0"/>
              <a:t>Continue / Run</a:t>
            </a:r>
          </a:p>
          <a:p>
            <a:pPr lvl="1"/>
            <a:r>
              <a:rPr lang="en-US" dirty="0"/>
              <a:t>Runs until a break point is encountered</a:t>
            </a:r>
          </a:p>
          <a:p>
            <a:pPr lvl="1"/>
            <a:endParaRPr lang="en-US" dirty="0"/>
          </a:p>
          <a:p>
            <a:pPr lvl="1"/>
            <a:endParaRPr lang="en-US" dirty="0"/>
          </a:p>
        </p:txBody>
      </p:sp>
      <p:sp>
        <p:nvSpPr>
          <p:cNvPr id="4" name="Slide Number Placeholder 3">
            <a:extLst>
              <a:ext uri="{FF2B5EF4-FFF2-40B4-BE49-F238E27FC236}">
                <a16:creationId xmlns:a16="http://schemas.microsoft.com/office/drawing/2014/main" id="{04FFFBAD-E293-4AE3-8F70-F67634739B1C}"/>
              </a:ext>
            </a:extLst>
          </p:cNvPr>
          <p:cNvSpPr>
            <a:spLocks noGrp="1"/>
          </p:cNvSpPr>
          <p:nvPr>
            <p:ph type="sldNum" sz="quarter" idx="12"/>
          </p:nvPr>
        </p:nvSpPr>
        <p:spPr/>
        <p:txBody>
          <a:bodyPr/>
          <a:lstStyle/>
          <a:p>
            <a:fld id="{801F1A6E-F1F7-4F15-826B-C88349542B62}" type="slidenum">
              <a:rPr lang="en-US" smtClean="0"/>
              <a:t>25</a:t>
            </a:fld>
            <a:endParaRPr lang="en-US"/>
          </a:p>
        </p:txBody>
      </p:sp>
      <p:pic>
        <p:nvPicPr>
          <p:cNvPr id="5" name="Picture 4">
            <a:extLst>
              <a:ext uri="{FF2B5EF4-FFF2-40B4-BE49-F238E27FC236}">
                <a16:creationId xmlns:a16="http://schemas.microsoft.com/office/drawing/2014/main" id="{65D19829-F68A-4A13-8B58-B85AB8AC2CB7}"/>
              </a:ext>
            </a:extLst>
          </p:cNvPr>
          <p:cNvPicPr>
            <a:picLocks noChangeAspect="1"/>
          </p:cNvPicPr>
          <p:nvPr/>
        </p:nvPicPr>
        <p:blipFill>
          <a:blip r:embed="rId2"/>
          <a:stretch>
            <a:fillRect/>
          </a:stretch>
        </p:blipFill>
        <p:spPr>
          <a:xfrm>
            <a:off x="2754923" y="1860793"/>
            <a:ext cx="409578" cy="233364"/>
          </a:xfrm>
          <a:prstGeom prst="rect">
            <a:avLst/>
          </a:prstGeom>
        </p:spPr>
      </p:pic>
      <p:pic>
        <p:nvPicPr>
          <p:cNvPr id="6" name="Picture 5">
            <a:extLst>
              <a:ext uri="{FF2B5EF4-FFF2-40B4-BE49-F238E27FC236}">
                <a16:creationId xmlns:a16="http://schemas.microsoft.com/office/drawing/2014/main" id="{434D3101-B044-42E0-9A6A-F87AAAF7B36F}"/>
              </a:ext>
            </a:extLst>
          </p:cNvPr>
          <p:cNvPicPr>
            <a:picLocks noChangeAspect="1"/>
          </p:cNvPicPr>
          <p:nvPr/>
        </p:nvPicPr>
        <p:blipFill>
          <a:blip r:embed="rId3"/>
          <a:stretch>
            <a:fillRect/>
          </a:stretch>
        </p:blipFill>
        <p:spPr>
          <a:xfrm>
            <a:off x="3304440" y="3267074"/>
            <a:ext cx="342903" cy="323852"/>
          </a:xfrm>
          <a:prstGeom prst="rect">
            <a:avLst/>
          </a:prstGeom>
        </p:spPr>
      </p:pic>
      <p:pic>
        <p:nvPicPr>
          <p:cNvPr id="8" name="Picture 7">
            <a:extLst>
              <a:ext uri="{FF2B5EF4-FFF2-40B4-BE49-F238E27FC236}">
                <a16:creationId xmlns:a16="http://schemas.microsoft.com/office/drawing/2014/main" id="{6D5FCA9A-87FC-4691-998C-D0B3981AB7E8}"/>
              </a:ext>
            </a:extLst>
          </p:cNvPr>
          <p:cNvPicPr>
            <a:picLocks noChangeAspect="1"/>
          </p:cNvPicPr>
          <p:nvPr/>
        </p:nvPicPr>
        <p:blipFill>
          <a:blip r:embed="rId4"/>
          <a:stretch>
            <a:fillRect/>
          </a:stretch>
        </p:blipFill>
        <p:spPr>
          <a:xfrm>
            <a:off x="2389858" y="4414836"/>
            <a:ext cx="290515" cy="314327"/>
          </a:xfrm>
          <a:prstGeom prst="rect">
            <a:avLst/>
          </a:prstGeom>
        </p:spPr>
      </p:pic>
      <p:pic>
        <p:nvPicPr>
          <p:cNvPr id="9" name="Picture 8">
            <a:extLst>
              <a:ext uri="{FF2B5EF4-FFF2-40B4-BE49-F238E27FC236}">
                <a16:creationId xmlns:a16="http://schemas.microsoft.com/office/drawing/2014/main" id="{0CFABF65-967C-4481-832C-6112C14C417D}"/>
              </a:ext>
            </a:extLst>
          </p:cNvPr>
          <p:cNvPicPr>
            <a:picLocks noChangeAspect="1"/>
          </p:cNvPicPr>
          <p:nvPr/>
        </p:nvPicPr>
        <p:blipFill>
          <a:blip r:embed="rId5"/>
          <a:stretch>
            <a:fillRect/>
          </a:stretch>
        </p:blipFill>
        <p:spPr>
          <a:xfrm>
            <a:off x="3152039" y="5362757"/>
            <a:ext cx="304802" cy="300040"/>
          </a:xfrm>
          <a:prstGeom prst="rect">
            <a:avLst/>
          </a:prstGeom>
        </p:spPr>
      </p:pic>
      <p:pic>
        <p:nvPicPr>
          <p:cNvPr id="10" name="Picture 9">
            <a:extLst>
              <a:ext uri="{FF2B5EF4-FFF2-40B4-BE49-F238E27FC236}">
                <a16:creationId xmlns:a16="http://schemas.microsoft.com/office/drawing/2014/main" id="{C1F65A12-A013-490C-9DDF-66DF5DA74A90}"/>
              </a:ext>
            </a:extLst>
          </p:cNvPr>
          <p:cNvPicPr>
            <a:picLocks noChangeAspect="1"/>
          </p:cNvPicPr>
          <p:nvPr/>
        </p:nvPicPr>
        <p:blipFill rotWithShape="1">
          <a:blip r:embed="rId6"/>
          <a:srcRect l="15094" t="9999" r="11437" b="10001"/>
          <a:stretch/>
        </p:blipFill>
        <p:spPr>
          <a:xfrm>
            <a:off x="3770175" y="3267073"/>
            <a:ext cx="342903" cy="323853"/>
          </a:xfrm>
          <a:prstGeom prst="rect">
            <a:avLst/>
          </a:prstGeom>
        </p:spPr>
      </p:pic>
      <p:pic>
        <p:nvPicPr>
          <p:cNvPr id="11" name="Picture 10">
            <a:extLst>
              <a:ext uri="{FF2B5EF4-FFF2-40B4-BE49-F238E27FC236}">
                <a16:creationId xmlns:a16="http://schemas.microsoft.com/office/drawing/2014/main" id="{AB5AC95E-0E35-4875-931F-9ED87CF3D004}"/>
              </a:ext>
            </a:extLst>
          </p:cNvPr>
          <p:cNvPicPr>
            <a:picLocks noChangeAspect="1"/>
          </p:cNvPicPr>
          <p:nvPr/>
        </p:nvPicPr>
        <p:blipFill rotWithShape="1">
          <a:blip r:embed="rId7"/>
          <a:srcRect l="6670" t="7746" r="7812" b="16391"/>
          <a:stretch/>
        </p:blipFill>
        <p:spPr>
          <a:xfrm>
            <a:off x="2805720" y="4414835"/>
            <a:ext cx="358408" cy="314327"/>
          </a:xfrm>
          <a:prstGeom prst="rect">
            <a:avLst/>
          </a:prstGeom>
        </p:spPr>
      </p:pic>
      <p:pic>
        <p:nvPicPr>
          <p:cNvPr id="12" name="Picture 11">
            <a:extLst>
              <a:ext uri="{FF2B5EF4-FFF2-40B4-BE49-F238E27FC236}">
                <a16:creationId xmlns:a16="http://schemas.microsoft.com/office/drawing/2014/main" id="{D90C01BA-EA2B-49D2-8289-AB8F02FA8786}"/>
              </a:ext>
            </a:extLst>
          </p:cNvPr>
          <p:cNvPicPr>
            <a:picLocks noChangeAspect="1"/>
          </p:cNvPicPr>
          <p:nvPr/>
        </p:nvPicPr>
        <p:blipFill rotWithShape="1">
          <a:blip r:embed="rId8"/>
          <a:srcRect l="7820" t="14606" r="12179" b="14606"/>
          <a:stretch/>
        </p:blipFill>
        <p:spPr>
          <a:xfrm>
            <a:off x="3584876" y="5362757"/>
            <a:ext cx="342904" cy="300040"/>
          </a:xfrm>
          <a:prstGeom prst="rect">
            <a:avLst/>
          </a:prstGeom>
        </p:spPr>
      </p:pic>
    </p:spTree>
    <p:extLst>
      <p:ext uri="{BB962C8B-B14F-4D97-AF65-F5344CB8AC3E}">
        <p14:creationId xmlns:p14="http://schemas.microsoft.com/office/powerpoint/2010/main" val="23421030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6FFF0-D811-44F1-A482-784B341BF79E}"/>
              </a:ext>
            </a:extLst>
          </p:cNvPr>
          <p:cNvSpPr>
            <a:spLocks noGrp="1"/>
          </p:cNvSpPr>
          <p:nvPr>
            <p:ph type="title"/>
          </p:nvPr>
        </p:nvSpPr>
        <p:spPr>
          <a:xfrm>
            <a:off x="4328160" y="0"/>
            <a:ext cx="7829929" cy="919187"/>
          </a:xfrm>
        </p:spPr>
        <p:txBody>
          <a:bodyPr>
            <a:normAutofit fontScale="90000"/>
          </a:bodyPr>
          <a:lstStyle/>
          <a:p>
            <a:r>
              <a:rPr lang="en-US" dirty="0"/>
              <a:t>Debugger – Examination Tools available</a:t>
            </a:r>
          </a:p>
        </p:txBody>
      </p:sp>
      <p:sp>
        <p:nvSpPr>
          <p:cNvPr id="3" name="Content Placeholder 2">
            <a:extLst>
              <a:ext uri="{FF2B5EF4-FFF2-40B4-BE49-F238E27FC236}">
                <a16:creationId xmlns:a16="http://schemas.microsoft.com/office/drawing/2014/main" id="{FBB284A3-7913-4A95-AF46-AA6D45C94684}"/>
              </a:ext>
            </a:extLst>
          </p:cNvPr>
          <p:cNvSpPr>
            <a:spLocks noGrp="1"/>
          </p:cNvSpPr>
          <p:nvPr>
            <p:ph idx="1"/>
          </p:nvPr>
        </p:nvSpPr>
        <p:spPr/>
        <p:txBody>
          <a:bodyPr/>
          <a:lstStyle/>
          <a:p>
            <a:r>
              <a:rPr lang="en-US" dirty="0"/>
              <a:t>The Call Stack</a:t>
            </a:r>
          </a:p>
          <a:p>
            <a:pPr lvl="1"/>
            <a:r>
              <a:rPr lang="en-US" dirty="0"/>
              <a:t>Lists the “stack” of functions that have been called </a:t>
            </a:r>
          </a:p>
          <a:p>
            <a:pPr lvl="1"/>
            <a:r>
              <a:rPr lang="en-US" dirty="0"/>
              <a:t>If function A calls B and B calls C, then when in C, your stack will show C on top, then B, then A</a:t>
            </a:r>
          </a:p>
          <a:p>
            <a:pPr lvl="1"/>
            <a:r>
              <a:rPr lang="en-US" dirty="0"/>
              <a:t>In the debugger, type “where”</a:t>
            </a:r>
          </a:p>
          <a:p>
            <a:r>
              <a:rPr lang="en-US" dirty="0"/>
              <a:t>Variable Explorer / Variable Watch-List</a:t>
            </a:r>
          </a:p>
          <a:p>
            <a:pPr lvl="1"/>
            <a:r>
              <a:rPr lang="en-US" dirty="0"/>
              <a:t>A list of some (sometimes all) of the current variables, and their values</a:t>
            </a:r>
          </a:p>
          <a:p>
            <a:pPr lvl="1"/>
            <a:r>
              <a:rPr lang="en-US" dirty="0"/>
              <a:t>You can usually add/remove variables from the watchlist</a:t>
            </a:r>
          </a:p>
          <a:p>
            <a:pPr lvl="1"/>
            <a:r>
              <a:rPr lang="en-US" dirty="0"/>
              <a:t>For aggregate data, you might have a hierarchy of what is stored there</a:t>
            </a:r>
          </a:p>
          <a:p>
            <a:pPr lvl="1"/>
            <a:endParaRPr lang="en-US" dirty="0"/>
          </a:p>
        </p:txBody>
      </p:sp>
      <p:sp>
        <p:nvSpPr>
          <p:cNvPr id="4" name="Slide Number Placeholder 3">
            <a:extLst>
              <a:ext uri="{FF2B5EF4-FFF2-40B4-BE49-F238E27FC236}">
                <a16:creationId xmlns:a16="http://schemas.microsoft.com/office/drawing/2014/main" id="{30EBAEBA-038A-4F25-8272-2F41352B0EB6}"/>
              </a:ext>
            </a:extLst>
          </p:cNvPr>
          <p:cNvSpPr>
            <a:spLocks noGrp="1"/>
          </p:cNvSpPr>
          <p:nvPr>
            <p:ph type="sldNum" sz="quarter" idx="12"/>
          </p:nvPr>
        </p:nvSpPr>
        <p:spPr/>
        <p:txBody>
          <a:bodyPr/>
          <a:lstStyle/>
          <a:p>
            <a:fld id="{801F1A6E-F1F7-4F15-826B-C88349542B62}" type="slidenum">
              <a:rPr lang="en-US" smtClean="0"/>
              <a:t>26</a:t>
            </a:fld>
            <a:endParaRPr lang="en-US"/>
          </a:p>
        </p:txBody>
      </p:sp>
    </p:spTree>
    <p:extLst>
      <p:ext uri="{BB962C8B-B14F-4D97-AF65-F5344CB8AC3E}">
        <p14:creationId xmlns:p14="http://schemas.microsoft.com/office/powerpoint/2010/main" val="23057627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8AB87-AAF9-43A2-9E8D-359555CB8211}"/>
              </a:ext>
            </a:extLst>
          </p:cNvPr>
          <p:cNvSpPr>
            <a:spLocks noGrp="1"/>
          </p:cNvSpPr>
          <p:nvPr>
            <p:ph type="title"/>
          </p:nvPr>
        </p:nvSpPr>
        <p:spPr/>
        <p:txBody>
          <a:bodyPr/>
          <a:lstStyle/>
          <a:p>
            <a:r>
              <a:rPr lang="en-US" dirty="0"/>
              <a:t>Using the Debugger</a:t>
            </a:r>
          </a:p>
        </p:txBody>
      </p:sp>
      <p:sp>
        <p:nvSpPr>
          <p:cNvPr id="3" name="Content Placeholder 2">
            <a:extLst>
              <a:ext uri="{FF2B5EF4-FFF2-40B4-BE49-F238E27FC236}">
                <a16:creationId xmlns:a16="http://schemas.microsoft.com/office/drawing/2014/main" id="{B44431D7-3F61-4CB5-BAA8-5AD783603BE3}"/>
              </a:ext>
            </a:extLst>
          </p:cNvPr>
          <p:cNvSpPr>
            <a:spLocks noGrp="1"/>
          </p:cNvSpPr>
          <p:nvPr>
            <p:ph idx="1"/>
          </p:nvPr>
        </p:nvSpPr>
        <p:spPr/>
        <p:txBody>
          <a:bodyPr>
            <a:normAutofit fontScale="92500" lnSpcReduction="20000"/>
          </a:bodyPr>
          <a:lstStyle/>
          <a:p>
            <a:r>
              <a:rPr lang="en-US" dirty="0"/>
              <a:t>Usually set a breakpoint at a point you think is “OK”, and as close as possible to where you think something is going bad</a:t>
            </a:r>
          </a:p>
          <a:p>
            <a:r>
              <a:rPr lang="en-US" dirty="0"/>
              <a:t>Run the program to the breakpoint, then step-over until you see that one of the variables has the wrong value</a:t>
            </a:r>
          </a:p>
          <a:p>
            <a:pPr lvl="1"/>
            <a:r>
              <a:rPr lang="en-US" dirty="0"/>
              <a:t>You might see the error as you go through line-by-line, but not always</a:t>
            </a:r>
          </a:p>
          <a:p>
            <a:r>
              <a:rPr lang="en-US" dirty="0"/>
              <a:t>When you find where the code is “going bad”, start over again, but this time step INTO the line(s) of code where the problem seems to be originating</a:t>
            </a:r>
          </a:p>
          <a:p>
            <a:r>
              <a:rPr lang="en-US" dirty="0"/>
              <a:t>You should get to a point where you find a single line causing difficulty</a:t>
            </a:r>
          </a:p>
          <a:p>
            <a:pPr lvl="1"/>
            <a:r>
              <a:rPr lang="en-US" i="1" dirty="0"/>
              <a:t>This does not mean that that line has a bug - it might be highlighting a bug that occurred elsewhere</a:t>
            </a:r>
          </a:p>
          <a:p>
            <a:pPr lvl="1"/>
            <a:r>
              <a:rPr lang="en-US" dirty="0"/>
              <a:t>But, it should give you an idea of what the problem is, so that you can find it and fix it elsewhere</a:t>
            </a:r>
          </a:p>
          <a:p>
            <a:endParaRPr lang="en-US" dirty="0"/>
          </a:p>
        </p:txBody>
      </p:sp>
      <p:sp>
        <p:nvSpPr>
          <p:cNvPr id="4" name="Slide Number Placeholder 3">
            <a:extLst>
              <a:ext uri="{FF2B5EF4-FFF2-40B4-BE49-F238E27FC236}">
                <a16:creationId xmlns:a16="http://schemas.microsoft.com/office/drawing/2014/main" id="{20B60699-D8BD-4A43-B66D-DEFFD6127972}"/>
              </a:ext>
            </a:extLst>
          </p:cNvPr>
          <p:cNvSpPr>
            <a:spLocks noGrp="1"/>
          </p:cNvSpPr>
          <p:nvPr>
            <p:ph type="sldNum" sz="quarter" idx="12"/>
          </p:nvPr>
        </p:nvSpPr>
        <p:spPr/>
        <p:txBody>
          <a:bodyPr/>
          <a:lstStyle/>
          <a:p>
            <a:fld id="{801F1A6E-F1F7-4F15-826B-C88349542B62}" type="slidenum">
              <a:rPr lang="en-US" smtClean="0"/>
              <a:t>27</a:t>
            </a:fld>
            <a:endParaRPr lang="en-US"/>
          </a:p>
        </p:txBody>
      </p:sp>
    </p:spTree>
    <p:extLst>
      <p:ext uri="{BB962C8B-B14F-4D97-AF65-F5344CB8AC3E}">
        <p14:creationId xmlns:p14="http://schemas.microsoft.com/office/powerpoint/2010/main" val="9499036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27D0A-59A3-440E-9A9D-979320A97C94}"/>
              </a:ext>
            </a:extLst>
          </p:cNvPr>
          <p:cNvSpPr>
            <a:spLocks noGrp="1"/>
          </p:cNvSpPr>
          <p:nvPr>
            <p:ph type="title"/>
          </p:nvPr>
        </p:nvSpPr>
        <p:spPr/>
        <p:txBody>
          <a:bodyPr>
            <a:normAutofit fontScale="90000"/>
          </a:bodyPr>
          <a:lstStyle/>
          <a:p>
            <a:r>
              <a:rPr lang="en-US" dirty="0"/>
              <a:t>What if you don’t have a debugger?</a:t>
            </a:r>
          </a:p>
        </p:txBody>
      </p:sp>
      <p:sp>
        <p:nvSpPr>
          <p:cNvPr id="3" name="Content Placeholder 2">
            <a:extLst>
              <a:ext uri="{FF2B5EF4-FFF2-40B4-BE49-F238E27FC236}">
                <a16:creationId xmlns:a16="http://schemas.microsoft.com/office/drawing/2014/main" id="{15E21478-1FFC-45F1-9E47-99E180007141}"/>
              </a:ext>
            </a:extLst>
          </p:cNvPr>
          <p:cNvSpPr>
            <a:spLocks noGrp="1"/>
          </p:cNvSpPr>
          <p:nvPr>
            <p:ph idx="1"/>
          </p:nvPr>
        </p:nvSpPr>
        <p:spPr/>
        <p:txBody>
          <a:bodyPr/>
          <a:lstStyle/>
          <a:p>
            <a:r>
              <a:rPr lang="en-US" b="1" dirty="0"/>
              <a:t>Print statements are your friends!</a:t>
            </a:r>
          </a:p>
          <a:p>
            <a:r>
              <a:rPr lang="en-US" dirty="0"/>
              <a:t>While debugging, you can print out values at any point in the code</a:t>
            </a:r>
          </a:p>
          <a:p>
            <a:pPr lvl="1"/>
            <a:r>
              <a:rPr lang="en-US" dirty="0"/>
              <a:t>Might need to print some explanation so it’s clear exactly where in the code  it is printing at each line</a:t>
            </a:r>
          </a:p>
          <a:p>
            <a:r>
              <a:rPr lang="en-US" dirty="0"/>
              <a:t>By examining the printed values at various points in time, you can see how things are changing in memory, to help identify where the code is going wrong (and exactly what is going wrong)</a:t>
            </a:r>
          </a:p>
        </p:txBody>
      </p:sp>
      <p:sp>
        <p:nvSpPr>
          <p:cNvPr id="4" name="Slide Number Placeholder 3">
            <a:extLst>
              <a:ext uri="{FF2B5EF4-FFF2-40B4-BE49-F238E27FC236}">
                <a16:creationId xmlns:a16="http://schemas.microsoft.com/office/drawing/2014/main" id="{491E1E41-FB88-443D-9187-C776F1ABA4F8}"/>
              </a:ext>
            </a:extLst>
          </p:cNvPr>
          <p:cNvSpPr>
            <a:spLocks noGrp="1"/>
          </p:cNvSpPr>
          <p:nvPr>
            <p:ph type="sldNum" sz="quarter" idx="12"/>
          </p:nvPr>
        </p:nvSpPr>
        <p:spPr/>
        <p:txBody>
          <a:bodyPr/>
          <a:lstStyle/>
          <a:p>
            <a:fld id="{801F1A6E-F1F7-4F15-826B-C88349542B62}" type="slidenum">
              <a:rPr lang="en-US" smtClean="0"/>
              <a:t>28</a:t>
            </a:fld>
            <a:endParaRPr lang="en-US"/>
          </a:p>
        </p:txBody>
      </p:sp>
    </p:spTree>
    <p:extLst>
      <p:ext uri="{BB962C8B-B14F-4D97-AF65-F5344CB8AC3E}">
        <p14:creationId xmlns:p14="http://schemas.microsoft.com/office/powerpoint/2010/main" val="28690682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3693D-7A2A-4CC2-9C1E-5BC27778B36C}"/>
              </a:ext>
            </a:extLst>
          </p:cNvPr>
          <p:cNvSpPr>
            <a:spLocks noGrp="1"/>
          </p:cNvSpPr>
          <p:nvPr>
            <p:ph type="title"/>
          </p:nvPr>
        </p:nvSpPr>
        <p:spPr/>
        <p:txBody>
          <a:bodyPr>
            <a:normAutofit fontScale="90000"/>
          </a:bodyPr>
          <a:lstStyle/>
          <a:p>
            <a:r>
              <a:rPr lang="en-US" dirty="0"/>
              <a:t>What if you don’t have a debugger?</a:t>
            </a:r>
          </a:p>
        </p:txBody>
      </p:sp>
      <p:sp>
        <p:nvSpPr>
          <p:cNvPr id="3" name="Content Placeholder 2">
            <a:extLst>
              <a:ext uri="{FF2B5EF4-FFF2-40B4-BE49-F238E27FC236}">
                <a16:creationId xmlns:a16="http://schemas.microsoft.com/office/drawing/2014/main" id="{7D3D3C86-4DE6-402B-8A31-31D2B2432EE7}"/>
              </a:ext>
            </a:extLst>
          </p:cNvPr>
          <p:cNvSpPr>
            <a:spLocks noGrp="1"/>
          </p:cNvSpPr>
          <p:nvPr>
            <p:ph sz="half" idx="1"/>
          </p:nvPr>
        </p:nvSpPr>
        <p:spPr>
          <a:xfrm>
            <a:off x="838200" y="1825625"/>
            <a:ext cx="5334000" cy="4351338"/>
          </a:xfrm>
        </p:spPr>
        <p:txBody>
          <a:bodyPr>
            <a:normAutofit/>
          </a:bodyPr>
          <a:lstStyle/>
          <a:p>
            <a:r>
              <a:rPr lang="en-US" b="1" dirty="0"/>
              <a:t>Talk to a duck!</a:t>
            </a:r>
          </a:p>
          <a:p>
            <a:r>
              <a:rPr lang="en-US" dirty="0"/>
              <a:t>Explain your program line-by-line</a:t>
            </a:r>
          </a:p>
          <a:p>
            <a:r>
              <a:rPr lang="en-US" dirty="0"/>
              <a:t>Can help you find the differences between what your code is </a:t>
            </a:r>
            <a:r>
              <a:rPr lang="en-US" i="1" dirty="0"/>
              <a:t>supposed</a:t>
            </a:r>
            <a:r>
              <a:rPr lang="en-US" dirty="0"/>
              <a:t> to do and what it </a:t>
            </a:r>
            <a:r>
              <a:rPr lang="en-US" i="1" dirty="0"/>
              <a:t>actually</a:t>
            </a:r>
            <a:r>
              <a:rPr lang="en-US" dirty="0"/>
              <a:t> does</a:t>
            </a:r>
          </a:p>
        </p:txBody>
      </p:sp>
      <p:sp>
        <p:nvSpPr>
          <p:cNvPr id="4" name="Slide Number Placeholder 3">
            <a:extLst>
              <a:ext uri="{FF2B5EF4-FFF2-40B4-BE49-F238E27FC236}">
                <a16:creationId xmlns:a16="http://schemas.microsoft.com/office/drawing/2014/main" id="{186B4B8B-05B9-42F7-B4ED-A6ED32D1819D}"/>
              </a:ext>
            </a:extLst>
          </p:cNvPr>
          <p:cNvSpPr>
            <a:spLocks noGrp="1"/>
          </p:cNvSpPr>
          <p:nvPr>
            <p:ph type="sldNum" sz="quarter" idx="12"/>
          </p:nvPr>
        </p:nvSpPr>
        <p:spPr/>
        <p:txBody>
          <a:bodyPr/>
          <a:lstStyle/>
          <a:p>
            <a:fld id="{801F1A6E-F1F7-4F15-826B-C88349542B62}" type="slidenum">
              <a:rPr lang="en-US" smtClean="0"/>
              <a:t>29</a:t>
            </a:fld>
            <a:endParaRPr lang="en-US"/>
          </a:p>
        </p:txBody>
      </p:sp>
      <p:sp>
        <p:nvSpPr>
          <p:cNvPr id="5" name="Rectangle 4">
            <a:extLst>
              <a:ext uri="{FF2B5EF4-FFF2-40B4-BE49-F238E27FC236}">
                <a16:creationId xmlns:a16="http://schemas.microsoft.com/office/drawing/2014/main" id="{485ACA60-4475-4296-82F4-98AD9568522D}"/>
              </a:ext>
            </a:extLst>
          </p:cNvPr>
          <p:cNvSpPr/>
          <p:nvPr/>
        </p:nvSpPr>
        <p:spPr>
          <a:xfrm>
            <a:off x="3414015" y="6237868"/>
            <a:ext cx="5363969" cy="369332"/>
          </a:xfrm>
          <a:prstGeom prst="rect">
            <a:avLst/>
          </a:prstGeom>
        </p:spPr>
        <p:txBody>
          <a:bodyPr wrap="none">
            <a:spAutoFit/>
          </a:bodyPr>
          <a:lstStyle/>
          <a:p>
            <a:r>
              <a:rPr lang="en-US" dirty="0">
                <a:hlinkClick r:id="rId2"/>
              </a:rPr>
              <a:t>https://en.wikipedia.org/wiki/Rubber_duck_debugging</a:t>
            </a:r>
            <a:endParaRPr lang="en-US" dirty="0"/>
          </a:p>
        </p:txBody>
      </p:sp>
      <p:pic>
        <p:nvPicPr>
          <p:cNvPr id="8" name="Picture 2" descr="yellow rubber ducky, toy, bath, rubber, duck, studio, white ...">
            <a:extLst>
              <a:ext uri="{FF2B5EF4-FFF2-40B4-BE49-F238E27FC236}">
                <a16:creationId xmlns:a16="http://schemas.microsoft.com/office/drawing/2014/main" id="{55E3B5E4-0962-415E-A1CC-35A8F7F34EDF}"/>
              </a:ext>
            </a:extLst>
          </p:cNvPr>
          <p:cNvPicPr>
            <a:picLocks noGrp="1" noChangeAspect="1" noChangeArrowheads="1"/>
          </p:cNvPicPr>
          <p:nvPr>
            <p:ph sz="half" idx="2"/>
          </p:nvPr>
        </p:nvPicPr>
        <p:blipFill rotWithShape="1">
          <a:blip r:embed="rId3">
            <a:extLst>
              <a:ext uri="{28A0092B-C50C-407E-A947-70E740481C1C}">
                <a14:useLocalDpi xmlns:a14="http://schemas.microsoft.com/office/drawing/2010/main" val="0"/>
              </a:ext>
            </a:extLst>
          </a:blip>
          <a:srcRect l="19531" t="22359" r="23553"/>
          <a:stretch/>
        </p:blipFill>
        <p:spPr bwMode="auto">
          <a:xfrm>
            <a:off x="6379802" y="1825625"/>
            <a:ext cx="4766396"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8014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4F020-BD2D-45C1-88E7-73A1C68DC203}"/>
              </a:ext>
            </a:extLst>
          </p:cNvPr>
          <p:cNvSpPr>
            <a:spLocks noGrp="1"/>
          </p:cNvSpPr>
          <p:nvPr>
            <p:ph type="title"/>
          </p:nvPr>
        </p:nvSpPr>
        <p:spPr/>
        <p:txBody>
          <a:bodyPr/>
          <a:lstStyle/>
          <a:p>
            <a:r>
              <a:rPr lang="en-US" dirty="0"/>
              <a:t>Errors in coding</a:t>
            </a:r>
          </a:p>
        </p:txBody>
      </p:sp>
      <p:sp>
        <p:nvSpPr>
          <p:cNvPr id="3" name="Content Placeholder 2">
            <a:extLst>
              <a:ext uri="{FF2B5EF4-FFF2-40B4-BE49-F238E27FC236}">
                <a16:creationId xmlns:a16="http://schemas.microsoft.com/office/drawing/2014/main" id="{EEBA798F-DC8D-4767-AA14-C7162438B1C0}"/>
              </a:ext>
            </a:extLst>
          </p:cNvPr>
          <p:cNvSpPr>
            <a:spLocks noGrp="1"/>
          </p:cNvSpPr>
          <p:nvPr>
            <p:ph idx="1"/>
          </p:nvPr>
        </p:nvSpPr>
        <p:spPr/>
        <p:txBody>
          <a:bodyPr/>
          <a:lstStyle/>
          <a:p>
            <a:r>
              <a:rPr lang="en-US" dirty="0"/>
              <a:t>Everyone makes errors when coding </a:t>
            </a:r>
          </a:p>
          <a:p>
            <a:r>
              <a:rPr lang="en-US" dirty="0"/>
              <a:t>While better programmers do tend to make fewer errors, they still make them</a:t>
            </a:r>
          </a:p>
          <a:p>
            <a:pPr lvl="1"/>
            <a:r>
              <a:rPr lang="en-US" dirty="0"/>
              <a:t>Studies have shown that better programmers not only make fewer errors, but (even more significantly) they are able to find and fix errors more quickly</a:t>
            </a:r>
          </a:p>
          <a:p>
            <a:r>
              <a:rPr lang="en-US" dirty="0"/>
              <a:t>So, we are going to focus on the process of finding and fixing errors</a:t>
            </a:r>
          </a:p>
        </p:txBody>
      </p:sp>
      <p:sp>
        <p:nvSpPr>
          <p:cNvPr id="4" name="TextBox 3">
            <a:extLst>
              <a:ext uri="{FF2B5EF4-FFF2-40B4-BE49-F238E27FC236}">
                <a16:creationId xmlns:a16="http://schemas.microsoft.com/office/drawing/2014/main" id="{FE71DD82-D9E4-4BDF-9024-650B1185325D}"/>
              </a:ext>
            </a:extLst>
          </p:cNvPr>
          <p:cNvSpPr txBox="1"/>
          <p:nvPr/>
        </p:nvSpPr>
        <p:spPr>
          <a:xfrm>
            <a:off x="6597917" y="1774046"/>
            <a:ext cx="2108047" cy="584775"/>
          </a:xfrm>
          <a:prstGeom prst="rect">
            <a:avLst/>
          </a:prstGeom>
          <a:noFill/>
        </p:spPr>
        <p:txBody>
          <a:bodyPr wrap="square" rtlCol="0">
            <a:spAutoFit/>
          </a:bodyPr>
          <a:lstStyle/>
          <a:p>
            <a:r>
              <a:rPr lang="en-US" sz="3200" b="1" dirty="0">
                <a:solidFill>
                  <a:srgbClr val="FF0000"/>
                </a:solidFill>
              </a:rPr>
              <a:t>EVERYONE</a:t>
            </a:r>
          </a:p>
        </p:txBody>
      </p:sp>
      <p:sp>
        <p:nvSpPr>
          <p:cNvPr id="5" name="Slide Number Placeholder 4">
            <a:extLst>
              <a:ext uri="{FF2B5EF4-FFF2-40B4-BE49-F238E27FC236}">
                <a16:creationId xmlns:a16="http://schemas.microsoft.com/office/drawing/2014/main" id="{E8A3C1CC-37E4-4FE2-A0A1-0BBBAFA2EF29}"/>
              </a:ext>
            </a:extLst>
          </p:cNvPr>
          <p:cNvSpPr>
            <a:spLocks noGrp="1"/>
          </p:cNvSpPr>
          <p:nvPr>
            <p:ph type="sldNum" sz="quarter" idx="12"/>
          </p:nvPr>
        </p:nvSpPr>
        <p:spPr/>
        <p:txBody>
          <a:bodyPr/>
          <a:lstStyle/>
          <a:p>
            <a:fld id="{801F1A6E-F1F7-4F15-826B-C88349542B62}" type="slidenum">
              <a:rPr lang="en-US" smtClean="0"/>
              <a:t>3</a:t>
            </a:fld>
            <a:endParaRPr lang="en-US"/>
          </a:p>
        </p:txBody>
      </p:sp>
    </p:spTree>
    <p:extLst>
      <p:ext uri="{BB962C8B-B14F-4D97-AF65-F5344CB8AC3E}">
        <p14:creationId xmlns:p14="http://schemas.microsoft.com/office/powerpoint/2010/main" val="4013602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27D0A-59A3-440E-9A9D-979320A97C94}"/>
              </a:ext>
            </a:extLst>
          </p:cNvPr>
          <p:cNvSpPr>
            <a:spLocks noGrp="1"/>
          </p:cNvSpPr>
          <p:nvPr>
            <p:ph type="title"/>
          </p:nvPr>
        </p:nvSpPr>
        <p:spPr/>
        <p:txBody>
          <a:bodyPr>
            <a:normAutofit fontScale="90000"/>
          </a:bodyPr>
          <a:lstStyle/>
          <a:p>
            <a:r>
              <a:rPr lang="en-US" dirty="0"/>
              <a:t>What if you don’t have a debugger?</a:t>
            </a:r>
          </a:p>
        </p:txBody>
      </p:sp>
      <p:sp>
        <p:nvSpPr>
          <p:cNvPr id="3" name="Content Placeholder 2">
            <a:extLst>
              <a:ext uri="{FF2B5EF4-FFF2-40B4-BE49-F238E27FC236}">
                <a16:creationId xmlns:a16="http://schemas.microsoft.com/office/drawing/2014/main" id="{15E21478-1FFC-45F1-9E47-99E180007141}"/>
              </a:ext>
            </a:extLst>
          </p:cNvPr>
          <p:cNvSpPr>
            <a:spLocks noGrp="1"/>
          </p:cNvSpPr>
          <p:nvPr>
            <p:ph idx="1"/>
          </p:nvPr>
        </p:nvSpPr>
        <p:spPr>
          <a:xfrm>
            <a:off x="838200" y="1825625"/>
            <a:ext cx="10629122" cy="4351338"/>
          </a:xfrm>
        </p:spPr>
        <p:txBody>
          <a:bodyPr>
            <a:normAutofit/>
          </a:bodyPr>
          <a:lstStyle/>
          <a:p>
            <a:r>
              <a:rPr lang="en-US" dirty="0"/>
              <a:t>You can also use the </a:t>
            </a:r>
            <a:r>
              <a:rPr lang="en-US" b="1" dirty="0"/>
              <a:t>assert</a:t>
            </a:r>
            <a:r>
              <a:rPr lang="en-US" dirty="0"/>
              <a:t> statement</a:t>
            </a:r>
          </a:p>
          <a:p>
            <a:r>
              <a:rPr lang="en-US" dirty="0"/>
              <a:t>This is a way to perform a sanity check on parts of your code</a:t>
            </a:r>
          </a:p>
          <a:p>
            <a:pPr lvl="1"/>
            <a:r>
              <a:rPr lang="en-US" dirty="0"/>
              <a:t>Used to check for valid input for a function</a:t>
            </a:r>
          </a:p>
          <a:p>
            <a:pPr lvl="1"/>
            <a:r>
              <a:rPr lang="en-US" dirty="0"/>
              <a:t>Used to check for correct output of a function (unit testing)</a:t>
            </a:r>
          </a:p>
          <a:p>
            <a:r>
              <a:rPr lang="en-US" dirty="0"/>
              <a:t>First make an assertion (a statement that results in Boolean </a:t>
            </a:r>
            <a:r>
              <a:rPr lang="en-US" dirty="0">
                <a:latin typeface="Consolas" panose="020B0609020204030204" pitchFamily="49" charset="0"/>
              </a:rPr>
              <a:t>True</a:t>
            </a:r>
            <a:r>
              <a:rPr lang="en-US" dirty="0"/>
              <a:t> or </a:t>
            </a:r>
            <a:r>
              <a:rPr lang="en-US" dirty="0">
                <a:latin typeface="Consolas" panose="020B0609020204030204" pitchFamily="49" charset="0"/>
              </a:rPr>
              <a:t>False</a:t>
            </a:r>
            <a:r>
              <a:rPr lang="en-US" dirty="0"/>
              <a:t>)</a:t>
            </a:r>
          </a:p>
          <a:p>
            <a:pPr lvl="1"/>
            <a:r>
              <a:rPr lang="en-US" dirty="0"/>
              <a:t>If it’s </a:t>
            </a:r>
            <a:r>
              <a:rPr lang="en-US" dirty="0">
                <a:latin typeface="Consolas" panose="020B0609020204030204" pitchFamily="49" charset="0"/>
              </a:rPr>
              <a:t>True</a:t>
            </a:r>
            <a:r>
              <a:rPr lang="en-US" dirty="0"/>
              <a:t>, the program moves on</a:t>
            </a:r>
          </a:p>
          <a:p>
            <a:pPr lvl="1"/>
            <a:r>
              <a:rPr lang="en-US" dirty="0"/>
              <a:t>If it’s </a:t>
            </a:r>
            <a:r>
              <a:rPr lang="en-US" dirty="0">
                <a:latin typeface="Consolas" panose="020B0609020204030204" pitchFamily="49" charset="0"/>
              </a:rPr>
              <a:t>False</a:t>
            </a:r>
            <a:r>
              <a:rPr lang="en-US" dirty="0"/>
              <a:t>, Python raises an </a:t>
            </a:r>
            <a:r>
              <a:rPr lang="en-US" dirty="0" err="1"/>
              <a:t>AssertionError</a:t>
            </a:r>
            <a:r>
              <a:rPr lang="en-US" dirty="0"/>
              <a:t> exception and stops the program</a:t>
            </a:r>
          </a:p>
          <a:p>
            <a:r>
              <a:rPr lang="en-US" i="1" dirty="0"/>
              <a:t>This is a tool for debugging, you should comment out or remove all assert statements in the final version of your code!</a:t>
            </a:r>
          </a:p>
        </p:txBody>
      </p:sp>
      <p:sp>
        <p:nvSpPr>
          <p:cNvPr id="4" name="Slide Number Placeholder 3">
            <a:extLst>
              <a:ext uri="{FF2B5EF4-FFF2-40B4-BE49-F238E27FC236}">
                <a16:creationId xmlns:a16="http://schemas.microsoft.com/office/drawing/2014/main" id="{491E1E41-FB88-443D-9187-C776F1ABA4F8}"/>
              </a:ext>
            </a:extLst>
          </p:cNvPr>
          <p:cNvSpPr>
            <a:spLocks noGrp="1"/>
          </p:cNvSpPr>
          <p:nvPr>
            <p:ph type="sldNum" sz="quarter" idx="12"/>
          </p:nvPr>
        </p:nvSpPr>
        <p:spPr/>
        <p:txBody>
          <a:bodyPr/>
          <a:lstStyle/>
          <a:p>
            <a:fld id="{801F1A6E-F1F7-4F15-826B-C88349542B62}" type="slidenum">
              <a:rPr lang="en-US" smtClean="0"/>
              <a:t>30</a:t>
            </a:fld>
            <a:endParaRPr lang="en-US"/>
          </a:p>
        </p:txBody>
      </p:sp>
    </p:spTree>
    <p:extLst>
      <p:ext uri="{BB962C8B-B14F-4D97-AF65-F5344CB8AC3E}">
        <p14:creationId xmlns:p14="http://schemas.microsoft.com/office/powerpoint/2010/main" val="10287836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D34B1-D119-4762-BDB7-EC8CAAC93C04}"/>
              </a:ext>
            </a:extLst>
          </p:cNvPr>
          <p:cNvSpPr>
            <a:spLocks noGrp="1"/>
          </p:cNvSpPr>
          <p:nvPr>
            <p:ph type="title"/>
          </p:nvPr>
        </p:nvSpPr>
        <p:spPr/>
        <p:txBody>
          <a:bodyPr/>
          <a:lstStyle/>
          <a:p>
            <a:r>
              <a:rPr lang="en-US" dirty="0"/>
              <a:t>The assert statement</a:t>
            </a:r>
          </a:p>
        </p:txBody>
      </p:sp>
      <p:sp>
        <p:nvSpPr>
          <p:cNvPr id="3" name="Content Placeholder 2">
            <a:extLst>
              <a:ext uri="{FF2B5EF4-FFF2-40B4-BE49-F238E27FC236}">
                <a16:creationId xmlns:a16="http://schemas.microsoft.com/office/drawing/2014/main" id="{EA38D3AF-24D5-410E-9A5E-5843AF4C8D2D}"/>
              </a:ext>
            </a:extLst>
          </p:cNvPr>
          <p:cNvSpPr>
            <a:spLocks noGrp="1"/>
          </p:cNvSpPr>
          <p:nvPr>
            <p:ph idx="1"/>
          </p:nvPr>
        </p:nvSpPr>
        <p:spPr/>
        <p:txBody>
          <a:bodyPr>
            <a:normAutofit/>
          </a:bodyPr>
          <a:lstStyle/>
          <a:p>
            <a:pPr marL="0" indent="0">
              <a:buNone/>
            </a:pPr>
            <a:r>
              <a:rPr lang="en-US" b="0" i="0" u="none" strike="noStrike" dirty="0">
                <a:solidFill>
                  <a:srgbClr val="FCC28C"/>
                </a:solidFill>
                <a:effectLst/>
                <a:highlight>
                  <a:srgbClr val="000000"/>
                </a:highlight>
                <a:latin typeface="Consolas" panose="020B0609020204030204" pitchFamily="49" charset="0"/>
              </a:rPr>
              <a:t>assert</a:t>
            </a:r>
            <a:r>
              <a:rPr lang="en-US" b="0" i="0" u="none" strike="noStrike" dirty="0">
                <a:solidFill>
                  <a:srgbClr val="FFFFFF"/>
                </a:solidFill>
                <a:effectLst/>
                <a:highlight>
                  <a:srgbClr val="000000"/>
                </a:highlight>
                <a:latin typeface="Consolas" panose="020B0609020204030204" pitchFamily="49" charset="0"/>
              </a:rPr>
              <a:t> &lt;expression&gt;, &lt;arguments&gt;</a:t>
            </a:r>
            <a:endParaRPr lang="en-US" dirty="0">
              <a:highlight>
                <a:srgbClr val="000000"/>
              </a:highlight>
              <a:latin typeface="Consolas" panose="020B0609020204030204" pitchFamily="49" charset="0"/>
            </a:endParaRPr>
          </a:p>
        </p:txBody>
      </p:sp>
      <p:sp>
        <p:nvSpPr>
          <p:cNvPr id="4" name="Slide Number Placeholder 3">
            <a:extLst>
              <a:ext uri="{FF2B5EF4-FFF2-40B4-BE49-F238E27FC236}">
                <a16:creationId xmlns:a16="http://schemas.microsoft.com/office/drawing/2014/main" id="{8A653E6C-23AD-44D2-BEE2-91069E32712E}"/>
              </a:ext>
            </a:extLst>
          </p:cNvPr>
          <p:cNvSpPr>
            <a:spLocks noGrp="1"/>
          </p:cNvSpPr>
          <p:nvPr>
            <p:ph type="sldNum" sz="quarter" idx="12"/>
          </p:nvPr>
        </p:nvSpPr>
        <p:spPr/>
        <p:txBody>
          <a:bodyPr/>
          <a:lstStyle/>
          <a:p>
            <a:fld id="{801F1A6E-F1F7-4F15-826B-C88349542B62}" type="slidenum">
              <a:rPr lang="en-US" smtClean="0"/>
              <a:t>31</a:t>
            </a:fld>
            <a:endParaRPr lang="en-US"/>
          </a:p>
        </p:txBody>
      </p:sp>
      <p:sp>
        <p:nvSpPr>
          <p:cNvPr id="5" name="Oval 4">
            <a:extLst>
              <a:ext uri="{FF2B5EF4-FFF2-40B4-BE49-F238E27FC236}">
                <a16:creationId xmlns:a16="http://schemas.microsoft.com/office/drawing/2014/main" id="{D536D413-5667-4513-80B5-73DCCDA8CE63}"/>
              </a:ext>
            </a:extLst>
          </p:cNvPr>
          <p:cNvSpPr/>
          <p:nvPr/>
        </p:nvSpPr>
        <p:spPr>
          <a:xfrm>
            <a:off x="838199" y="1720931"/>
            <a:ext cx="1371600" cy="67167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F62DA44-4939-45E8-8B4D-E87DF036D0BC}"/>
              </a:ext>
            </a:extLst>
          </p:cNvPr>
          <p:cNvSpPr txBox="1"/>
          <p:nvPr/>
        </p:nvSpPr>
        <p:spPr>
          <a:xfrm>
            <a:off x="1226654" y="3398199"/>
            <a:ext cx="3515083" cy="369332"/>
          </a:xfrm>
          <a:prstGeom prst="rect">
            <a:avLst/>
          </a:prstGeom>
          <a:noFill/>
        </p:spPr>
        <p:txBody>
          <a:bodyPr wrap="square" rtlCol="0">
            <a:spAutoFit/>
          </a:bodyPr>
          <a:lstStyle/>
          <a:p>
            <a:r>
              <a:rPr lang="en-US" dirty="0">
                <a:solidFill>
                  <a:srgbClr val="FF0000"/>
                </a:solidFill>
              </a:rPr>
              <a:t>We start with the keyword “assert”</a:t>
            </a:r>
          </a:p>
        </p:txBody>
      </p:sp>
    </p:spTree>
    <p:extLst>
      <p:ext uri="{BB962C8B-B14F-4D97-AF65-F5344CB8AC3E}">
        <p14:creationId xmlns:p14="http://schemas.microsoft.com/office/powerpoint/2010/main" val="40998735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D34B1-D119-4762-BDB7-EC8CAAC93C04}"/>
              </a:ext>
            </a:extLst>
          </p:cNvPr>
          <p:cNvSpPr>
            <a:spLocks noGrp="1"/>
          </p:cNvSpPr>
          <p:nvPr>
            <p:ph type="title"/>
          </p:nvPr>
        </p:nvSpPr>
        <p:spPr/>
        <p:txBody>
          <a:bodyPr/>
          <a:lstStyle/>
          <a:p>
            <a:r>
              <a:rPr lang="en-US" dirty="0"/>
              <a:t>The assert statement</a:t>
            </a:r>
          </a:p>
        </p:txBody>
      </p:sp>
      <p:sp>
        <p:nvSpPr>
          <p:cNvPr id="3" name="Content Placeholder 2">
            <a:extLst>
              <a:ext uri="{FF2B5EF4-FFF2-40B4-BE49-F238E27FC236}">
                <a16:creationId xmlns:a16="http://schemas.microsoft.com/office/drawing/2014/main" id="{EA38D3AF-24D5-410E-9A5E-5843AF4C8D2D}"/>
              </a:ext>
            </a:extLst>
          </p:cNvPr>
          <p:cNvSpPr>
            <a:spLocks noGrp="1"/>
          </p:cNvSpPr>
          <p:nvPr>
            <p:ph idx="1"/>
          </p:nvPr>
        </p:nvSpPr>
        <p:spPr/>
        <p:txBody>
          <a:bodyPr/>
          <a:lstStyle/>
          <a:p>
            <a:pPr marL="0" indent="0">
              <a:buNone/>
            </a:pPr>
            <a:r>
              <a:rPr lang="en-US" b="0" i="0" u="none" strike="noStrike" dirty="0">
                <a:solidFill>
                  <a:srgbClr val="FCC28C"/>
                </a:solidFill>
                <a:effectLst/>
                <a:highlight>
                  <a:srgbClr val="000000"/>
                </a:highlight>
                <a:latin typeface="Consolas" panose="020B0609020204030204" pitchFamily="49" charset="0"/>
              </a:rPr>
              <a:t>assert</a:t>
            </a:r>
            <a:r>
              <a:rPr lang="en-US" b="0" i="0" u="none" strike="noStrike" dirty="0">
                <a:solidFill>
                  <a:srgbClr val="FFFFFF"/>
                </a:solidFill>
                <a:effectLst/>
                <a:highlight>
                  <a:srgbClr val="000000"/>
                </a:highlight>
                <a:latin typeface="Consolas" panose="020B0609020204030204" pitchFamily="49" charset="0"/>
              </a:rPr>
              <a:t> &lt;expression&gt;, &lt;arguments&gt;</a:t>
            </a:r>
            <a:endParaRPr lang="en-US" dirty="0">
              <a:highlight>
                <a:srgbClr val="000000"/>
              </a:highlight>
              <a:latin typeface="Consolas" panose="020B0609020204030204" pitchFamily="49" charset="0"/>
            </a:endParaRPr>
          </a:p>
        </p:txBody>
      </p:sp>
      <p:sp>
        <p:nvSpPr>
          <p:cNvPr id="4" name="Slide Number Placeholder 3">
            <a:extLst>
              <a:ext uri="{FF2B5EF4-FFF2-40B4-BE49-F238E27FC236}">
                <a16:creationId xmlns:a16="http://schemas.microsoft.com/office/drawing/2014/main" id="{8A653E6C-23AD-44D2-BEE2-91069E32712E}"/>
              </a:ext>
            </a:extLst>
          </p:cNvPr>
          <p:cNvSpPr>
            <a:spLocks noGrp="1"/>
          </p:cNvSpPr>
          <p:nvPr>
            <p:ph type="sldNum" sz="quarter" idx="12"/>
          </p:nvPr>
        </p:nvSpPr>
        <p:spPr/>
        <p:txBody>
          <a:bodyPr/>
          <a:lstStyle/>
          <a:p>
            <a:fld id="{801F1A6E-F1F7-4F15-826B-C88349542B62}" type="slidenum">
              <a:rPr lang="en-US" smtClean="0"/>
              <a:t>32</a:t>
            </a:fld>
            <a:endParaRPr lang="en-US"/>
          </a:p>
        </p:txBody>
      </p:sp>
      <p:sp>
        <p:nvSpPr>
          <p:cNvPr id="5" name="Oval 4">
            <a:extLst>
              <a:ext uri="{FF2B5EF4-FFF2-40B4-BE49-F238E27FC236}">
                <a16:creationId xmlns:a16="http://schemas.microsoft.com/office/drawing/2014/main" id="{D536D413-5667-4513-80B5-73DCCDA8CE63}"/>
              </a:ext>
            </a:extLst>
          </p:cNvPr>
          <p:cNvSpPr/>
          <p:nvPr/>
        </p:nvSpPr>
        <p:spPr>
          <a:xfrm>
            <a:off x="2239914" y="1731883"/>
            <a:ext cx="2468880" cy="67167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F62DA44-4939-45E8-8B4D-E87DF036D0BC}"/>
              </a:ext>
            </a:extLst>
          </p:cNvPr>
          <p:cNvSpPr txBox="1"/>
          <p:nvPr/>
        </p:nvSpPr>
        <p:spPr>
          <a:xfrm>
            <a:off x="2376499" y="4179397"/>
            <a:ext cx="3515083" cy="646331"/>
          </a:xfrm>
          <a:prstGeom prst="rect">
            <a:avLst/>
          </a:prstGeom>
          <a:noFill/>
        </p:spPr>
        <p:txBody>
          <a:bodyPr wrap="square" rtlCol="0">
            <a:spAutoFit/>
          </a:bodyPr>
          <a:lstStyle/>
          <a:p>
            <a:r>
              <a:rPr lang="en-US" dirty="0">
                <a:solidFill>
                  <a:srgbClr val="FF0000"/>
                </a:solidFill>
              </a:rPr>
              <a:t>Followed by an expression resulting in Boolean True (or False)</a:t>
            </a:r>
          </a:p>
        </p:txBody>
      </p:sp>
    </p:spTree>
    <p:extLst>
      <p:ext uri="{BB962C8B-B14F-4D97-AF65-F5344CB8AC3E}">
        <p14:creationId xmlns:p14="http://schemas.microsoft.com/office/powerpoint/2010/main" val="26068467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D34B1-D119-4762-BDB7-EC8CAAC93C04}"/>
              </a:ext>
            </a:extLst>
          </p:cNvPr>
          <p:cNvSpPr>
            <a:spLocks noGrp="1"/>
          </p:cNvSpPr>
          <p:nvPr>
            <p:ph type="title"/>
          </p:nvPr>
        </p:nvSpPr>
        <p:spPr/>
        <p:txBody>
          <a:bodyPr/>
          <a:lstStyle/>
          <a:p>
            <a:r>
              <a:rPr lang="en-US" dirty="0"/>
              <a:t>The assert statement</a:t>
            </a:r>
          </a:p>
        </p:txBody>
      </p:sp>
      <p:sp>
        <p:nvSpPr>
          <p:cNvPr id="3" name="Content Placeholder 2">
            <a:extLst>
              <a:ext uri="{FF2B5EF4-FFF2-40B4-BE49-F238E27FC236}">
                <a16:creationId xmlns:a16="http://schemas.microsoft.com/office/drawing/2014/main" id="{EA38D3AF-24D5-410E-9A5E-5843AF4C8D2D}"/>
              </a:ext>
            </a:extLst>
          </p:cNvPr>
          <p:cNvSpPr>
            <a:spLocks noGrp="1"/>
          </p:cNvSpPr>
          <p:nvPr>
            <p:ph idx="1"/>
          </p:nvPr>
        </p:nvSpPr>
        <p:spPr/>
        <p:txBody>
          <a:bodyPr/>
          <a:lstStyle/>
          <a:p>
            <a:pPr marL="0" indent="0">
              <a:buNone/>
            </a:pPr>
            <a:r>
              <a:rPr lang="en-US" b="0" i="0" u="none" strike="noStrike" dirty="0">
                <a:solidFill>
                  <a:srgbClr val="FCC28C"/>
                </a:solidFill>
                <a:effectLst/>
                <a:highlight>
                  <a:srgbClr val="000000"/>
                </a:highlight>
                <a:latin typeface="Consolas" panose="020B0609020204030204" pitchFamily="49" charset="0"/>
              </a:rPr>
              <a:t>assert</a:t>
            </a:r>
            <a:r>
              <a:rPr lang="en-US" b="0" i="0" u="none" strike="noStrike" dirty="0">
                <a:solidFill>
                  <a:srgbClr val="FFFFFF"/>
                </a:solidFill>
                <a:effectLst/>
                <a:highlight>
                  <a:srgbClr val="000000"/>
                </a:highlight>
                <a:latin typeface="Consolas" panose="020B0609020204030204" pitchFamily="49" charset="0"/>
              </a:rPr>
              <a:t> &lt;expression&gt;, &lt;arguments&gt;</a:t>
            </a:r>
            <a:endParaRPr lang="en-US" dirty="0">
              <a:highlight>
                <a:srgbClr val="000000"/>
              </a:highlight>
              <a:latin typeface="Consolas" panose="020B0609020204030204" pitchFamily="49" charset="0"/>
            </a:endParaRPr>
          </a:p>
        </p:txBody>
      </p:sp>
      <p:sp>
        <p:nvSpPr>
          <p:cNvPr id="4" name="Slide Number Placeholder 3">
            <a:extLst>
              <a:ext uri="{FF2B5EF4-FFF2-40B4-BE49-F238E27FC236}">
                <a16:creationId xmlns:a16="http://schemas.microsoft.com/office/drawing/2014/main" id="{8A653E6C-23AD-44D2-BEE2-91069E32712E}"/>
              </a:ext>
            </a:extLst>
          </p:cNvPr>
          <p:cNvSpPr>
            <a:spLocks noGrp="1"/>
          </p:cNvSpPr>
          <p:nvPr>
            <p:ph type="sldNum" sz="quarter" idx="12"/>
          </p:nvPr>
        </p:nvSpPr>
        <p:spPr/>
        <p:txBody>
          <a:bodyPr/>
          <a:lstStyle/>
          <a:p>
            <a:fld id="{801F1A6E-F1F7-4F15-826B-C88349542B62}" type="slidenum">
              <a:rPr lang="en-US" smtClean="0"/>
              <a:t>33</a:t>
            </a:fld>
            <a:endParaRPr lang="en-US"/>
          </a:p>
        </p:txBody>
      </p:sp>
      <p:sp>
        <p:nvSpPr>
          <p:cNvPr id="5" name="Oval 4">
            <a:extLst>
              <a:ext uri="{FF2B5EF4-FFF2-40B4-BE49-F238E27FC236}">
                <a16:creationId xmlns:a16="http://schemas.microsoft.com/office/drawing/2014/main" id="{D536D413-5667-4513-80B5-73DCCDA8CE63}"/>
              </a:ext>
            </a:extLst>
          </p:cNvPr>
          <p:cNvSpPr/>
          <p:nvPr/>
        </p:nvSpPr>
        <p:spPr>
          <a:xfrm>
            <a:off x="4561504" y="1742835"/>
            <a:ext cx="2743200" cy="67167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F62DA44-4939-45E8-8B4D-E87DF036D0BC}"/>
              </a:ext>
            </a:extLst>
          </p:cNvPr>
          <p:cNvSpPr txBox="1"/>
          <p:nvPr/>
        </p:nvSpPr>
        <p:spPr>
          <a:xfrm>
            <a:off x="6335249" y="3577098"/>
            <a:ext cx="3515083" cy="646331"/>
          </a:xfrm>
          <a:prstGeom prst="rect">
            <a:avLst/>
          </a:prstGeom>
          <a:noFill/>
        </p:spPr>
        <p:txBody>
          <a:bodyPr wrap="square" rtlCol="0">
            <a:spAutoFit/>
          </a:bodyPr>
          <a:lstStyle/>
          <a:p>
            <a:r>
              <a:rPr lang="en-US" dirty="0">
                <a:solidFill>
                  <a:srgbClr val="FF0000"/>
                </a:solidFill>
              </a:rPr>
              <a:t>Ending with an optional argument to display if the expression is False</a:t>
            </a:r>
          </a:p>
        </p:txBody>
      </p:sp>
    </p:spTree>
    <p:extLst>
      <p:ext uri="{BB962C8B-B14F-4D97-AF65-F5344CB8AC3E}">
        <p14:creationId xmlns:p14="http://schemas.microsoft.com/office/powerpoint/2010/main" val="16421714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D34B1-D119-4762-BDB7-EC8CAAC93C04}"/>
              </a:ext>
            </a:extLst>
          </p:cNvPr>
          <p:cNvSpPr>
            <a:spLocks noGrp="1"/>
          </p:cNvSpPr>
          <p:nvPr>
            <p:ph type="title"/>
          </p:nvPr>
        </p:nvSpPr>
        <p:spPr/>
        <p:txBody>
          <a:bodyPr/>
          <a:lstStyle/>
          <a:p>
            <a:r>
              <a:rPr lang="en-US" dirty="0"/>
              <a:t>The assert statement</a:t>
            </a:r>
          </a:p>
        </p:txBody>
      </p:sp>
      <p:sp>
        <p:nvSpPr>
          <p:cNvPr id="3" name="Content Placeholder 2">
            <a:extLst>
              <a:ext uri="{FF2B5EF4-FFF2-40B4-BE49-F238E27FC236}">
                <a16:creationId xmlns:a16="http://schemas.microsoft.com/office/drawing/2014/main" id="{EA38D3AF-24D5-410E-9A5E-5843AF4C8D2D}"/>
              </a:ext>
            </a:extLst>
          </p:cNvPr>
          <p:cNvSpPr>
            <a:spLocks noGrp="1"/>
          </p:cNvSpPr>
          <p:nvPr>
            <p:ph idx="1"/>
          </p:nvPr>
        </p:nvSpPr>
        <p:spPr/>
        <p:txBody>
          <a:bodyPr/>
          <a:lstStyle/>
          <a:p>
            <a:pPr marL="0" indent="0">
              <a:buNone/>
            </a:pPr>
            <a:r>
              <a:rPr lang="en-US" b="0" i="0" u="none" strike="noStrike" dirty="0">
                <a:solidFill>
                  <a:srgbClr val="FCC28C"/>
                </a:solidFill>
                <a:effectLst/>
                <a:highlight>
                  <a:srgbClr val="000000"/>
                </a:highlight>
                <a:latin typeface="Consolas" panose="020B0609020204030204" pitchFamily="49" charset="0"/>
              </a:rPr>
              <a:t>assert</a:t>
            </a:r>
            <a:r>
              <a:rPr lang="en-US" b="0" i="0" u="none" strike="noStrike" dirty="0">
                <a:solidFill>
                  <a:srgbClr val="FFFFFF"/>
                </a:solidFill>
                <a:effectLst/>
                <a:highlight>
                  <a:srgbClr val="000000"/>
                </a:highlight>
                <a:latin typeface="Consolas" panose="020B0609020204030204" pitchFamily="49" charset="0"/>
              </a:rPr>
              <a:t> &lt;expression&gt;, &lt;arguments&gt;</a:t>
            </a:r>
            <a:endParaRPr lang="en-US" dirty="0">
              <a:highlight>
                <a:srgbClr val="000000"/>
              </a:highlight>
              <a:latin typeface="Consolas" panose="020B0609020204030204" pitchFamily="49" charset="0"/>
            </a:endParaRPr>
          </a:p>
          <a:p>
            <a:pPr marL="0" indent="0">
              <a:buNone/>
            </a:pPr>
            <a:endParaRPr lang="en-US" dirty="0">
              <a:latin typeface="Consolas" panose="020B0609020204030204" pitchFamily="49" charset="0"/>
            </a:endParaRPr>
          </a:p>
          <a:p>
            <a:pPr marL="0" indent="0">
              <a:buNone/>
            </a:pPr>
            <a:r>
              <a:rPr lang="en-US" dirty="0"/>
              <a:t>Example:</a:t>
            </a:r>
          </a:p>
          <a:p>
            <a:pPr marL="0" indent="0">
              <a:buNone/>
            </a:pPr>
            <a:r>
              <a:rPr lang="en-US" b="0" i="0" u="none" strike="noStrike" dirty="0">
                <a:solidFill>
                  <a:srgbClr val="FFFFFF"/>
                </a:solidFill>
                <a:effectLst/>
                <a:highlight>
                  <a:srgbClr val="000000"/>
                </a:highlight>
                <a:latin typeface="Consolas" panose="020B0609020204030204" pitchFamily="49" charset="0"/>
              </a:rPr>
              <a:t>a = </a:t>
            </a:r>
            <a:r>
              <a:rPr lang="en-US" b="0" i="0" u="none" strike="noStrike" dirty="0">
                <a:solidFill>
                  <a:srgbClr val="D36363"/>
                </a:solidFill>
                <a:effectLst/>
                <a:highlight>
                  <a:srgbClr val="000000"/>
                </a:highlight>
                <a:latin typeface="Consolas" panose="020B0609020204030204" pitchFamily="49" charset="0"/>
              </a:rPr>
              <a:t>-1</a:t>
            </a:r>
            <a:br>
              <a:rPr lang="en-US" b="0" i="0" u="none" strike="noStrike" dirty="0">
                <a:solidFill>
                  <a:srgbClr val="FFFFFF"/>
                </a:solidFill>
                <a:effectLst/>
                <a:highlight>
                  <a:srgbClr val="000000"/>
                </a:highlight>
                <a:latin typeface="Consolas" panose="020B0609020204030204" pitchFamily="49" charset="0"/>
              </a:rPr>
            </a:br>
            <a:r>
              <a:rPr lang="en-US" b="0" i="0" u="none" strike="noStrike" dirty="0">
                <a:solidFill>
                  <a:srgbClr val="FCC28C"/>
                </a:solidFill>
                <a:effectLst/>
                <a:highlight>
                  <a:srgbClr val="000000"/>
                </a:highlight>
                <a:latin typeface="Consolas" panose="020B0609020204030204" pitchFamily="49" charset="0"/>
              </a:rPr>
              <a:t>assert</a:t>
            </a:r>
            <a:r>
              <a:rPr lang="en-US" b="0" i="0" u="none" strike="noStrike" dirty="0">
                <a:solidFill>
                  <a:srgbClr val="FFFFFF"/>
                </a:solidFill>
                <a:effectLst/>
                <a:highlight>
                  <a:srgbClr val="000000"/>
                </a:highlight>
                <a:latin typeface="Consolas" panose="020B0609020204030204" pitchFamily="49" charset="0"/>
              </a:rPr>
              <a:t> a &gt;= </a:t>
            </a:r>
            <a:r>
              <a:rPr lang="en-US" b="0" i="0" u="none" strike="noStrike" dirty="0">
                <a:solidFill>
                  <a:srgbClr val="D36363"/>
                </a:solidFill>
                <a:effectLst/>
                <a:highlight>
                  <a:srgbClr val="000000"/>
                </a:highlight>
                <a:latin typeface="Consolas" panose="020B0609020204030204" pitchFamily="49" charset="0"/>
              </a:rPr>
              <a:t>0</a:t>
            </a:r>
            <a:r>
              <a:rPr lang="en-US" b="0" i="0" u="none" strike="noStrike" dirty="0">
                <a:solidFill>
                  <a:srgbClr val="FFFFFF"/>
                </a:solidFill>
                <a:effectLst/>
                <a:highlight>
                  <a:srgbClr val="000000"/>
                </a:highlight>
                <a:latin typeface="Consolas" panose="020B0609020204030204" pitchFamily="49" charset="0"/>
              </a:rPr>
              <a:t>, </a:t>
            </a:r>
            <a:r>
              <a:rPr lang="en-US" b="0" i="0" u="none" strike="noStrike" dirty="0">
                <a:solidFill>
                  <a:srgbClr val="A2FCA2"/>
                </a:solidFill>
                <a:effectLst/>
                <a:highlight>
                  <a:srgbClr val="000000"/>
                </a:highlight>
                <a:latin typeface="Consolas" panose="020B0609020204030204" pitchFamily="49" charset="0"/>
              </a:rPr>
              <a:t>"a is not positive"</a:t>
            </a:r>
            <a:endParaRPr lang="en-US" dirty="0">
              <a:highlight>
                <a:srgbClr val="000000"/>
              </a:highlight>
              <a:latin typeface="Consolas" panose="020B0609020204030204" pitchFamily="49" charset="0"/>
            </a:endParaRPr>
          </a:p>
        </p:txBody>
      </p:sp>
      <p:sp>
        <p:nvSpPr>
          <p:cNvPr id="4" name="Slide Number Placeholder 3">
            <a:extLst>
              <a:ext uri="{FF2B5EF4-FFF2-40B4-BE49-F238E27FC236}">
                <a16:creationId xmlns:a16="http://schemas.microsoft.com/office/drawing/2014/main" id="{8A653E6C-23AD-44D2-BEE2-91069E32712E}"/>
              </a:ext>
            </a:extLst>
          </p:cNvPr>
          <p:cNvSpPr>
            <a:spLocks noGrp="1"/>
          </p:cNvSpPr>
          <p:nvPr>
            <p:ph type="sldNum" sz="quarter" idx="12"/>
          </p:nvPr>
        </p:nvSpPr>
        <p:spPr/>
        <p:txBody>
          <a:bodyPr/>
          <a:lstStyle/>
          <a:p>
            <a:fld id="{801F1A6E-F1F7-4F15-826B-C88349542B62}" type="slidenum">
              <a:rPr lang="en-US" smtClean="0"/>
              <a:t>34</a:t>
            </a:fld>
            <a:endParaRPr lang="en-US"/>
          </a:p>
        </p:txBody>
      </p:sp>
      <p:pic>
        <p:nvPicPr>
          <p:cNvPr id="7" name="Picture 6">
            <a:extLst>
              <a:ext uri="{FF2B5EF4-FFF2-40B4-BE49-F238E27FC236}">
                <a16:creationId xmlns:a16="http://schemas.microsoft.com/office/drawing/2014/main" id="{59E60F9A-CAE2-4173-A1A0-3DEA227A3333}"/>
              </a:ext>
            </a:extLst>
          </p:cNvPr>
          <p:cNvPicPr>
            <a:picLocks noChangeAspect="1"/>
          </p:cNvPicPr>
          <p:nvPr/>
        </p:nvPicPr>
        <p:blipFill>
          <a:blip r:embed="rId3"/>
          <a:stretch>
            <a:fillRect/>
          </a:stretch>
        </p:blipFill>
        <p:spPr>
          <a:xfrm>
            <a:off x="838199" y="4404305"/>
            <a:ext cx="6607999" cy="2088569"/>
          </a:xfrm>
          <a:prstGeom prst="rect">
            <a:avLst/>
          </a:prstGeom>
        </p:spPr>
      </p:pic>
    </p:spTree>
    <p:extLst>
      <p:ext uri="{BB962C8B-B14F-4D97-AF65-F5344CB8AC3E}">
        <p14:creationId xmlns:p14="http://schemas.microsoft.com/office/powerpoint/2010/main" val="498998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3EBCD-AD89-44E3-A46C-4E16C1639A8A}"/>
              </a:ext>
            </a:extLst>
          </p:cNvPr>
          <p:cNvSpPr>
            <a:spLocks noGrp="1"/>
          </p:cNvSpPr>
          <p:nvPr>
            <p:ph type="title"/>
          </p:nvPr>
        </p:nvSpPr>
        <p:spPr/>
        <p:txBody>
          <a:bodyPr/>
          <a:lstStyle/>
          <a:p>
            <a:r>
              <a:rPr lang="en-US" dirty="0"/>
              <a:t>Let’s practice debugging!</a:t>
            </a:r>
          </a:p>
        </p:txBody>
      </p:sp>
      <p:sp>
        <p:nvSpPr>
          <p:cNvPr id="3" name="Content Placeholder 2">
            <a:extLst>
              <a:ext uri="{FF2B5EF4-FFF2-40B4-BE49-F238E27FC236}">
                <a16:creationId xmlns:a16="http://schemas.microsoft.com/office/drawing/2014/main" id="{54753354-62D8-42BD-A16E-AFDDF2416B0B}"/>
              </a:ext>
            </a:extLst>
          </p:cNvPr>
          <p:cNvSpPr>
            <a:spLocks noGrp="1"/>
          </p:cNvSpPr>
          <p:nvPr>
            <p:ph idx="1"/>
          </p:nvPr>
        </p:nvSpPr>
        <p:spPr/>
        <p:txBody>
          <a:bodyPr/>
          <a:lstStyle/>
          <a:p>
            <a:r>
              <a:rPr lang="en-US" dirty="0"/>
              <a:t>We’ll now take a program that has a bug, and try to debug it</a:t>
            </a:r>
          </a:p>
          <a:p>
            <a:r>
              <a:rPr lang="en-US" dirty="0"/>
              <a:t>We’ll illustrate the whole process, and see some of the tools the IDE gives us to work with</a:t>
            </a:r>
          </a:p>
          <a:p>
            <a:endParaRPr lang="en-US" dirty="0"/>
          </a:p>
          <a:p>
            <a:r>
              <a:rPr lang="en-US" b="1" dirty="0"/>
              <a:t>You may want to follow along on your own computer, or try on your own later</a:t>
            </a:r>
          </a:p>
        </p:txBody>
      </p:sp>
      <p:sp>
        <p:nvSpPr>
          <p:cNvPr id="4" name="Slide Number Placeholder 3">
            <a:extLst>
              <a:ext uri="{FF2B5EF4-FFF2-40B4-BE49-F238E27FC236}">
                <a16:creationId xmlns:a16="http://schemas.microsoft.com/office/drawing/2014/main" id="{AEC1102E-1B88-4CD0-B478-92C752AE5248}"/>
              </a:ext>
            </a:extLst>
          </p:cNvPr>
          <p:cNvSpPr>
            <a:spLocks noGrp="1"/>
          </p:cNvSpPr>
          <p:nvPr>
            <p:ph type="sldNum" sz="quarter" idx="12"/>
          </p:nvPr>
        </p:nvSpPr>
        <p:spPr/>
        <p:txBody>
          <a:bodyPr/>
          <a:lstStyle/>
          <a:p>
            <a:fld id="{801F1A6E-F1F7-4F15-826B-C88349542B62}" type="slidenum">
              <a:rPr lang="en-US" smtClean="0"/>
              <a:t>35</a:t>
            </a:fld>
            <a:endParaRPr lang="en-US"/>
          </a:p>
        </p:txBody>
      </p:sp>
    </p:spTree>
    <p:extLst>
      <p:ext uri="{BB962C8B-B14F-4D97-AF65-F5344CB8AC3E}">
        <p14:creationId xmlns:p14="http://schemas.microsoft.com/office/powerpoint/2010/main" val="29843650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7F0F1-E6A9-4897-9DAE-184909AE89A3}"/>
              </a:ext>
            </a:extLst>
          </p:cNvPr>
          <p:cNvSpPr>
            <a:spLocks noGrp="1"/>
          </p:cNvSpPr>
          <p:nvPr>
            <p:ph type="title"/>
          </p:nvPr>
        </p:nvSpPr>
        <p:spPr/>
        <p:txBody>
          <a:bodyPr/>
          <a:lstStyle/>
          <a:p>
            <a:r>
              <a:rPr lang="en-US" dirty="0"/>
              <a:t>Remember</a:t>
            </a:r>
          </a:p>
        </p:txBody>
      </p:sp>
      <p:sp>
        <p:nvSpPr>
          <p:cNvPr id="3" name="Content Placeholder 2">
            <a:extLst>
              <a:ext uri="{FF2B5EF4-FFF2-40B4-BE49-F238E27FC236}">
                <a16:creationId xmlns:a16="http://schemas.microsoft.com/office/drawing/2014/main" id="{67A034B8-2A27-42BC-BEC9-0F6668037D85}"/>
              </a:ext>
            </a:extLst>
          </p:cNvPr>
          <p:cNvSpPr>
            <a:spLocks noGrp="1"/>
          </p:cNvSpPr>
          <p:nvPr>
            <p:ph idx="1"/>
          </p:nvPr>
        </p:nvSpPr>
        <p:spPr/>
        <p:txBody>
          <a:bodyPr/>
          <a:lstStyle/>
          <a:p>
            <a:r>
              <a:rPr lang="en-US" dirty="0"/>
              <a:t>Treat debugging as a structured process, NOT random guessing</a:t>
            </a:r>
          </a:p>
          <a:p>
            <a:r>
              <a:rPr lang="en-US" dirty="0"/>
              <a:t>First ensure the bug is repeatable</a:t>
            </a:r>
          </a:p>
          <a:p>
            <a:r>
              <a:rPr lang="en-US" dirty="0"/>
              <a:t>Then isolate it as much as possible</a:t>
            </a:r>
          </a:p>
          <a:p>
            <a:r>
              <a:rPr lang="en-US" dirty="0"/>
              <a:t>Then find and fix it</a:t>
            </a:r>
          </a:p>
          <a:p>
            <a:r>
              <a:rPr lang="en-US" dirty="0"/>
              <a:t>Then test to make sure</a:t>
            </a:r>
          </a:p>
          <a:p>
            <a:pPr lvl="1"/>
            <a:r>
              <a:rPr lang="en-US" dirty="0"/>
              <a:t>That the bug is fixed</a:t>
            </a:r>
          </a:p>
          <a:p>
            <a:pPr lvl="1"/>
            <a:r>
              <a:rPr lang="en-US" dirty="0"/>
              <a:t>That nothing else was broken</a:t>
            </a:r>
          </a:p>
          <a:p>
            <a:r>
              <a:rPr lang="en-US" dirty="0"/>
              <a:t>Think about whether the same error might be elsewhere</a:t>
            </a:r>
          </a:p>
          <a:p>
            <a:pPr lvl="1"/>
            <a:r>
              <a:rPr lang="en-US" dirty="0"/>
              <a:t>If so, fix it</a:t>
            </a:r>
          </a:p>
        </p:txBody>
      </p:sp>
      <p:sp>
        <p:nvSpPr>
          <p:cNvPr id="4" name="Slide Number Placeholder 3">
            <a:extLst>
              <a:ext uri="{FF2B5EF4-FFF2-40B4-BE49-F238E27FC236}">
                <a16:creationId xmlns:a16="http://schemas.microsoft.com/office/drawing/2014/main" id="{3562F5BC-D5ED-4750-8CBC-9DC67C7A7CD1}"/>
              </a:ext>
            </a:extLst>
          </p:cNvPr>
          <p:cNvSpPr>
            <a:spLocks noGrp="1"/>
          </p:cNvSpPr>
          <p:nvPr>
            <p:ph type="sldNum" sz="quarter" idx="12"/>
          </p:nvPr>
        </p:nvSpPr>
        <p:spPr/>
        <p:txBody>
          <a:bodyPr/>
          <a:lstStyle/>
          <a:p>
            <a:fld id="{801F1A6E-F1F7-4F15-826B-C88349542B62}" type="slidenum">
              <a:rPr lang="en-US" smtClean="0"/>
              <a:t>36</a:t>
            </a:fld>
            <a:endParaRPr lang="en-US"/>
          </a:p>
        </p:txBody>
      </p:sp>
    </p:spTree>
    <p:extLst>
      <p:ext uri="{BB962C8B-B14F-4D97-AF65-F5344CB8AC3E}">
        <p14:creationId xmlns:p14="http://schemas.microsoft.com/office/powerpoint/2010/main" val="17444620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FDA48-E3BD-4A23-9D10-D6D8640FC7C4}"/>
              </a:ext>
            </a:extLst>
          </p:cNvPr>
          <p:cNvSpPr>
            <a:spLocks noGrp="1"/>
          </p:cNvSpPr>
          <p:nvPr>
            <p:ph type="title"/>
          </p:nvPr>
        </p:nvSpPr>
        <p:spPr/>
        <p:txBody>
          <a:bodyPr>
            <a:normAutofit fontScale="90000"/>
          </a:bodyPr>
          <a:lstStyle/>
          <a:p>
            <a:r>
              <a:rPr lang="en-US" dirty="0"/>
              <a:t>Debugging Outside of Programming</a:t>
            </a:r>
          </a:p>
        </p:txBody>
      </p:sp>
      <p:sp>
        <p:nvSpPr>
          <p:cNvPr id="3" name="Content Placeholder 2">
            <a:extLst>
              <a:ext uri="{FF2B5EF4-FFF2-40B4-BE49-F238E27FC236}">
                <a16:creationId xmlns:a16="http://schemas.microsoft.com/office/drawing/2014/main" id="{928242F6-D01A-474D-8CCA-5CEAB10D1524}"/>
              </a:ext>
            </a:extLst>
          </p:cNvPr>
          <p:cNvSpPr>
            <a:spLocks noGrp="1"/>
          </p:cNvSpPr>
          <p:nvPr>
            <p:ph idx="1"/>
          </p:nvPr>
        </p:nvSpPr>
        <p:spPr/>
        <p:txBody>
          <a:bodyPr/>
          <a:lstStyle/>
          <a:p>
            <a:r>
              <a:rPr lang="en-US" dirty="0"/>
              <a:t>The principles of debugging can apply to dealing with other problems</a:t>
            </a:r>
          </a:p>
          <a:p>
            <a:pPr lvl="1"/>
            <a:r>
              <a:rPr lang="en-US" dirty="0"/>
              <a:t>E.g. if something is broken on your car</a:t>
            </a:r>
          </a:p>
          <a:p>
            <a:pPr lvl="1"/>
            <a:r>
              <a:rPr lang="en-US" dirty="0"/>
              <a:t>Or, the thing you designed/built is not working</a:t>
            </a:r>
          </a:p>
          <a:p>
            <a:r>
              <a:rPr lang="en-US" dirty="0"/>
              <a:t>Identify the problem – make it repeatable</a:t>
            </a:r>
          </a:p>
          <a:p>
            <a:r>
              <a:rPr lang="en-US" dirty="0"/>
              <a:t>Isolate exactly where it’s coming from</a:t>
            </a:r>
          </a:p>
          <a:p>
            <a:r>
              <a:rPr lang="en-US" dirty="0"/>
              <a:t>Fix the problem</a:t>
            </a:r>
          </a:p>
          <a:p>
            <a:r>
              <a:rPr lang="en-US" dirty="0"/>
              <a:t>Test to make sure that the fix is working, and didn’t make something else worse</a:t>
            </a:r>
          </a:p>
          <a:p>
            <a:r>
              <a:rPr lang="en-US" dirty="0"/>
              <a:t>Think about whether this same problem is likely to crop up elsewhere</a:t>
            </a:r>
          </a:p>
        </p:txBody>
      </p:sp>
      <p:sp>
        <p:nvSpPr>
          <p:cNvPr id="4" name="Slide Number Placeholder 3">
            <a:extLst>
              <a:ext uri="{FF2B5EF4-FFF2-40B4-BE49-F238E27FC236}">
                <a16:creationId xmlns:a16="http://schemas.microsoft.com/office/drawing/2014/main" id="{596F1927-585F-45F9-B022-B24D65B4B0AB}"/>
              </a:ext>
            </a:extLst>
          </p:cNvPr>
          <p:cNvSpPr>
            <a:spLocks noGrp="1"/>
          </p:cNvSpPr>
          <p:nvPr>
            <p:ph type="sldNum" sz="quarter" idx="12"/>
          </p:nvPr>
        </p:nvSpPr>
        <p:spPr/>
        <p:txBody>
          <a:bodyPr/>
          <a:lstStyle/>
          <a:p>
            <a:fld id="{801F1A6E-F1F7-4F15-826B-C88349542B62}" type="slidenum">
              <a:rPr lang="en-US" smtClean="0"/>
              <a:t>37</a:t>
            </a:fld>
            <a:endParaRPr lang="en-US"/>
          </a:p>
        </p:txBody>
      </p:sp>
    </p:spTree>
    <p:extLst>
      <p:ext uri="{BB962C8B-B14F-4D97-AF65-F5344CB8AC3E}">
        <p14:creationId xmlns:p14="http://schemas.microsoft.com/office/powerpoint/2010/main" val="3041475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2E15C-D069-44DE-A59B-B55D6D9FDE92}"/>
              </a:ext>
            </a:extLst>
          </p:cNvPr>
          <p:cNvSpPr>
            <a:spLocks noGrp="1"/>
          </p:cNvSpPr>
          <p:nvPr>
            <p:ph type="title"/>
          </p:nvPr>
        </p:nvSpPr>
        <p:spPr/>
        <p:txBody>
          <a:bodyPr/>
          <a:lstStyle/>
          <a:p>
            <a:r>
              <a:rPr lang="en-US" dirty="0"/>
              <a:t>Types of errors: </a:t>
            </a:r>
            <a:r>
              <a:rPr lang="en-US" b="1" dirty="0"/>
              <a:t>Syntax Errors</a:t>
            </a:r>
          </a:p>
        </p:txBody>
      </p:sp>
      <p:sp>
        <p:nvSpPr>
          <p:cNvPr id="3" name="Content Placeholder 2">
            <a:extLst>
              <a:ext uri="{FF2B5EF4-FFF2-40B4-BE49-F238E27FC236}">
                <a16:creationId xmlns:a16="http://schemas.microsoft.com/office/drawing/2014/main" id="{61BE04AE-6798-43E3-B26F-97C74C10DE88}"/>
              </a:ext>
            </a:extLst>
          </p:cNvPr>
          <p:cNvSpPr>
            <a:spLocks noGrp="1"/>
          </p:cNvSpPr>
          <p:nvPr>
            <p:ph idx="1"/>
          </p:nvPr>
        </p:nvSpPr>
        <p:spPr/>
        <p:txBody>
          <a:bodyPr>
            <a:normAutofit/>
          </a:bodyPr>
          <a:lstStyle/>
          <a:p>
            <a:r>
              <a:rPr lang="en-US" dirty="0"/>
              <a:t>Using incorrect syntax</a:t>
            </a:r>
          </a:p>
          <a:p>
            <a:r>
              <a:rPr lang="en-US" dirty="0"/>
              <a:t>Usually the interpreter/IDE will catch this</a:t>
            </a:r>
          </a:p>
          <a:p>
            <a:r>
              <a:rPr lang="en-US" dirty="0"/>
              <a:t>Most times, the code will not run at all</a:t>
            </a:r>
          </a:p>
          <a:p>
            <a:r>
              <a:rPr lang="en-US" dirty="0"/>
              <a:t>Relatively easy to find and fix most of these</a:t>
            </a:r>
          </a:p>
          <a:p>
            <a:r>
              <a:rPr lang="en-US" dirty="0"/>
              <a:t>Examples:</a:t>
            </a:r>
          </a:p>
          <a:p>
            <a:pPr marL="457200" lvl="1" indent="0">
              <a:buNone/>
            </a:pPr>
            <a:r>
              <a:rPr lang="en-US" sz="1800" b="0" i="0" u="none" strike="noStrike" dirty="0" err="1">
                <a:solidFill>
                  <a:srgbClr val="FFFFFF"/>
                </a:solidFill>
                <a:effectLst/>
                <a:highlight>
                  <a:srgbClr val="000000"/>
                </a:highlight>
                <a:latin typeface="Consolas" panose="020B0609020204030204" pitchFamily="49" charset="0"/>
              </a:rPr>
              <a:t>whil</a:t>
            </a:r>
            <a:r>
              <a:rPr lang="en-US" sz="1800" b="0" i="0" u="none" strike="noStrike" dirty="0">
                <a:solidFill>
                  <a:srgbClr val="FFFFFF"/>
                </a:solidFill>
                <a:effectLst/>
                <a:highlight>
                  <a:srgbClr val="000000"/>
                </a:highlight>
                <a:latin typeface="Consolas" panose="020B0609020204030204" pitchFamily="49" charset="0"/>
              </a:rPr>
              <a:t> x &gt; </a:t>
            </a:r>
            <a:r>
              <a:rPr lang="en-US" sz="1800" b="0" i="0" u="none" strike="noStrike" dirty="0">
                <a:solidFill>
                  <a:srgbClr val="D36363"/>
                </a:solidFill>
                <a:effectLst/>
                <a:highlight>
                  <a:srgbClr val="000000"/>
                </a:highlight>
                <a:latin typeface="Consolas" panose="020B0609020204030204" pitchFamily="49" charset="0"/>
              </a:rPr>
              <a:t>3</a:t>
            </a:r>
            <a:r>
              <a:rPr lang="en-US" sz="1800" b="0" i="0" u="none" strike="noStrike" dirty="0">
                <a:solidFill>
                  <a:srgbClr val="FFFFFF"/>
                </a:solidFill>
                <a:effectLst/>
                <a:highlight>
                  <a:srgbClr val="000000"/>
                </a:highlight>
                <a:latin typeface="Consolas" panose="020B0609020204030204" pitchFamily="49" charset="0"/>
              </a:rPr>
              <a:t>:      </a:t>
            </a:r>
            <a:r>
              <a:rPr lang="en-US" sz="1800" b="0" i="0" u="none" strike="noStrike" dirty="0">
                <a:solidFill>
                  <a:srgbClr val="888888"/>
                </a:solidFill>
                <a:effectLst/>
                <a:highlight>
                  <a:srgbClr val="000000"/>
                </a:highlight>
                <a:latin typeface="Consolas" panose="020B0609020204030204" pitchFamily="49" charset="0"/>
              </a:rPr>
              <a:t># misspelled while</a:t>
            </a:r>
            <a:br>
              <a:rPr lang="en-US" sz="1800" b="0" i="0" u="none" strike="noStrike" dirty="0">
                <a:solidFill>
                  <a:srgbClr val="FFFFFF"/>
                </a:solidFill>
                <a:effectLst/>
                <a:highlight>
                  <a:srgbClr val="000000"/>
                </a:highlight>
                <a:latin typeface="Consolas" panose="020B0609020204030204" pitchFamily="49" charset="0"/>
              </a:rPr>
            </a:br>
            <a:r>
              <a:rPr lang="en-US" sz="1800" b="0" i="0" u="none" strike="noStrike" dirty="0">
                <a:solidFill>
                  <a:srgbClr val="FCC28C"/>
                </a:solidFill>
                <a:effectLst/>
                <a:highlight>
                  <a:srgbClr val="000000"/>
                </a:highlight>
                <a:latin typeface="Consolas" panose="020B0609020204030204" pitchFamily="49" charset="0"/>
              </a:rPr>
              <a:t>if</a:t>
            </a:r>
            <a:r>
              <a:rPr lang="en-US" sz="1800" b="0" i="0" u="none" strike="noStrike" dirty="0">
                <a:solidFill>
                  <a:srgbClr val="FFFFFF"/>
                </a:solidFill>
                <a:effectLst/>
                <a:highlight>
                  <a:srgbClr val="000000"/>
                </a:highlight>
                <a:latin typeface="Consolas" panose="020B0609020204030204" pitchFamily="49" charset="0"/>
              </a:rPr>
              <a:t> x = </a:t>
            </a:r>
            <a:r>
              <a:rPr lang="en-US" sz="1800" b="0" i="0" u="none" strike="noStrike" dirty="0">
                <a:solidFill>
                  <a:srgbClr val="D36363"/>
                </a:solidFill>
                <a:effectLst/>
                <a:highlight>
                  <a:srgbClr val="000000"/>
                </a:highlight>
                <a:latin typeface="Consolas" panose="020B0609020204030204" pitchFamily="49" charset="0"/>
              </a:rPr>
              <a:t>2</a:t>
            </a:r>
            <a:r>
              <a:rPr lang="en-US" sz="1800" b="0" i="0" u="none" strike="noStrike" dirty="0">
                <a:solidFill>
                  <a:srgbClr val="FFFFFF"/>
                </a:solidFill>
                <a:effectLst/>
                <a:highlight>
                  <a:srgbClr val="000000"/>
                </a:highlight>
                <a:latin typeface="Consolas" panose="020B0609020204030204" pitchFamily="49" charset="0"/>
              </a:rPr>
              <a:t>:        </a:t>
            </a:r>
            <a:r>
              <a:rPr lang="en-US" sz="1800" b="0" i="0" u="none" strike="noStrike" dirty="0">
                <a:solidFill>
                  <a:srgbClr val="888888"/>
                </a:solidFill>
                <a:effectLst/>
                <a:highlight>
                  <a:srgbClr val="000000"/>
                </a:highlight>
                <a:latin typeface="Consolas" panose="020B0609020204030204" pitchFamily="49" charset="0"/>
              </a:rPr>
              <a:t># used assignment (=) instead of ==</a:t>
            </a:r>
            <a:br>
              <a:rPr lang="en-US" sz="1800" b="0" i="0" u="none" strike="noStrike" dirty="0">
                <a:solidFill>
                  <a:srgbClr val="FFFFFF"/>
                </a:solidFill>
                <a:effectLst/>
                <a:highlight>
                  <a:srgbClr val="000000"/>
                </a:highlight>
                <a:latin typeface="Consolas" panose="020B0609020204030204" pitchFamily="49" charset="0"/>
              </a:rPr>
            </a:br>
            <a:r>
              <a:rPr lang="en-US" sz="1800" b="0" i="0" u="none" strike="noStrike" dirty="0">
                <a:solidFill>
                  <a:srgbClr val="FCC28C"/>
                </a:solidFill>
                <a:effectLst/>
                <a:highlight>
                  <a:srgbClr val="000000"/>
                </a:highlight>
                <a:latin typeface="Consolas" panose="020B0609020204030204" pitchFamily="49" charset="0"/>
              </a:rPr>
              <a:t>def</a:t>
            </a:r>
            <a:r>
              <a:rPr lang="en-US" sz="1800" b="0" i="0" u="none" strike="noStrike" dirty="0">
                <a:solidFill>
                  <a:srgbClr val="FFFFFF"/>
                </a:solidFill>
                <a:effectLst/>
                <a:highlight>
                  <a:srgbClr val="000000"/>
                </a:highlight>
                <a:latin typeface="Consolas" panose="020B0609020204030204" pitchFamily="49" charset="0"/>
              </a:rPr>
              <a:t> </a:t>
            </a:r>
            <a:r>
              <a:rPr lang="en-US" sz="1800" b="0" i="0" u="none" strike="noStrike" dirty="0" err="1">
                <a:solidFill>
                  <a:srgbClr val="FFFFAA"/>
                </a:solidFill>
                <a:effectLst/>
                <a:highlight>
                  <a:srgbClr val="000000"/>
                </a:highlight>
                <a:latin typeface="Consolas" panose="020B0609020204030204" pitchFamily="49" charset="0"/>
              </a:rPr>
              <a:t>dosomething</a:t>
            </a:r>
            <a:r>
              <a:rPr lang="en-US" sz="1800" b="0" i="0" u="none" strike="noStrike" dirty="0">
                <a:solidFill>
                  <a:srgbClr val="FFFFFF"/>
                </a:solidFill>
                <a:effectLst/>
                <a:highlight>
                  <a:srgbClr val="000000"/>
                </a:highlight>
                <a:latin typeface="Consolas" panose="020B0609020204030204" pitchFamily="49" charset="0"/>
              </a:rPr>
              <a:t>(x):</a:t>
            </a:r>
            <a:br>
              <a:rPr lang="en-US" sz="1800" b="0" i="0" u="none" strike="noStrike" dirty="0">
                <a:solidFill>
                  <a:srgbClr val="FFFFFF"/>
                </a:solidFill>
                <a:effectLst/>
                <a:highlight>
                  <a:srgbClr val="000000"/>
                </a:highlight>
                <a:latin typeface="Consolas" panose="020B0609020204030204" pitchFamily="49" charset="0"/>
              </a:rPr>
            </a:br>
            <a:r>
              <a:rPr lang="en-US" sz="1800" b="0" i="0" u="none" strike="noStrike" dirty="0">
                <a:solidFill>
                  <a:srgbClr val="FFFFFF"/>
                </a:solidFill>
                <a:effectLst/>
                <a:highlight>
                  <a:srgbClr val="000000"/>
                </a:highlight>
                <a:latin typeface="Consolas" panose="020B0609020204030204" pitchFamily="49" charset="0"/>
              </a:rPr>
              <a:t>...</a:t>
            </a:r>
            <a:br>
              <a:rPr lang="en-US" sz="1800" b="0" i="0" u="none" strike="noStrike" dirty="0">
                <a:solidFill>
                  <a:srgbClr val="FFFFFF"/>
                </a:solidFill>
                <a:effectLst/>
                <a:highlight>
                  <a:srgbClr val="000000"/>
                </a:highlight>
                <a:latin typeface="Consolas" panose="020B0609020204030204" pitchFamily="49" charset="0"/>
              </a:rPr>
            </a:br>
            <a:r>
              <a:rPr lang="en-US" sz="1800" b="0" i="0" u="none" strike="noStrike" dirty="0" err="1">
                <a:solidFill>
                  <a:srgbClr val="FFFFFF"/>
                </a:solidFill>
                <a:effectLst/>
                <a:highlight>
                  <a:srgbClr val="000000"/>
                </a:highlight>
                <a:latin typeface="Consolas" panose="020B0609020204030204" pitchFamily="49" charset="0"/>
              </a:rPr>
              <a:t>dosomething</a:t>
            </a:r>
            <a:r>
              <a:rPr lang="en-US" sz="1800" b="0" i="0" u="none" strike="noStrike" dirty="0">
                <a:solidFill>
                  <a:srgbClr val="FFFFFF"/>
                </a:solidFill>
                <a:effectLst/>
                <a:highlight>
                  <a:srgbClr val="000000"/>
                </a:highlight>
                <a:latin typeface="Consolas" panose="020B0609020204030204" pitchFamily="49" charset="0"/>
              </a:rPr>
              <a:t>()    </a:t>
            </a:r>
            <a:r>
              <a:rPr lang="en-US" sz="1800" b="0" i="0" u="none" strike="noStrike" dirty="0">
                <a:solidFill>
                  <a:srgbClr val="888888"/>
                </a:solidFill>
                <a:effectLst/>
                <a:highlight>
                  <a:srgbClr val="000000"/>
                </a:highlight>
                <a:latin typeface="Consolas" panose="020B0609020204030204" pitchFamily="49" charset="0"/>
              </a:rPr>
              <a:t># forgot parameter</a:t>
            </a:r>
            <a:endParaRPr lang="en-US" dirty="0">
              <a:highlight>
                <a:srgbClr val="000000"/>
              </a:highlight>
              <a:latin typeface="Consolas" panose="020B0609020204030204" pitchFamily="49" charset="0"/>
            </a:endParaRPr>
          </a:p>
        </p:txBody>
      </p:sp>
      <p:sp>
        <p:nvSpPr>
          <p:cNvPr id="4" name="Slide Number Placeholder 3">
            <a:extLst>
              <a:ext uri="{FF2B5EF4-FFF2-40B4-BE49-F238E27FC236}">
                <a16:creationId xmlns:a16="http://schemas.microsoft.com/office/drawing/2014/main" id="{BED1B960-232E-4090-84D4-1AAC4F1DE2B9}"/>
              </a:ext>
            </a:extLst>
          </p:cNvPr>
          <p:cNvSpPr>
            <a:spLocks noGrp="1"/>
          </p:cNvSpPr>
          <p:nvPr>
            <p:ph type="sldNum" sz="quarter" idx="12"/>
          </p:nvPr>
        </p:nvSpPr>
        <p:spPr/>
        <p:txBody>
          <a:bodyPr/>
          <a:lstStyle/>
          <a:p>
            <a:fld id="{801F1A6E-F1F7-4F15-826B-C88349542B62}" type="slidenum">
              <a:rPr lang="en-US" smtClean="0"/>
              <a:t>4</a:t>
            </a:fld>
            <a:endParaRPr lang="en-US"/>
          </a:p>
        </p:txBody>
      </p:sp>
    </p:spTree>
    <p:extLst>
      <p:ext uri="{BB962C8B-B14F-4D97-AF65-F5344CB8AC3E}">
        <p14:creationId xmlns:p14="http://schemas.microsoft.com/office/powerpoint/2010/main" val="1968772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C7E82-069D-44E3-B264-EAE645585539}"/>
              </a:ext>
            </a:extLst>
          </p:cNvPr>
          <p:cNvSpPr>
            <a:spLocks noGrp="1"/>
          </p:cNvSpPr>
          <p:nvPr>
            <p:ph type="title"/>
          </p:nvPr>
        </p:nvSpPr>
        <p:spPr/>
        <p:txBody>
          <a:bodyPr/>
          <a:lstStyle/>
          <a:p>
            <a:r>
              <a:rPr lang="en-US" dirty="0"/>
              <a:t>Types of errors: </a:t>
            </a:r>
            <a:r>
              <a:rPr lang="en-US" b="1" dirty="0"/>
              <a:t>Run-Time Errors</a:t>
            </a:r>
          </a:p>
        </p:txBody>
      </p:sp>
      <p:sp>
        <p:nvSpPr>
          <p:cNvPr id="3" name="Content Placeholder 2">
            <a:extLst>
              <a:ext uri="{FF2B5EF4-FFF2-40B4-BE49-F238E27FC236}">
                <a16:creationId xmlns:a16="http://schemas.microsoft.com/office/drawing/2014/main" id="{7B72F256-EAFF-4A07-839F-F9FCBA0BC797}"/>
              </a:ext>
            </a:extLst>
          </p:cNvPr>
          <p:cNvSpPr>
            <a:spLocks noGrp="1"/>
          </p:cNvSpPr>
          <p:nvPr>
            <p:ph idx="1"/>
          </p:nvPr>
        </p:nvSpPr>
        <p:spPr/>
        <p:txBody>
          <a:bodyPr>
            <a:normAutofit/>
          </a:bodyPr>
          <a:lstStyle/>
          <a:p>
            <a:r>
              <a:rPr lang="en-US" dirty="0"/>
              <a:t>Errors that occur at run-time</a:t>
            </a:r>
          </a:p>
          <a:p>
            <a:r>
              <a:rPr lang="en-US" dirty="0"/>
              <a:t>Often referred to as an “</a:t>
            </a:r>
            <a:r>
              <a:rPr lang="en-US" b="1" dirty="0"/>
              <a:t>exception</a:t>
            </a:r>
            <a:r>
              <a:rPr lang="en-US" dirty="0"/>
              <a:t>”</a:t>
            </a:r>
          </a:p>
          <a:p>
            <a:r>
              <a:rPr lang="en-US" dirty="0"/>
              <a:t>Might not be predictable ahead of time</a:t>
            </a:r>
          </a:p>
          <a:p>
            <a:r>
              <a:rPr lang="en-US" dirty="0"/>
              <a:t>Because Python is interpreted, some syntax errors won’t show up until run-time</a:t>
            </a:r>
          </a:p>
          <a:p>
            <a:r>
              <a:rPr lang="en-US" dirty="0"/>
              <a:t>Sometimes you can write a program that uses up too much memory</a:t>
            </a:r>
          </a:p>
          <a:p>
            <a:r>
              <a:rPr lang="en-US" dirty="0"/>
              <a:t>Sometimes you can write a program that makes too many nested function calls</a:t>
            </a:r>
          </a:p>
          <a:p>
            <a:pPr lvl="1"/>
            <a:r>
              <a:rPr lang="en-US" dirty="0"/>
              <a:t>Happens with recursion – when a function can call itself</a:t>
            </a:r>
          </a:p>
        </p:txBody>
      </p:sp>
      <p:sp>
        <p:nvSpPr>
          <p:cNvPr id="4" name="Slide Number Placeholder 3">
            <a:extLst>
              <a:ext uri="{FF2B5EF4-FFF2-40B4-BE49-F238E27FC236}">
                <a16:creationId xmlns:a16="http://schemas.microsoft.com/office/drawing/2014/main" id="{0FC093AE-5E00-4748-AE9F-98AA7A3BEE9C}"/>
              </a:ext>
            </a:extLst>
          </p:cNvPr>
          <p:cNvSpPr>
            <a:spLocks noGrp="1"/>
          </p:cNvSpPr>
          <p:nvPr>
            <p:ph type="sldNum" sz="quarter" idx="12"/>
          </p:nvPr>
        </p:nvSpPr>
        <p:spPr/>
        <p:txBody>
          <a:bodyPr/>
          <a:lstStyle/>
          <a:p>
            <a:fld id="{801F1A6E-F1F7-4F15-826B-C88349542B62}" type="slidenum">
              <a:rPr lang="en-US" smtClean="0"/>
              <a:t>5</a:t>
            </a:fld>
            <a:endParaRPr lang="en-US"/>
          </a:p>
        </p:txBody>
      </p:sp>
    </p:spTree>
    <p:extLst>
      <p:ext uri="{BB962C8B-B14F-4D97-AF65-F5344CB8AC3E}">
        <p14:creationId xmlns:p14="http://schemas.microsoft.com/office/powerpoint/2010/main" val="1317916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F90ED-9001-46B0-8452-2555BE98434A}"/>
              </a:ext>
            </a:extLst>
          </p:cNvPr>
          <p:cNvSpPr>
            <a:spLocks noGrp="1"/>
          </p:cNvSpPr>
          <p:nvPr>
            <p:ph type="title"/>
          </p:nvPr>
        </p:nvSpPr>
        <p:spPr/>
        <p:txBody>
          <a:bodyPr/>
          <a:lstStyle/>
          <a:p>
            <a:r>
              <a:rPr lang="en-US" dirty="0"/>
              <a:t>Run-time error examples</a:t>
            </a:r>
          </a:p>
        </p:txBody>
      </p:sp>
      <p:sp>
        <p:nvSpPr>
          <p:cNvPr id="3" name="Content Placeholder 2">
            <a:extLst>
              <a:ext uri="{FF2B5EF4-FFF2-40B4-BE49-F238E27FC236}">
                <a16:creationId xmlns:a16="http://schemas.microsoft.com/office/drawing/2014/main" id="{F70C4EB4-A78A-4BAB-AB1D-7175DA2F0E3B}"/>
              </a:ext>
            </a:extLst>
          </p:cNvPr>
          <p:cNvSpPr>
            <a:spLocks noGrp="1"/>
          </p:cNvSpPr>
          <p:nvPr>
            <p:ph idx="1"/>
          </p:nvPr>
        </p:nvSpPr>
        <p:spPr>
          <a:xfrm>
            <a:off x="838200" y="1825625"/>
            <a:ext cx="11273494" cy="4351338"/>
          </a:xfrm>
        </p:spPr>
        <p:txBody>
          <a:bodyPr>
            <a:normAutofit/>
          </a:bodyPr>
          <a:lstStyle/>
          <a:p>
            <a:pPr marL="0" lvl="1" indent="0">
              <a:buNone/>
            </a:pPr>
            <a:r>
              <a:rPr lang="en-US" sz="2000" b="0" i="0" u="none" strike="noStrike" dirty="0">
                <a:solidFill>
                  <a:srgbClr val="FFFFFF"/>
                </a:solidFill>
                <a:effectLst/>
                <a:highlight>
                  <a:srgbClr val="000000"/>
                </a:highlight>
                <a:latin typeface="Consolas" panose="020B0609020204030204" pitchFamily="49" charset="0"/>
              </a:rPr>
              <a:t>answer = int(input(</a:t>
            </a:r>
            <a:r>
              <a:rPr lang="en-US" sz="2000" b="0" i="0" u="none" strike="noStrike" dirty="0">
                <a:solidFill>
                  <a:srgbClr val="A2FCA2"/>
                </a:solidFill>
                <a:effectLst/>
                <a:highlight>
                  <a:srgbClr val="000000"/>
                </a:highlight>
                <a:latin typeface="Consolas" panose="020B0609020204030204" pitchFamily="49" charset="0"/>
              </a:rPr>
              <a:t>'Enter a number: '</a:t>
            </a:r>
            <a:r>
              <a:rPr lang="en-US" sz="2000" b="0" i="0" u="none" strike="noStrike" dirty="0">
                <a:solidFill>
                  <a:srgbClr val="FFFFFF"/>
                </a:solidFill>
                <a:effectLst/>
                <a:highlight>
                  <a:srgbClr val="000000"/>
                </a:highlight>
                <a:latin typeface="Consolas" panose="020B0609020204030204" pitchFamily="49" charset="0"/>
              </a:rPr>
              <a:t>))  </a:t>
            </a:r>
            <a:br>
              <a:rPr lang="en-US" sz="2000" b="0" i="0" u="none" strike="noStrike" dirty="0">
                <a:solidFill>
                  <a:srgbClr val="FFFFFF"/>
                </a:solidFill>
                <a:effectLst/>
                <a:highlight>
                  <a:srgbClr val="000000"/>
                </a:highlight>
                <a:latin typeface="Consolas" panose="020B0609020204030204" pitchFamily="49" charset="0"/>
              </a:rPr>
            </a:br>
            <a:r>
              <a:rPr lang="en-US" sz="2000" b="0" i="0" u="none" strike="noStrike" dirty="0">
                <a:solidFill>
                  <a:srgbClr val="888888"/>
                </a:solidFill>
                <a:effectLst/>
                <a:highlight>
                  <a:srgbClr val="000000"/>
                </a:highlight>
                <a:latin typeface="Consolas" panose="020B0609020204030204" pitchFamily="49" charset="0"/>
              </a:rPr>
              <a:t># fails if the user doesn't enter an integer</a:t>
            </a:r>
            <a:br>
              <a:rPr lang="en-US" sz="2000" b="0" i="0" u="none" strike="noStrike" dirty="0">
                <a:solidFill>
                  <a:srgbClr val="FFFFFF"/>
                </a:solidFill>
                <a:effectLst/>
                <a:highlight>
                  <a:srgbClr val="000000"/>
                </a:highlight>
                <a:latin typeface="Consolas" panose="020B0609020204030204" pitchFamily="49" charset="0"/>
              </a:rPr>
            </a:br>
            <a:r>
              <a:rPr lang="en-US" sz="2000" b="0" i="0" u="none" strike="noStrike" dirty="0">
                <a:solidFill>
                  <a:srgbClr val="FFFFFF"/>
                </a:solidFill>
                <a:effectLst/>
                <a:highlight>
                  <a:srgbClr val="000000"/>
                </a:highlight>
                <a:latin typeface="Consolas" panose="020B0609020204030204" pitchFamily="49" charset="0"/>
              </a:rPr>
              <a:t>a = </a:t>
            </a:r>
            <a:r>
              <a:rPr lang="en-US" sz="2000" b="0" i="0" u="none" strike="noStrike" dirty="0" err="1">
                <a:solidFill>
                  <a:srgbClr val="FFFFFF"/>
                </a:solidFill>
                <a:effectLst/>
                <a:highlight>
                  <a:srgbClr val="000000"/>
                </a:highlight>
                <a:latin typeface="Consolas" panose="020B0609020204030204" pitchFamily="49" charset="0"/>
              </a:rPr>
              <a:t>my_list</a:t>
            </a:r>
            <a:r>
              <a:rPr lang="en-US" sz="2000" b="0" i="0" u="none" strike="noStrike" dirty="0">
                <a:solidFill>
                  <a:srgbClr val="FFFFFF"/>
                </a:solidFill>
                <a:effectLst/>
                <a:highlight>
                  <a:srgbClr val="000000"/>
                </a:highlight>
                <a:latin typeface="Consolas" panose="020B0609020204030204" pitchFamily="49" charset="0"/>
              </a:rPr>
              <a:t>[</a:t>
            </a:r>
            <a:r>
              <a:rPr lang="en-US" sz="2000" b="0" i="0" u="none" strike="noStrike" dirty="0">
                <a:solidFill>
                  <a:srgbClr val="D36363"/>
                </a:solidFill>
                <a:effectLst/>
                <a:highlight>
                  <a:srgbClr val="000000"/>
                </a:highlight>
                <a:latin typeface="Consolas" panose="020B0609020204030204" pitchFamily="49" charset="0"/>
              </a:rPr>
              <a:t>20</a:t>
            </a:r>
            <a:r>
              <a:rPr lang="en-US" sz="2000" b="0" i="0" u="none" strike="noStrike" dirty="0">
                <a:solidFill>
                  <a:srgbClr val="FFFFFF"/>
                </a:solidFill>
                <a:effectLst/>
                <a:highlight>
                  <a:srgbClr val="000000"/>
                </a:highlight>
                <a:latin typeface="Consolas" panose="020B0609020204030204" pitchFamily="49" charset="0"/>
              </a:rPr>
              <a:t>]</a:t>
            </a:r>
            <a:br>
              <a:rPr lang="en-US" sz="2000" b="0" i="0" u="none" strike="noStrike" dirty="0">
                <a:solidFill>
                  <a:srgbClr val="FFFFFF"/>
                </a:solidFill>
                <a:effectLst/>
                <a:highlight>
                  <a:srgbClr val="000000"/>
                </a:highlight>
                <a:latin typeface="Consolas" panose="020B0609020204030204" pitchFamily="49" charset="0"/>
              </a:rPr>
            </a:br>
            <a:r>
              <a:rPr lang="en-US" sz="2000" b="0" i="0" u="none" strike="noStrike" dirty="0">
                <a:solidFill>
                  <a:srgbClr val="888888"/>
                </a:solidFill>
                <a:effectLst/>
                <a:highlight>
                  <a:srgbClr val="000000"/>
                </a:highlight>
                <a:latin typeface="Consolas" panose="020B0609020204030204" pitchFamily="49" charset="0"/>
              </a:rPr>
              <a:t># fails if the list has fewer than 21 elements</a:t>
            </a:r>
            <a:br>
              <a:rPr lang="en-US" sz="2000" b="0" i="0" u="none" strike="noStrike" dirty="0">
                <a:solidFill>
                  <a:srgbClr val="FFFFFF"/>
                </a:solidFill>
                <a:effectLst/>
                <a:highlight>
                  <a:srgbClr val="000000"/>
                </a:highlight>
                <a:latin typeface="Consolas" panose="020B0609020204030204" pitchFamily="49" charset="0"/>
              </a:rPr>
            </a:br>
            <a:r>
              <a:rPr lang="en-US" sz="2000" b="0" i="0" u="none" strike="noStrike" dirty="0">
                <a:solidFill>
                  <a:srgbClr val="FFFFFF"/>
                </a:solidFill>
                <a:effectLst/>
                <a:highlight>
                  <a:srgbClr val="000000"/>
                </a:highlight>
                <a:latin typeface="Consolas" panose="020B0609020204030204" pitchFamily="49" charset="0"/>
              </a:rPr>
              <a:t>c = a / b</a:t>
            </a:r>
            <a:br>
              <a:rPr lang="en-US" sz="2000" b="0" i="0" u="none" strike="noStrike" dirty="0">
                <a:solidFill>
                  <a:srgbClr val="FFFFFF"/>
                </a:solidFill>
                <a:effectLst/>
                <a:highlight>
                  <a:srgbClr val="000000"/>
                </a:highlight>
                <a:latin typeface="Consolas" panose="020B0609020204030204" pitchFamily="49" charset="0"/>
              </a:rPr>
            </a:br>
            <a:r>
              <a:rPr lang="en-US" sz="2000" b="0" i="0" u="none" strike="noStrike" dirty="0">
                <a:solidFill>
                  <a:srgbClr val="888888"/>
                </a:solidFill>
                <a:effectLst/>
                <a:highlight>
                  <a:srgbClr val="000000"/>
                </a:highlight>
                <a:latin typeface="Consolas" panose="020B0609020204030204" pitchFamily="49" charset="0"/>
              </a:rPr>
              <a:t># fails if b is zero</a:t>
            </a:r>
            <a:br>
              <a:rPr lang="en-US" sz="2000" b="0" i="0" u="none" strike="noStrike" dirty="0">
                <a:solidFill>
                  <a:srgbClr val="FFFFFF"/>
                </a:solidFill>
                <a:effectLst/>
                <a:highlight>
                  <a:srgbClr val="000000"/>
                </a:highlight>
                <a:latin typeface="Consolas" panose="020B0609020204030204" pitchFamily="49" charset="0"/>
              </a:rPr>
            </a:br>
            <a:r>
              <a:rPr lang="en-US" sz="2000" b="0" i="0" u="none" strike="noStrike" dirty="0">
                <a:solidFill>
                  <a:srgbClr val="FFFFFF"/>
                </a:solidFill>
                <a:effectLst/>
                <a:highlight>
                  <a:srgbClr val="000000"/>
                </a:highlight>
                <a:latin typeface="Consolas" panose="020B0609020204030204" pitchFamily="49" charset="0"/>
              </a:rPr>
              <a:t>L = [</a:t>
            </a:r>
            <a:r>
              <a:rPr lang="en-US" sz="2000" b="0" i="0" u="none" strike="noStrike" dirty="0">
                <a:solidFill>
                  <a:srgbClr val="D36363"/>
                </a:solidFill>
                <a:effectLst/>
                <a:highlight>
                  <a:srgbClr val="000000"/>
                </a:highlight>
                <a:latin typeface="Consolas" panose="020B0609020204030204" pitchFamily="49" charset="0"/>
              </a:rPr>
              <a:t>1</a:t>
            </a:r>
            <a:r>
              <a:rPr lang="en-US" sz="2000" b="0" i="0" u="none" strike="noStrike" dirty="0">
                <a:solidFill>
                  <a:srgbClr val="FFFFFF"/>
                </a:solidFill>
                <a:effectLst/>
                <a:highlight>
                  <a:srgbClr val="000000"/>
                </a:highlight>
                <a:latin typeface="Consolas" panose="020B0609020204030204" pitchFamily="49" charset="0"/>
              </a:rPr>
              <a:t>]</a:t>
            </a:r>
            <a:br>
              <a:rPr lang="en-US" sz="2000" b="0" i="0" u="none" strike="noStrike" dirty="0">
                <a:solidFill>
                  <a:srgbClr val="FFFFFF"/>
                </a:solidFill>
                <a:effectLst/>
                <a:highlight>
                  <a:srgbClr val="000000"/>
                </a:highlight>
                <a:latin typeface="Consolas" panose="020B0609020204030204" pitchFamily="49" charset="0"/>
              </a:rPr>
            </a:br>
            <a:r>
              <a:rPr lang="en-US" sz="2000" b="0" i="0" u="none" strike="noStrike" dirty="0">
                <a:solidFill>
                  <a:srgbClr val="FCC28C"/>
                </a:solidFill>
                <a:effectLst/>
                <a:highlight>
                  <a:srgbClr val="000000"/>
                </a:highlight>
                <a:latin typeface="Consolas" panose="020B0609020204030204" pitchFamily="49" charset="0"/>
              </a:rPr>
              <a:t>while</a:t>
            </a:r>
            <a:r>
              <a:rPr lang="en-US" sz="2000" b="0" i="0" u="none" strike="noStrike" dirty="0">
                <a:solidFill>
                  <a:srgbClr val="FFFFFF"/>
                </a:solidFill>
                <a:effectLst/>
                <a:highlight>
                  <a:srgbClr val="000000"/>
                </a:highlight>
                <a:latin typeface="Consolas" panose="020B0609020204030204" pitchFamily="49" charset="0"/>
              </a:rPr>
              <a:t> </a:t>
            </a:r>
            <a:r>
              <a:rPr lang="en-US" sz="2000" b="0" i="0" u="none" strike="noStrike" dirty="0">
                <a:solidFill>
                  <a:srgbClr val="FCC28C"/>
                </a:solidFill>
                <a:effectLst/>
                <a:highlight>
                  <a:srgbClr val="000000"/>
                </a:highlight>
                <a:latin typeface="Consolas" panose="020B0609020204030204" pitchFamily="49" charset="0"/>
              </a:rPr>
              <a:t>True</a:t>
            </a:r>
            <a:r>
              <a:rPr lang="en-US" sz="2000" b="0" i="0" u="none" strike="noStrike" dirty="0">
                <a:solidFill>
                  <a:srgbClr val="FFFFFF"/>
                </a:solidFill>
                <a:effectLst/>
                <a:highlight>
                  <a:srgbClr val="000000"/>
                </a:highlight>
                <a:latin typeface="Consolas" panose="020B0609020204030204" pitchFamily="49" charset="0"/>
              </a:rPr>
              <a:t>:</a:t>
            </a:r>
            <a:br>
              <a:rPr lang="en-US" sz="2000" b="0" i="0" u="none" strike="noStrike" dirty="0">
                <a:solidFill>
                  <a:srgbClr val="FFFFFF"/>
                </a:solidFill>
                <a:effectLst/>
                <a:highlight>
                  <a:srgbClr val="000000"/>
                </a:highlight>
                <a:latin typeface="Consolas" panose="020B0609020204030204" pitchFamily="49" charset="0"/>
              </a:rPr>
            </a:br>
            <a:r>
              <a:rPr lang="en-US" sz="2000" b="0" i="0" u="none" strike="noStrike" dirty="0">
                <a:solidFill>
                  <a:srgbClr val="FFFFFF"/>
                </a:solidFill>
                <a:effectLst/>
                <a:highlight>
                  <a:srgbClr val="000000"/>
                </a:highlight>
                <a:latin typeface="Consolas" panose="020B0609020204030204" pitchFamily="49" charset="0"/>
              </a:rPr>
              <a:t>    L += [</a:t>
            </a:r>
            <a:r>
              <a:rPr lang="en-US" sz="2000" b="0" i="0" u="none" strike="noStrike" dirty="0">
                <a:solidFill>
                  <a:srgbClr val="D36363"/>
                </a:solidFill>
                <a:effectLst/>
                <a:highlight>
                  <a:srgbClr val="000000"/>
                </a:highlight>
                <a:latin typeface="Consolas" panose="020B0609020204030204" pitchFamily="49" charset="0"/>
              </a:rPr>
              <a:t>1</a:t>
            </a:r>
            <a:r>
              <a:rPr lang="en-US" sz="2000" b="0" i="0" u="none" strike="noStrike" dirty="0">
                <a:solidFill>
                  <a:srgbClr val="FFFFFF"/>
                </a:solidFill>
                <a:effectLst/>
                <a:highlight>
                  <a:srgbClr val="000000"/>
                </a:highlight>
                <a:latin typeface="Consolas" panose="020B0609020204030204" pitchFamily="49" charset="0"/>
              </a:rPr>
              <a:t>]</a:t>
            </a:r>
            <a:br>
              <a:rPr lang="en-US" sz="2000" b="0" i="0" u="none" strike="noStrike" dirty="0">
                <a:solidFill>
                  <a:srgbClr val="FFFFFF"/>
                </a:solidFill>
                <a:effectLst/>
                <a:highlight>
                  <a:srgbClr val="000000"/>
                </a:highlight>
                <a:latin typeface="Consolas" panose="020B0609020204030204" pitchFamily="49" charset="0"/>
              </a:rPr>
            </a:br>
            <a:r>
              <a:rPr lang="en-US" sz="2000" b="0" i="0" u="none" strike="noStrike" dirty="0">
                <a:solidFill>
                  <a:srgbClr val="888888"/>
                </a:solidFill>
                <a:effectLst/>
                <a:highlight>
                  <a:srgbClr val="000000"/>
                </a:highlight>
                <a:latin typeface="Consolas" panose="020B0609020204030204" pitchFamily="49" charset="0"/>
              </a:rPr>
              <a:t># fails eventually, since list L grows forever (uses too much memory)</a:t>
            </a:r>
            <a:br>
              <a:rPr lang="en-US" sz="2000" b="0" i="0" u="none" strike="noStrike" dirty="0">
                <a:solidFill>
                  <a:srgbClr val="FFFFFF"/>
                </a:solidFill>
                <a:effectLst/>
                <a:highlight>
                  <a:srgbClr val="000000"/>
                </a:highlight>
                <a:latin typeface="Consolas" panose="020B0609020204030204" pitchFamily="49" charset="0"/>
              </a:rPr>
            </a:br>
            <a:endParaRPr lang="en-US" sz="2000" dirty="0">
              <a:highlight>
                <a:srgbClr val="000000"/>
              </a:highlight>
              <a:latin typeface="Consolas" panose="020B0609020204030204" pitchFamily="49" charset="0"/>
            </a:endParaRPr>
          </a:p>
        </p:txBody>
      </p:sp>
      <p:sp>
        <p:nvSpPr>
          <p:cNvPr id="4" name="Slide Number Placeholder 3">
            <a:extLst>
              <a:ext uri="{FF2B5EF4-FFF2-40B4-BE49-F238E27FC236}">
                <a16:creationId xmlns:a16="http://schemas.microsoft.com/office/drawing/2014/main" id="{67D15F92-400A-4483-81EA-E9C70F8DB704}"/>
              </a:ext>
            </a:extLst>
          </p:cNvPr>
          <p:cNvSpPr>
            <a:spLocks noGrp="1"/>
          </p:cNvSpPr>
          <p:nvPr>
            <p:ph type="sldNum" sz="quarter" idx="12"/>
          </p:nvPr>
        </p:nvSpPr>
        <p:spPr/>
        <p:txBody>
          <a:bodyPr/>
          <a:lstStyle/>
          <a:p>
            <a:fld id="{801F1A6E-F1F7-4F15-826B-C88349542B62}" type="slidenum">
              <a:rPr lang="en-US" smtClean="0"/>
              <a:t>6</a:t>
            </a:fld>
            <a:endParaRPr lang="en-US"/>
          </a:p>
        </p:txBody>
      </p:sp>
    </p:spTree>
    <p:extLst>
      <p:ext uri="{BB962C8B-B14F-4D97-AF65-F5344CB8AC3E}">
        <p14:creationId xmlns:p14="http://schemas.microsoft.com/office/powerpoint/2010/main" val="1399058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38197-A772-4582-BC81-17AF7C9F9412}"/>
              </a:ext>
            </a:extLst>
          </p:cNvPr>
          <p:cNvSpPr>
            <a:spLocks noGrp="1"/>
          </p:cNvSpPr>
          <p:nvPr>
            <p:ph type="title"/>
          </p:nvPr>
        </p:nvSpPr>
        <p:spPr/>
        <p:txBody>
          <a:bodyPr/>
          <a:lstStyle/>
          <a:p>
            <a:r>
              <a:rPr lang="en-US" dirty="0"/>
              <a:t>Types of errors: </a:t>
            </a:r>
            <a:r>
              <a:rPr lang="en-US" b="1" dirty="0"/>
              <a:t>Logic Errors </a:t>
            </a:r>
          </a:p>
        </p:txBody>
      </p:sp>
      <p:sp>
        <p:nvSpPr>
          <p:cNvPr id="3" name="Content Placeholder 2">
            <a:extLst>
              <a:ext uri="{FF2B5EF4-FFF2-40B4-BE49-F238E27FC236}">
                <a16:creationId xmlns:a16="http://schemas.microsoft.com/office/drawing/2014/main" id="{31A449D0-18E8-4C8D-9299-E8B83ECE7E97}"/>
              </a:ext>
            </a:extLst>
          </p:cNvPr>
          <p:cNvSpPr>
            <a:spLocks noGrp="1"/>
          </p:cNvSpPr>
          <p:nvPr>
            <p:ph idx="1"/>
          </p:nvPr>
        </p:nvSpPr>
        <p:spPr/>
        <p:txBody>
          <a:bodyPr>
            <a:normAutofit lnSpcReduction="10000"/>
          </a:bodyPr>
          <a:lstStyle/>
          <a:p>
            <a:r>
              <a:rPr lang="en-US" dirty="0"/>
              <a:t>A mistake in how the code works</a:t>
            </a:r>
          </a:p>
          <a:p>
            <a:pPr lvl="1"/>
            <a:r>
              <a:rPr lang="en-US" dirty="0"/>
              <a:t>Code “runs,” but produces the wrong output </a:t>
            </a:r>
          </a:p>
          <a:p>
            <a:pPr lvl="1"/>
            <a:r>
              <a:rPr lang="en-US" dirty="0"/>
              <a:t>Or, code fails on cases that should work (though the error is a run-time error, the fundamental problem is a logic problem)</a:t>
            </a:r>
          </a:p>
          <a:p>
            <a:r>
              <a:rPr lang="en-US" dirty="0"/>
              <a:t>The toughest type of error to deal with</a:t>
            </a:r>
          </a:p>
          <a:p>
            <a:pPr lvl="1"/>
            <a:r>
              <a:rPr lang="en-US" dirty="0"/>
              <a:t>The error often shows up far from the place where the mistake actually was</a:t>
            </a:r>
          </a:p>
          <a:p>
            <a:r>
              <a:rPr lang="en-US" dirty="0"/>
              <a:t>These are the sources of “bugs” in the code</a:t>
            </a:r>
          </a:p>
          <a:p>
            <a:r>
              <a:rPr lang="en-US" dirty="0"/>
              <a:t>Examples:</a:t>
            </a:r>
          </a:p>
          <a:p>
            <a:pPr marL="457200" lvl="1" indent="0">
              <a:buNone/>
            </a:pPr>
            <a:r>
              <a:rPr lang="en-US" sz="1800" b="0" i="0" u="none" strike="noStrike" dirty="0" err="1">
                <a:solidFill>
                  <a:srgbClr val="FFFFFF"/>
                </a:solidFill>
                <a:effectLst/>
                <a:highlight>
                  <a:srgbClr val="000000"/>
                </a:highlight>
                <a:latin typeface="Consolas" panose="020B0609020204030204" pitchFamily="49" charset="0"/>
              </a:rPr>
              <a:t>myanswer</a:t>
            </a:r>
            <a:r>
              <a:rPr lang="en-US" sz="1800" b="0" i="0" u="none" strike="noStrike" dirty="0">
                <a:solidFill>
                  <a:srgbClr val="FFFFFF"/>
                </a:solidFill>
                <a:effectLst/>
                <a:highlight>
                  <a:srgbClr val="000000"/>
                </a:highlight>
                <a:latin typeface="Consolas" panose="020B0609020204030204" pitchFamily="49" charset="0"/>
              </a:rPr>
              <a:t> = </a:t>
            </a:r>
            <a:r>
              <a:rPr lang="en-US" sz="1800" b="0" i="0" u="none" strike="noStrike" dirty="0">
                <a:solidFill>
                  <a:srgbClr val="D36363"/>
                </a:solidFill>
                <a:effectLst/>
                <a:highlight>
                  <a:srgbClr val="000000"/>
                </a:highlight>
                <a:latin typeface="Consolas" panose="020B0609020204030204" pitchFamily="49" charset="0"/>
              </a:rPr>
              <a:t>4</a:t>
            </a:r>
            <a:r>
              <a:rPr lang="en-US" sz="1800" b="0" i="0" u="none" strike="noStrike" dirty="0">
                <a:solidFill>
                  <a:srgbClr val="FFFFFF"/>
                </a:solidFill>
                <a:effectLst/>
                <a:highlight>
                  <a:srgbClr val="000000"/>
                </a:highlight>
                <a:latin typeface="Consolas" panose="020B0609020204030204" pitchFamily="49" charset="0"/>
              </a:rPr>
              <a:t>     </a:t>
            </a:r>
            <a:r>
              <a:rPr lang="en-US" sz="1800" b="0" i="0" u="none" strike="noStrike" dirty="0">
                <a:solidFill>
                  <a:srgbClr val="888888"/>
                </a:solidFill>
                <a:effectLst/>
                <a:highlight>
                  <a:srgbClr val="000000"/>
                </a:highlight>
                <a:latin typeface="Consolas" panose="020B0609020204030204" pitchFamily="49" charset="0"/>
              </a:rPr>
              <a:t># variable should have been </a:t>
            </a:r>
            <a:r>
              <a:rPr lang="en-US" sz="1800" b="0" i="0" u="none" strike="noStrike" dirty="0" err="1">
                <a:solidFill>
                  <a:srgbClr val="888888"/>
                </a:solidFill>
                <a:effectLst/>
                <a:highlight>
                  <a:srgbClr val="000000"/>
                </a:highlight>
                <a:latin typeface="Consolas" panose="020B0609020204030204" pitchFamily="49" charset="0"/>
              </a:rPr>
              <a:t>my_answer</a:t>
            </a:r>
            <a:br>
              <a:rPr lang="en-US" sz="1800" b="0" i="0" u="none" strike="noStrike" dirty="0">
                <a:solidFill>
                  <a:srgbClr val="FFFFFF"/>
                </a:solidFill>
                <a:effectLst/>
                <a:highlight>
                  <a:srgbClr val="000000"/>
                </a:highlight>
                <a:latin typeface="Consolas" panose="020B0609020204030204" pitchFamily="49" charset="0"/>
              </a:rPr>
            </a:br>
            <a:r>
              <a:rPr lang="en-US" sz="1800" b="0" i="0" u="none" strike="noStrike" dirty="0">
                <a:solidFill>
                  <a:srgbClr val="FCC28C"/>
                </a:solidFill>
                <a:effectLst/>
                <a:highlight>
                  <a:srgbClr val="000000"/>
                </a:highlight>
                <a:latin typeface="Consolas" panose="020B0609020204030204" pitchFamily="49" charset="0"/>
              </a:rPr>
              <a:t>if</a:t>
            </a:r>
            <a:r>
              <a:rPr lang="en-US" sz="1800" b="0" i="0" u="none" strike="noStrike" dirty="0">
                <a:solidFill>
                  <a:srgbClr val="FFFFFF"/>
                </a:solidFill>
                <a:effectLst/>
                <a:highlight>
                  <a:srgbClr val="000000"/>
                </a:highlight>
                <a:latin typeface="Consolas" panose="020B0609020204030204" pitchFamily="49" charset="0"/>
              </a:rPr>
              <a:t> x &gt; </a:t>
            </a:r>
            <a:r>
              <a:rPr lang="en-US" sz="1800" b="0" i="0" u="none" strike="noStrike" dirty="0">
                <a:solidFill>
                  <a:srgbClr val="D36363"/>
                </a:solidFill>
                <a:effectLst/>
                <a:highlight>
                  <a:srgbClr val="000000"/>
                </a:highlight>
                <a:latin typeface="Consolas" panose="020B0609020204030204" pitchFamily="49" charset="0"/>
              </a:rPr>
              <a:t>2</a:t>
            </a:r>
            <a:r>
              <a:rPr lang="en-US" sz="1800" b="0" i="0" u="none" strike="noStrike" dirty="0">
                <a:solidFill>
                  <a:srgbClr val="FFFFFF"/>
                </a:solidFill>
                <a:effectLst/>
                <a:highlight>
                  <a:srgbClr val="000000"/>
                </a:highlight>
                <a:latin typeface="Consolas" panose="020B0609020204030204" pitchFamily="49" charset="0"/>
              </a:rPr>
              <a:t>:        </a:t>
            </a:r>
            <a:r>
              <a:rPr lang="en-US" sz="1800" b="0" i="0" u="none" strike="noStrike" dirty="0">
                <a:solidFill>
                  <a:srgbClr val="888888"/>
                </a:solidFill>
                <a:effectLst/>
                <a:highlight>
                  <a:srgbClr val="000000"/>
                </a:highlight>
                <a:latin typeface="Consolas" panose="020B0609020204030204" pitchFamily="49" charset="0"/>
              </a:rPr>
              <a:t># should have been x &gt;= 2</a:t>
            </a:r>
            <a:br>
              <a:rPr lang="en-US" sz="1800" b="0" i="0" u="none" strike="noStrike" dirty="0">
                <a:solidFill>
                  <a:srgbClr val="FFFFFF"/>
                </a:solidFill>
                <a:effectLst/>
                <a:highlight>
                  <a:srgbClr val="000000"/>
                </a:highlight>
                <a:latin typeface="Consolas" panose="020B0609020204030204" pitchFamily="49" charset="0"/>
              </a:rPr>
            </a:br>
            <a:r>
              <a:rPr lang="en-US" sz="1800" b="0" i="0" u="none" strike="noStrike" dirty="0">
                <a:solidFill>
                  <a:srgbClr val="FFFFFF"/>
                </a:solidFill>
                <a:effectLst/>
                <a:highlight>
                  <a:srgbClr val="000000"/>
                </a:highlight>
                <a:latin typeface="Consolas" panose="020B0609020204030204" pitchFamily="49" charset="0"/>
              </a:rPr>
              <a:t>    a = </a:t>
            </a:r>
            <a:r>
              <a:rPr lang="en-US" sz="1800" b="0" i="0" u="none" strike="noStrike" dirty="0">
                <a:solidFill>
                  <a:srgbClr val="D36363"/>
                </a:solidFill>
                <a:effectLst/>
                <a:highlight>
                  <a:srgbClr val="000000"/>
                </a:highlight>
                <a:latin typeface="Consolas" panose="020B0609020204030204" pitchFamily="49" charset="0"/>
              </a:rPr>
              <a:t>3</a:t>
            </a:r>
            <a:br>
              <a:rPr lang="en-US" sz="1800" b="0" i="0" u="none" strike="noStrike" dirty="0">
                <a:solidFill>
                  <a:srgbClr val="FFFFFF"/>
                </a:solidFill>
                <a:effectLst/>
                <a:highlight>
                  <a:srgbClr val="000000"/>
                </a:highlight>
                <a:latin typeface="Consolas" panose="020B0609020204030204" pitchFamily="49" charset="0"/>
              </a:rPr>
            </a:br>
            <a:r>
              <a:rPr lang="en-US" sz="1800" b="0" i="0" u="none" strike="noStrike" dirty="0">
                <a:solidFill>
                  <a:srgbClr val="FFFFFF"/>
                </a:solidFill>
                <a:effectLst/>
                <a:highlight>
                  <a:srgbClr val="000000"/>
                </a:highlight>
                <a:latin typeface="Consolas" panose="020B0609020204030204" pitchFamily="49" charset="0"/>
              </a:rPr>
              <a:t>b = </a:t>
            </a:r>
            <a:r>
              <a:rPr lang="en-US" sz="1800" b="0" i="0" u="none" strike="noStrike" dirty="0">
                <a:solidFill>
                  <a:srgbClr val="D36363"/>
                </a:solidFill>
                <a:effectLst/>
                <a:highlight>
                  <a:srgbClr val="000000"/>
                </a:highlight>
                <a:latin typeface="Consolas" panose="020B0609020204030204" pitchFamily="49" charset="0"/>
              </a:rPr>
              <a:t>4</a:t>
            </a:r>
            <a:r>
              <a:rPr lang="en-US" sz="1800" b="0" i="0" u="none" strike="noStrike" dirty="0">
                <a:solidFill>
                  <a:srgbClr val="FFFFFF"/>
                </a:solidFill>
                <a:effectLst/>
                <a:highlight>
                  <a:srgbClr val="000000"/>
                </a:highlight>
                <a:latin typeface="Consolas" panose="020B0609020204030204" pitchFamily="49" charset="0"/>
              </a:rPr>
              <a:t>            </a:t>
            </a:r>
            <a:r>
              <a:rPr lang="en-US" sz="1800" b="0" i="0" u="none" strike="noStrike" dirty="0">
                <a:solidFill>
                  <a:srgbClr val="888888"/>
                </a:solidFill>
                <a:effectLst/>
                <a:highlight>
                  <a:srgbClr val="000000"/>
                </a:highlight>
                <a:latin typeface="Consolas" panose="020B0609020204030204" pitchFamily="49" charset="0"/>
              </a:rPr>
              <a:t># should have been indented</a:t>
            </a:r>
            <a:endParaRPr lang="en-US" dirty="0">
              <a:highlight>
                <a:srgbClr val="000000"/>
              </a:highlight>
              <a:latin typeface="Consolas" panose="020B0609020204030204" pitchFamily="49" charset="0"/>
            </a:endParaRPr>
          </a:p>
        </p:txBody>
      </p:sp>
      <p:sp>
        <p:nvSpPr>
          <p:cNvPr id="4" name="Slide Number Placeholder 3">
            <a:extLst>
              <a:ext uri="{FF2B5EF4-FFF2-40B4-BE49-F238E27FC236}">
                <a16:creationId xmlns:a16="http://schemas.microsoft.com/office/drawing/2014/main" id="{1D8F4CAA-60BA-499A-8893-6E1B6342A381}"/>
              </a:ext>
            </a:extLst>
          </p:cNvPr>
          <p:cNvSpPr>
            <a:spLocks noGrp="1"/>
          </p:cNvSpPr>
          <p:nvPr>
            <p:ph type="sldNum" sz="quarter" idx="12"/>
          </p:nvPr>
        </p:nvSpPr>
        <p:spPr/>
        <p:txBody>
          <a:bodyPr/>
          <a:lstStyle/>
          <a:p>
            <a:fld id="{801F1A6E-F1F7-4F15-826B-C88349542B62}" type="slidenum">
              <a:rPr lang="en-US" smtClean="0"/>
              <a:t>7</a:t>
            </a:fld>
            <a:endParaRPr lang="en-US"/>
          </a:p>
        </p:txBody>
      </p:sp>
    </p:spTree>
    <p:extLst>
      <p:ext uri="{BB962C8B-B14F-4D97-AF65-F5344CB8AC3E}">
        <p14:creationId xmlns:p14="http://schemas.microsoft.com/office/powerpoint/2010/main" val="2605419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0EA84-23A6-48B7-B383-92D7C0ACB0D0}"/>
              </a:ext>
            </a:extLst>
          </p:cNvPr>
          <p:cNvSpPr>
            <a:spLocks noGrp="1"/>
          </p:cNvSpPr>
          <p:nvPr>
            <p:ph type="title"/>
          </p:nvPr>
        </p:nvSpPr>
        <p:spPr/>
        <p:txBody>
          <a:bodyPr/>
          <a:lstStyle/>
          <a:p>
            <a:r>
              <a:rPr lang="en-US" dirty="0"/>
              <a:t>Logic errors</a:t>
            </a:r>
          </a:p>
        </p:txBody>
      </p:sp>
      <p:sp>
        <p:nvSpPr>
          <p:cNvPr id="3" name="Content Placeholder 2">
            <a:extLst>
              <a:ext uri="{FF2B5EF4-FFF2-40B4-BE49-F238E27FC236}">
                <a16:creationId xmlns:a16="http://schemas.microsoft.com/office/drawing/2014/main" id="{04EA1E78-BCCD-44AB-96AD-6F71DC43277E}"/>
              </a:ext>
            </a:extLst>
          </p:cNvPr>
          <p:cNvSpPr>
            <a:spLocks noGrp="1"/>
          </p:cNvSpPr>
          <p:nvPr>
            <p:ph idx="1"/>
          </p:nvPr>
        </p:nvSpPr>
        <p:spPr/>
        <p:txBody>
          <a:bodyPr/>
          <a:lstStyle/>
          <a:p>
            <a:r>
              <a:rPr lang="en-US" dirty="0"/>
              <a:t>Some logic errors are due to typos</a:t>
            </a:r>
          </a:p>
          <a:p>
            <a:pPr lvl="1"/>
            <a:r>
              <a:rPr lang="en-US" dirty="0"/>
              <a:t>Forgetting to indent</a:t>
            </a:r>
          </a:p>
          <a:p>
            <a:pPr lvl="1"/>
            <a:r>
              <a:rPr lang="en-US" dirty="0"/>
              <a:t>Misspelling a variable</a:t>
            </a:r>
          </a:p>
          <a:p>
            <a:pPr lvl="1"/>
            <a:r>
              <a:rPr lang="en-US" dirty="0"/>
              <a:t>Typing the wrong variable name </a:t>
            </a:r>
          </a:p>
          <a:p>
            <a:r>
              <a:rPr lang="en-US" dirty="0"/>
              <a:t>Some logic errors are due to misunderstandings</a:t>
            </a:r>
          </a:p>
          <a:p>
            <a:pPr lvl="1"/>
            <a:r>
              <a:rPr lang="en-US" dirty="0"/>
              <a:t>The programmer might have thought an approach would work, but it doesn’t</a:t>
            </a:r>
          </a:p>
          <a:p>
            <a:r>
              <a:rPr lang="en-US" dirty="0"/>
              <a:t>The debugging process will handle these</a:t>
            </a:r>
          </a:p>
        </p:txBody>
      </p:sp>
      <p:sp>
        <p:nvSpPr>
          <p:cNvPr id="4" name="Slide Number Placeholder 3">
            <a:extLst>
              <a:ext uri="{FF2B5EF4-FFF2-40B4-BE49-F238E27FC236}">
                <a16:creationId xmlns:a16="http://schemas.microsoft.com/office/drawing/2014/main" id="{26F6E829-4B31-4C57-A133-9788380F16BA}"/>
              </a:ext>
            </a:extLst>
          </p:cNvPr>
          <p:cNvSpPr>
            <a:spLocks noGrp="1"/>
          </p:cNvSpPr>
          <p:nvPr>
            <p:ph type="sldNum" sz="quarter" idx="12"/>
          </p:nvPr>
        </p:nvSpPr>
        <p:spPr/>
        <p:txBody>
          <a:bodyPr/>
          <a:lstStyle/>
          <a:p>
            <a:fld id="{801F1A6E-F1F7-4F15-826B-C88349542B62}" type="slidenum">
              <a:rPr lang="en-US" smtClean="0"/>
              <a:t>8</a:t>
            </a:fld>
            <a:endParaRPr lang="en-US"/>
          </a:p>
        </p:txBody>
      </p:sp>
    </p:spTree>
    <p:extLst>
      <p:ext uri="{BB962C8B-B14F-4D97-AF65-F5344CB8AC3E}">
        <p14:creationId xmlns:p14="http://schemas.microsoft.com/office/powerpoint/2010/main" val="232502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F770B-BB3D-4154-9C86-3F5117E7AA88}"/>
              </a:ext>
            </a:extLst>
          </p:cNvPr>
          <p:cNvSpPr>
            <a:spLocks noGrp="1"/>
          </p:cNvSpPr>
          <p:nvPr>
            <p:ph type="title"/>
          </p:nvPr>
        </p:nvSpPr>
        <p:spPr/>
        <p:txBody>
          <a:bodyPr/>
          <a:lstStyle/>
          <a:p>
            <a:r>
              <a:rPr lang="en-US" dirty="0"/>
              <a:t>Handling run-time errors</a:t>
            </a:r>
          </a:p>
        </p:txBody>
      </p:sp>
      <p:sp>
        <p:nvSpPr>
          <p:cNvPr id="3" name="Content Placeholder 2">
            <a:extLst>
              <a:ext uri="{FF2B5EF4-FFF2-40B4-BE49-F238E27FC236}">
                <a16:creationId xmlns:a16="http://schemas.microsoft.com/office/drawing/2014/main" id="{0890D123-B74E-4F0B-894C-DDCDC1A74F61}"/>
              </a:ext>
            </a:extLst>
          </p:cNvPr>
          <p:cNvSpPr>
            <a:spLocks noGrp="1"/>
          </p:cNvSpPr>
          <p:nvPr>
            <p:ph idx="1"/>
          </p:nvPr>
        </p:nvSpPr>
        <p:spPr/>
        <p:txBody>
          <a:bodyPr>
            <a:normAutofit lnSpcReduction="10000"/>
          </a:bodyPr>
          <a:lstStyle/>
          <a:p>
            <a:r>
              <a:rPr lang="en-US" dirty="0"/>
              <a:t>While specific run-time errors might not be predictable (e.g. based on input data), we can sometimes still find code that is prone to breaking</a:t>
            </a:r>
          </a:p>
          <a:p>
            <a:r>
              <a:rPr lang="en-US" dirty="0"/>
              <a:t>There is a Python structure for dealing with such errors: the             </a:t>
            </a:r>
            <a:r>
              <a:rPr lang="en-US" b="1" dirty="0"/>
              <a:t>try-except</a:t>
            </a:r>
            <a:r>
              <a:rPr lang="en-US" dirty="0"/>
              <a:t> statement</a:t>
            </a:r>
          </a:p>
          <a:p>
            <a:r>
              <a:rPr lang="en-US" dirty="0"/>
              <a:t>Basic idea: try running code, if there is a run-time error, then (instead of the program crashing) the exception is handled</a:t>
            </a:r>
          </a:p>
          <a:p>
            <a:r>
              <a:rPr lang="en-US" dirty="0"/>
              <a:t>Offers a chance to (sometimes) fix the problem that caused the error</a:t>
            </a:r>
          </a:p>
          <a:p>
            <a:pPr lvl="1"/>
            <a:r>
              <a:rPr lang="en-US" dirty="0"/>
              <a:t>e.g. ask a user for a different input</a:t>
            </a:r>
          </a:p>
          <a:p>
            <a:r>
              <a:rPr lang="en-US" dirty="0"/>
              <a:t>Offers a chance to exit “nicely” otherwise</a:t>
            </a:r>
          </a:p>
          <a:p>
            <a:pPr lvl="1"/>
            <a:r>
              <a:rPr lang="en-US" dirty="0"/>
              <a:t>e.g. print out some information about the current state</a:t>
            </a:r>
          </a:p>
        </p:txBody>
      </p:sp>
      <p:sp>
        <p:nvSpPr>
          <p:cNvPr id="4" name="Slide Number Placeholder 3">
            <a:extLst>
              <a:ext uri="{FF2B5EF4-FFF2-40B4-BE49-F238E27FC236}">
                <a16:creationId xmlns:a16="http://schemas.microsoft.com/office/drawing/2014/main" id="{D8CCF5CA-EECD-4DC2-93BA-D4B11A5027F5}"/>
              </a:ext>
            </a:extLst>
          </p:cNvPr>
          <p:cNvSpPr>
            <a:spLocks noGrp="1"/>
          </p:cNvSpPr>
          <p:nvPr>
            <p:ph type="sldNum" sz="quarter" idx="12"/>
          </p:nvPr>
        </p:nvSpPr>
        <p:spPr/>
        <p:txBody>
          <a:bodyPr/>
          <a:lstStyle/>
          <a:p>
            <a:fld id="{801F1A6E-F1F7-4F15-826B-C88349542B62}" type="slidenum">
              <a:rPr lang="en-US" smtClean="0"/>
              <a:t>9</a:t>
            </a:fld>
            <a:endParaRPr lang="en-US"/>
          </a:p>
        </p:txBody>
      </p:sp>
    </p:spTree>
    <p:extLst>
      <p:ext uri="{BB962C8B-B14F-4D97-AF65-F5344CB8AC3E}">
        <p14:creationId xmlns:p14="http://schemas.microsoft.com/office/powerpoint/2010/main" val="10477834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21939</TotalTime>
  <Words>2726</Words>
  <Application>Microsoft Office PowerPoint</Application>
  <PresentationFormat>Widescreen</PresentationFormat>
  <Paragraphs>278</Paragraphs>
  <Slides>37</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Calibri Light</vt:lpstr>
      <vt:lpstr>Consolas</vt:lpstr>
      <vt:lpstr>Franklin Gothic Book</vt:lpstr>
      <vt:lpstr>Office Theme</vt:lpstr>
      <vt:lpstr>PowerPoint Presentation</vt:lpstr>
      <vt:lpstr>What are we going to cover today? </vt:lpstr>
      <vt:lpstr>Errors in coding</vt:lpstr>
      <vt:lpstr>Types of errors: Syntax Errors</vt:lpstr>
      <vt:lpstr>Types of errors: Run-Time Errors</vt:lpstr>
      <vt:lpstr>Run-time error examples</vt:lpstr>
      <vt:lpstr>Types of errors: Logic Errors </vt:lpstr>
      <vt:lpstr>Logic errors</vt:lpstr>
      <vt:lpstr>Handling run-time errors</vt:lpstr>
      <vt:lpstr>The try-except statement</vt:lpstr>
      <vt:lpstr>The try-except statement</vt:lpstr>
      <vt:lpstr>The try-except statement</vt:lpstr>
      <vt:lpstr>The try-except statement</vt:lpstr>
      <vt:lpstr>The try-except statement</vt:lpstr>
      <vt:lpstr>The try-except statement</vt:lpstr>
      <vt:lpstr>Exception types</vt:lpstr>
      <vt:lpstr>Example – divide by zero error</vt:lpstr>
      <vt:lpstr>Example – error type not specified</vt:lpstr>
      <vt:lpstr>Catching errors</vt:lpstr>
      <vt:lpstr>Bugs</vt:lpstr>
      <vt:lpstr>Debugging process – Inexperienced programmers</vt:lpstr>
      <vt:lpstr>A better debugging process</vt:lpstr>
      <vt:lpstr>Interactive Debugger</vt:lpstr>
      <vt:lpstr>Running the debugger</vt:lpstr>
      <vt:lpstr>Debugger – execution control tools available </vt:lpstr>
      <vt:lpstr>Debugger – Examination Tools available</vt:lpstr>
      <vt:lpstr>Using the Debugger</vt:lpstr>
      <vt:lpstr>What if you don’t have a debugger?</vt:lpstr>
      <vt:lpstr>What if you don’t have a debugger?</vt:lpstr>
      <vt:lpstr>What if you don’t have a debugger?</vt:lpstr>
      <vt:lpstr>The assert statement</vt:lpstr>
      <vt:lpstr>The assert statement</vt:lpstr>
      <vt:lpstr>The assert statement</vt:lpstr>
      <vt:lpstr>The assert statement</vt:lpstr>
      <vt:lpstr>Let’s practice debugging!</vt:lpstr>
      <vt:lpstr>Remember</vt:lpstr>
      <vt:lpstr>Debugging Outside of Programming</vt:lpstr>
    </vt:vector>
  </TitlesOfParts>
  <Company>TAMU ECEN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2</dc:title>
  <dc:creator>Keyser, John C</dc:creator>
  <cp:lastModifiedBy>Alvarado, Leonel</cp:lastModifiedBy>
  <cp:revision>175</cp:revision>
  <dcterms:created xsi:type="dcterms:W3CDTF">2018-01-15T17:47:12Z</dcterms:created>
  <dcterms:modified xsi:type="dcterms:W3CDTF">2021-11-02T03:05:57Z</dcterms:modified>
</cp:coreProperties>
</file>