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97" r:id="rId4"/>
    <p:sldId id="298" r:id="rId5"/>
    <p:sldId id="283" r:id="rId6"/>
    <p:sldId id="301" r:id="rId7"/>
    <p:sldId id="299" r:id="rId8"/>
  </p:sldIdLst>
  <p:sldSz cx="9144000" cy="5143500" type="screen16x9"/>
  <p:notesSz cx="6858000" cy="9144000"/>
  <p:embeddedFontLst>
    <p:embeddedFont>
      <p:font typeface="Barlow" panose="020B0604020202020204" charset="0"/>
      <p:regular r:id="rId10"/>
      <p:bold r:id="rId11"/>
      <p:italic r:id="rId12"/>
      <p:boldItalic r:id="rId13"/>
    </p:embeddedFont>
    <p:embeddedFont>
      <p:font typeface="Barlow Light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aleway Thin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Logo PUC Minas | Etiquetas para vidros de temperos, Desenhos ...">
            <a:extLst>
              <a:ext uri="{FF2B5EF4-FFF2-40B4-BE49-F238E27FC236}">
                <a16:creationId xmlns:a16="http://schemas.microsoft.com/office/drawing/2014/main" id="{78B5EC90-A4A4-4F41-BC27-F1FBE72465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896" y="4385186"/>
            <a:ext cx="930104" cy="75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86222" y="519145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Sistema de Prospecção de Leads de Seguros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3830822-44ED-4277-9E03-BE19F5FB824C}"/>
              </a:ext>
            </a:extLst>
          </p:cNvPr>
          <p:cNvSpPr txBox="1"/>
          <p:nvPr/>
        </p:nvSpPr>
        <p:spPr>
          <a:xfrm>
            <a:off x="126238" y="4549252"/>
            <a:ext cx="5731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aleway Thin" panose="020B0604020202020204" charset="0"/>
              </a:rPr>
              <a:t>Pós-graduação Lato Sensu em Arquitetura de Software Distribuído</a:t>
            </a:r>
          </a:p>
          <a:p>
            <a:r>
              <a:rPr lang="pt-BR" dirty="0">
                <a:latin typeface="Raleway Thin" panose="020B0604020202020204" charset="0"/>
              </a:rPr>
              <a:t>Gabriel de Souza Martins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são Leads ?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199" y="1919550"/>
            <a:ext cx="80626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pt-BR" sz="1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 expressão não tem uma tradução exata em Português, mas podemos descrever uma “</a:t>
            </a:r>
            <a:r>
              <a:rPr lang="pt-BR" sz="16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lead</a:t>
            </a:r>
            <a:r>
              <a:rPr lang="pt-BR" sz="1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” como um potencial consumidor.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D88C2C73-F0E8-4537-B120-7A3034D48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571750"/>
            <a:ext cx="2053623" cy="214612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9165469-84A0-45ED-9732-9933FE199B3C}"/>
              </a:ext>
            </a:extLst>
          </p:cNvPr>
          <p:cNvSpPr txBox="1"/>
          <p:nvPr/>
        </p:nvSpPr>
        <p:spPr>
          <a:xfrm>
            <a:off x="2690037" y="2741450"/>
            <a:ext cx="58298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Em um mundo </a:t>
            </a:r>
            <a:r>
              <a:rPr lang="pt-BR" sz="1600" b="1" dirty="0"/>
              <a:t>online</a:t>
            </a:r>
            <a:r>
              <a:rPr lang="pt-BR" sz="1600" dirty="0"/>
              <a:t>, podemos chamar de lead a alguém que, para ter mais informação sobre os seus serviços, disponibiliza alguma informação pessoal (nome, e-mail, telefone, entre outros dados que queira receber). Essa informação permite-nos voltar a comunicar com esse consumidor (um processo designado de nutrição de leads) e fazer com que as leads se transformem em vendas (conversões).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5FFBA-C13C-47CE-98A0-C0AFB485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D7BF1C-1312-4831-8492-F9A10C5BA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86865"/>
            <a:ext cx="8277804" cy="861774"/>
          </a:xfrm>
          <a:noFill/>
          <a:ln>
            <a:noFill/>
          </a:ln>
        </p:spPr>
        <p:txBody>
          <a:bodyPr spcFirstLastPara="1" wrap="square" lIns="0" tIns="0" rIns="0" bIns="0" rtlCol="0" anchor="t" anchorCtr="0"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De acordo com SEBRAE (2022), pesquisas realizadas pelo E-commerce Radar mostraram que 82% dos clientes abrem mão da compra antes de realizarem o seu pagamento, ou seja, desistem de comprar e entre os principais motivos de desistência estão: indecisão, lentidão de internet, preço, frete, condições de pagamento e entrega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04C4B7-E655-41D9-A341-8BF041EDB7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sp>
        <p:nvSpPr>
          <p:cNvPr id="112" name="Espaço Reservado para Texto 2">
            <a:extLst>
              <a:ext uri="{FF2B5EF4-FFF2-40B4-BE49-F238E27FC236}">
                <a16:creationId xmlns:a16="http://schemas.microsoft.com/office/drawing/2014/main" id="{08A02B0E-0584-46EC-AF0F-5EB2B82F42F4}"/>
              </a:ext>
            </a:extLst>
          </p:cNvPr>
          <p:cNvSpPr txBox="1">
            <a:spLocks/>
          </p:cNvSpPr>
          <p:nvPr/>
        </p:nvSpPr>
        <p:spPr>
          <a:xfrm>
            <a:off x="536102" y="4061583"/>
            <a:ext cx="616392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buSzPts val="1800"/>
              <a:buFont typeface="Barlow Light"/>
              <a:buNone/>
              <a:defRPr>
                <a:ea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18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18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3pPr>
            <a:lvl4pPr marL="1828800" indent="-3429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Barlow Light"/>
              <a:buChar char="▹"/>
              <a:defRPr sz="18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4pPr>
            <a:lvl5pPr marL="2286000" indent="-3429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Barlow Light"/>
              <a:buChar char="▹"/>
              <a:defRPr sz="18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5pPr>
            <a:lvl6pPr marL="2743200" indent="-3429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Barlow Light"/>
              <a:buChar char="▹"/>
              <a:defRPr sz="18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6pPr>
            <a:lvl7pPr marL="3200400" indent="-3429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Barlow Light"/>
              <a:buChar char="▹"/>
              <a:defRPr sz="18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7pPr>
            <a:lvl8pPr marL="3657600" indent="-3429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Barlow Light"/>
              <a:buChar char="▹"/>
              <a:defRPr sz="18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8pPr>
            <a:lvl9pPr marL="4114800" indent="-3429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Barlow Light"/>
              <a:buChar char="▹"/>
              <a:defRPr sz="18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9pPr>
          </a:lstStyle>
          <a:p>
            <a:r>
              <a:rPr lang="pt-BR" dirty="0"/>
              <a:t>Sendo assim, um sistema de prospecção de leads pode auxiliar a maximizar lucros e converter possíveis leads em vendas.</a:t>
            </a:r>
          </a:p>
        </p:txBody>
      </p:sp>
      <p:grpSp>
        <p:nvGrpSpPr>
          <p:cNvPr id="113" name="Google Shape;861;p19">
            <a:extLst>
              <a:ext uri="{FF2B5EF4-FFF2-40B4-BE49-F238E27FC236}">
                <a16:creationId xmlns:a16="http://schemas.microsoft.com/office/drawing/2014/main" id="{BF982DCA-2E35-4613-9BC5-40CC69B205DF}"/>
              </a:ext>
            </a:extLst>
          </p:cNvPr>
          <p:cNvGrpSpPr/>
          <p:nvPr/>
        </p:nvGrpSpPr>
        <p:grpSpPr>
          <a:xfrm>
            <a:off x="7112091" y="2793196"/>
            <a:ext cx="1574708" cy="1752009"/>
            <a:chOff x="2533225" y="322726"/>
            <a:chExt cx="3925890" cy="4762523"/>
          </a:xfrm>
        </p:grpSpPr>
        <p:sp>
          <p:nvSpPr>
            <p:cNvPr id="114" name="Google Shape;862;p19">
              <a:extLst>
                <a:ext uri="{FF2B5EF4-FFF2-40B4-BE49-F238E27FC236}">
                  <a16:creationId xmlns:a16="http://schemas.microsoft.com/office/drawing/2014/main" id="{57BCB0CE-1F89-4E0C-B1CF-CFCEEABD2546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863;p19">
              <a:extLst>
                <a:ext uri="{FF2B5EF4-FFF2-40B4-BE49-F238E27FC236}">
                  <a16:creationId xmlns:a16="http://schemas.microsoft.com/office/drawing/2014/main" id="{1355FD46-9EA5-46C2-BFAB-242AF1BE625A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864;p19">
              <a:extLst>
                <a:ext uri="{FF2B5EF4-FFF2-40B4-BE49-F238E27FC236}">
                  <a16:creationId xmlns:a16="http://schemas.microsoft.com/office/drawing/2014/main" id="{08C3CCEB-ACB1-4FD6-BBE0-A41707590563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865;p19">
              <a:extLst>
                <a:ext uri="{FF2B5EF4-FFF2-40B4-BE49-F238E27FC236}">
                  <a16:creationId xmlns:a16="http://schemas.microsoft.com/office/drawing/2014/main" id="{EFB23CDA-FAE9-4A14-9197-E18FE92E7E9C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866;p19">
              <a:extLst>
                <a:ext uri="{FF2B5EF4-FFF2-40B4-BE49-F238E27FC236}">
                  <a16:creationId xmlns:a16="http://schemas.microsoft.com/office/drawing/2014/main" id="{39520099-7B42-412F-95AB-03FE6CB19AC8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867;p19">
              <a:extLst>
                <a:ext uri="{FF2B5EF4-FFF2-40B4-BE49-F238E27FC236}">
                  <a16:creationId xmlns:a16="http://schemas.microsoft.com/office/drawing/2014/main" id="{E944509D-382F-4E11-9E49-CF5E0DCE1A51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868;p19">
              <a:extLst>
                <a:ext uri="{FF2B5EF4-FFF2-40B4-BE49-F238E27FC236}">
                  <a16:creationId xmlns:a16="http://schemas.microsoft.com/office/drawing/2014/main" id="{0BD168EA-D6B9-4B20-BFC4-ED972252D898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869;p19">
              <a:extLst>
                <a:ext uri="{FF2B5EF4-FFF2-40B4-BE49-F238E27FC236}">
                  <a16:creationId xmlns:a16="http://schemas.microsoft.com/office/drawing/2014/main" id="{CFD13981-D096-4D1E-8046-F06ABE0FF0BA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870;p19">
              <a:extLst>
                <a:ext uri="{FF2B5EF4-FFF2-40B4-BE49-F238E27FC236}">
                  <a16:creationId xmlns:a16="http://schemas.microsoft.com/office/drawing/2014/main" id="{74EA687E-3233-4924-B09C-EFBE858BFA6E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871;p19">
              <a:extLst>
                <a:ext uri="{FF2B5EF4-FFF2-40B4-BE49-F238E27FC236}">
                  <a16:creationId xmlns:a16="http://schemas.microsoft.com/office/drawing/2014/main" id="{766DB66A-5820-4957-984C-F4F3043B102F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872;p19">
              <a:extLst>
                <a:ext uri="{FF2B5EF4-FFF2-40B4-BE49-F238E27FC236}">
                  <a16:creationId xmlns:a16="http://schemas.microsoft.com/office/drawing/2014/main" id="{1F696AD1-9A42-413F-9EB3-91F21ECAA17D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873;p19">
              <a:extLst>
                <a:ext uri="{FF2B5EF4-FFF2-40B4-BE49-F238E27FC236}">
                  <a16:creationId xmlns:a16="http://schemas.microsoft.com/office/drawing/2014/main" id="{76DE781B-F843-4A00-918F-B826B83B42D5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874;p19">
              <a:extLst>
                <a:ext uri="{FF2B5EF4-FFF2-40B4-BE49-F238E27FC236}">
                  <a16:creationId xmlns:a16="http://schemas.microsoft.com/office/drawing/2014/main" id="{CBADCF26-9E0E-4B6F-A47F-D9ECA813BF16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875;p19">
              <a:extLst>
                <a:ext uri="{FF2B5EF4-FFF2-40B4-BE49-F238E27FC236}">
                  <a16:creationId xmlns:a16="http://schemas.microsoft.com/office/drawing/2014/main" id="{CBA4F95E-F755-43EF-916F-9FF28687967C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876;p19">
              <a:extLst>
                <a:ext uri="{FF2B5EF4-FFF2-40B4-BE49-F238E27FC236}">
                  <a16:creationId xmlns:a16="http://schemas.microsoft.com/office/drawing/2014/main" id="{D9AFD61C-AFDD-4899-A405-79F881575E7F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877;p19">
              <a:extLst>
                <a:ext uri="{FF2B5EF4-FFF2-40B4-BE49-F238E27FC236}">
                  <a16:creationId xmlns:a16="http://schemas.microsoft.com/office/drawing/2014/main" id="{77F7A9EB-BED0-447D-89C9-B5D21BCB37B8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878;p19">
              <a:extLst>
                <a:ext uri="{FF2B5EF4-FFF2-40B4-BE49-F238E27FC236}">
                  <a16:creationId xmlns:a16="http://schemas.microsoft.com/office/drawing/2014/main" id="{BA5ED826-FBC8-4C36-AF36-8984E8F1ADB7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879;p19">
              <a:extLst>
                <a:ext uri="{FF2B5EF4-FFF2-40B4-BE49-F238E27FC236}">
                  <a16:creationId xmlns:a16="http://schemas.microsoft.com/office/drawing/2014/main" id="{A83C9808-2231-4F8D-816D-D4CC8E8FC178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880;p19">
              <a:extLst>
                <a:ext uri="{FF2B5EF4-FFF2-40B4-BE49-F238E27FC236}">
                  <a16:creationId xmlns:a16="http://schemas.microsoft.com/office/drawing/2014/main" id="{DC98A993-3546-4C63-8A62-37874B9F2A88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881;p19">
              <a:extLst>
                <a:ext uri="{FF2B5EF4-FFF2-40B4-BE49-F238E27FC236}">
                  <a16:creationId xmlns:a16="http://schemas.microsoft.com/office/drawing/2014/main" id="{8F4C38C1-08DB-4F5B-8F05-457A112EDDCA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882;p19">
              <a:extLst>
                <a:ext uri="{FF2B5EF4-FFF2-40B4-BE49-F238E27FC236}">
                  <a16:creationId xmlns:a16="http://schemas.microsoft.com/office/drawing/2014/main" id="{D7F7A75C-7A82-44B9-81F8-0CFAA19173A1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883;p19">
              <a:extLst>
                <a:ext uri="{FF2B5EF4-FFF2-40B4-BE49-F238E27FC236}">
                  <a16:creationId xmlns:a16="http://schemas.microsoft.com/office/drawing/2014/main" id="{F020F8BC-9E7E-48D7-B086-EB446654F424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884;p19">
              <a:extLst>
                <a:ext uri="{FF2B5EF4-FFF2-40B4-BE49-F238E27FC236}">
                  <a16:creationId xmlns:a16="http://schemas.microsoft.com/office/drawing/2014/main" id="{0D3896A3-0BE7-4323-B071-ECB8F2F382AE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885;p19">
              <a:extLst>
                <a:ext uri="{FF2B5EF4-FFF2-40B4-BE49-F238E27FC236}">
                  <a16:creationId xmlns:a16="http://schemas.microsoft.com/office/drawing/2014/main" id="{C8C73942-736D-4A8F-8021-9F9F7766467F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886;p19">
              <a:extLst>
                <a:ext uri="{FF2B5EF4-FFF2-40B4-BE49-F238E27FC236}">
                  <a16:creationId xmlns:a16="http://schemas.microsoft.com/office/drawing/2014/main" id="{603A3F58-58A8-49D9-BADF-9FAA37CDCFC1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887;p19">
              <a:extLst>
                <a:ext uri="{FF2B5EF4-FFF2-40B4-BE49-F238E27FC236}">
                  <a16:creationId xmlns:a16="http://schemas.microsoft.com/office/drawing/2014/main" id="{6AA3C277-AEC0-4B20-8EB1-714EFD6EF08E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888;p19">
              <a:extLst>
                <a:ext uri="{FF2B5EF4-FFF2-40B4-BE49-F238E27FC236}">
                  <a16:creationId xmlns:a16="http://schemas.microsoft.com/office/drawing/2014/main" id="{48C421D5-D13A-40EB-87EA-D1C1274B4965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889;p19">
              <a:extLst>
                <a:ext uri="{FF2B5EF4-FFF2-40B4-BE49-F238E27FC236}">
                  <a16:creationId xmlns:a16="http://schemas.microsoft.com/office/drawing/2014/main" id="{9D25E32D-422B-4371-B5E6-7A9FA4981702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890;p19">
              <a:extLst>
                <a:ext uri="{FF2B5EF4-FFF2-40B4-BE49-F238E27FC236}">
                  <a16:creationId xmlns:a16="http://schemas.microsoft.com/office/drawing/2014/main" id="{FF8205F6-17FB-4F80-9927-448C80B3F6E8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891;p19">
              <a:extLst>
                <a:ext uri="{FF2B5EF4-FFF2-40B4-BE49-F238E27FC236}">
                  <a16:creationId xmlns:a16="http://schemas.microsoft.com/office/drawing/2014/main" id="{E599231F-1449-4D35-9CEB-280E1F61A7F5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892;p19">
              <a:extLst>
                <a:ext uri="{FF2B5EF4-FFF2-40B4-BE49-F238E27FC236}">
                  <a16:creationId xmlns:a16="http://schemas.microsoft.com/office/drawing/2014/main" id="{6BC052A9-8E5C-4AA7-A6F4-201829896097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893;p19">
              <a:extLst>
                <a:ext uri="{FF2B5EF4-FFF2-40B4-BE49-F238E27FC236}">
                  <a16:creationId xmlns:a16="http://schemas.microsoft.com/office/drawing/2014/main" id="{D4FDD166-781A-4FE5-9D69-C9F154B27059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894;p19">
              <a:extLst>
                <a:ext uri="{FF2B5EF4-FFF2-40B4-BE49-F238E27FC236}">
                  <a16:creationId xmlns:a16="http://schemas.microsoft.com/office/drawing/2014/main" id="{9E428EFB-3144-4123-9151-E74D664B1685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895;p19">
              <a:extLst>
                <a:ext uri="{FF2B5EF4-FFF2-40B4-BE49-F238E27FC236}">
                  <a16:creationId xmlns:a16="http://schemas.microsoft.com/office/drawing/2014/main" id="{69769332-F8C7-42D0-BA9F-9960DCC61772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896;p19">
              <a:extLst>
                <a:ext uri="{FF2B5EF4-FFF2-40B4-BE49-F238E27FC236}">
                  <a16:creationId xmlns:a16="http://schemas.microsoft.com/office/drawing/2014/main" id="{0FC7AD01-C8D4-42CB-959C-F3A02D74AF43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897;p19">
              <a:extLst>
                <a:ext uri="{FF2B5EF4-FFF2-40B4-BE49-F238E27FC236}">
                  <a16:creationId xmlns:a16="http://schemas.microsoft.com/office/drawing/2014/main" id="{B195AD5F-28A3-4713-BB77-F67CCBB1D8B8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898;p19">
              <a:extLst>
                <a:ext uri="{FF2B5EF4-FFF2-40B4-BE49-F238E27FC236}">
                  <a16:creationId xmlns:a16="http://schemas.microsoft.com/office/drawing/2014/main" id="{84B2E72B-EC8F-4559-BADE-7BA9BE59A46C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899;p19">
              <a:extLst>
                <a:ext uri="{FF2B5EF4-FFF2-40B4-BE49-F238E27FC236}">
                  <a16:creationId xmlns:a16="http://schemas.microsoft.com/office/drawing/2014/main" id="{592BBC95-EE06-455A-B3C9-DFCCF59711CB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900;p19">
              <a:extLst>
                <a:ext uri="{FF2B5EF4-FFF2-40B4-BE49-F238E27FC236}">
                  <a16:creationId xmlns:a16="http://schemas.microsoft.com/office/drawing/2014/main" id="{C49FCA15-3C5F-4DFB-8400-96D5368FEA1D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901;p19">
              <a:extLst>
                <a:ext uri="{FF2B5EF4-FFF2-40B4-BE49-F238E27FC236}">
                  <a16:creationId xmlns:a16="http://schemas.microsoft.com/office/drawing/2014/main" id="{42A074DA-2FE9-4B08-BFAA-12115EDC8CF5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902;p19">
              <a:extLst>
                <a:ext uri="{FF2B5EF4-FFF2-40B4-BE49-F238E27FC236}">
                  <a16:creationId xmlns:a16="http://schemas.microsoft.com/office/drawing/2014/main" id="{CE04E4C3-772B-4C51-9CD5-13E834783BC3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903;p19">
              <a:extLst>
                <a:ext uri="{FF2B5EF4-FFF2-40B4-BE49-F238E27FC236}">
                  <a16:creationId xmlns:a16="http://schemas.microsoft.com/office/drawing/2014/main" id="{3DCF66AA-7BAC-4C98-BF7B-2CD125DF0EF4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904;p19">
              <a:extLst>
                <a:ext uri="{FF2B5EF4-FFF2-40B4-BE49-F238E27FC236}">
                  <a16:creationId xmlns:a16="http://schemas.microsoft.com/office/drawing/2014/main" id="{2AF9B0E5-F241-44BF-9700-D8F448D5444A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7" name="Google Shape;905;p19">
              <a:extLst>
                <a:ext uri="{FF2B5EF4-FFF2-40B4-BE49-F238E27FC236}">
                  <a16:creationId xmlns:a16="http://schemas.microsoft.com/office/drawing/2014/main" id="{EB2429C1-05A8-45AF-8E7D-A299C0AE8626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237" name="Google Shape;906;p19">
                <a:extLst>
                  <a:ext uri="{FF2B5EF4-FFF2-40B4-BE49-F238E27FC236}">
                    <a16:creationId xmlns:a16="http://schemas.microsoft.com/office/drawing/2014/main" id="{67529CF5-995F-416E-8731-DBE86F8BB387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907;p19">
                <a:extLst>
                  <a:ext uri="{FF2B5EF4-FFF2-40B4-BE49-F238E27FC236}">
                    <a16:creationId xmlns:a16="http://schemas.microsoft.com/office/drawing/2014/main" id="{127639F2-90F9-4BF2-AF3A-7FB0A48089A1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908;p19">
                <a:extLst>
                  <a:ext uri="{FF2B5EF4-FFF2-40B4-BE49-F238E27FC236}">
                    <a16:creationId xmlns:a16="http://schemas.microsoft.com/office/drawing/2014/main" id="{11EA4083-54EB-479F-A984-BADE3927490A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909;p19">
                <a:extLst>
                  <a:ext uri="{FF2B5EF4-FFF2-40B4-BE49-F238E27FC236}">
                    <a16:creationId xmlns:a16="http://schemas.microsoft.com/office/drawing/2014/main" id="{F1BCFD78-1BF2-4147-8197-5AF7E91817CD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910;p19">
                <a:extLst>
                  <a:ext uri="{FF2B5EF4-FFF2-40B4-BE49-F238E27FC236}">
                    <a16:creationId xmlns:a16="http://schemas.microsoft.com/office/drawing/2014/main" id="{451B43B3-89BC-4FDF-987F-8DA787558E2B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911;p19">
                <a:extLst>
                  <a:ext uri="{FF2B5EF4-FFF2-40B4-BE49-F238E27FC236}">
                    <a16:creationId xmlns:a16="http://schemas.microsoft.com/office/drawing/2014/main" id="{F7D33C2D-CA79-4FF0-84D7-00F2839A0ACB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912;p19">
                <a:extLst>
                  <a:ext uri="{FF2B5EF4-FFF2-40B4-BE49-F238E27FC236}">
                    <a16:creationId xmlns:a16="http://schemas.microsoft.com/office/drawing/2014/main" id="{CFC22CE6-BB3C-466F-BB5D-4061E63E6861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913;p19">
                <a:extLst>
                  <a:ext uri="{FF2B5EF4-FFF2-40B4-BE49-F238E27FC236}">
                    <a16:creationId xmlns:a16="http://schemas.microsoft.com/office/drawing/2014/main" id="{88BBF643-D14F-4496-A9F0-033270A45F2F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8" name="Google Shape;914;p19">
              <a:extLst>
                <a:ext uri="{FF2B5EF4-FFF2-40B4-BE49-F238E27FC236}">
                  <a16:creationId xmlns:a16="http://schemas.microsoft.com/office/drawing/2014/main" id="{67679FF1-AF47-469E-8895-653582A92536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915;p19">
              <a:extLst>
                <a:ext uri="{FF2B5EF4-FFF2-40B4-BE49-F238E27FC236}">
                  <a16:creationId xmlns:a16="http://schemas.microsoft.com/office/drawing/2014/main" id="{B3DA7AB0-7DC1-49EA-A94A-9555D19A0E23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916;p19">
              <a:extLst>
                <a:ext uri="{FF2B5EF4-FFF2-40B4-BE49-F238E27FC236}">
                  <a16:creationId xmlns:a16="http://schemas.microsoft.com/office/drawing/2014/main" id="{A8A94011-73CC-44A4-BAED-ED593234C6B1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917;p19">
              <a:extLst>
                <a:ext uri="{FF2B5EF4-FFF2-40B4-BE49-F238E27FC236}">
                  <a16:creationId xmlns:a16="http://schemas.microsoft.com/office/drawing/2014/main" id="{E1974A3A-D0EF-45F1-BB85-7C3D8B9D0504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918;p19">
              <a:extLst>
                <a:ext uri="{FF2B5EF4-FFF2-40B4-BE49-F238E27FC236}">
                  <a16:creationId xmlns:a16="http://schemas.microsoft.com/office/drawing/2014/main" id="{0B26C498-9320-460C-A0DD-9E1F4454DEAF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919;p19">
              <a:extLst>
                <a:ext uri="{FF2B5EF4-FFF2-40B4-BE49-F238E27FC236}">
                  <a16:creationId xmlns:a16="http://schemas.microsoft.com/office/drawing/2014/main" id="{09FCB46A-2075-400F-9C0D-670A8DBA9734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920;p19">
              <a:extLst>
                <a:ext uri="{FF2B5EF4-FFF2-40B4-BE49-F238E27FC236}">
                  <a16:creationId xmlns:a16="http://schemas.microsoft.com/office/drawing/2014/main" id="{C4338A53-9CD6-4402-BDE0-27BC54A763A3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921;p19">
              <a:extLst>
                <a:ext uri="{FF2B5EF4-FFF2-40B4-BE49-F238E27FC236}">
                  <a16:creationId xmlns:a16="http://schemas.microsoft.com/office/drawing/2014/main" id="{FA1AE20C-D193-4472-8497-4D22F5F742E4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922;p19">
              <a:extLst>
                <a:ext uri="{FF2B5EF4-FFF2-40B4-BE49-F238E27FC236}">
                  <a16:creationId xmlns:a16="http://schemas.microsoft.com/office/drawing/2014/main" id="{149B6F9E-13F5-4564-AC4D-3A422FE95F2A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923;p19">
              <a:extLst>
                <a:ext uri="{FF2B5EF4-FFF2-40B4-BE49-F238E27FC236}">
                  <a16:creationId xmlns:a16="http://schemas.microsoft.com/office/drawing/2014/main" id="{CDB5D0D5-42DE-49F6-8A75-FF64C8A6B547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924;p19">
              <a:extLst>
                <a:ext uri="{FF2B5EF4-FFF2-40B4-BE49-F238E27FC236}">
                  <a16:creationId xmlns:a16="http://schemas.microsoft.com/office/drawing/2014/main" id="{F35A6F3E-8D33-46D4-BD0B-CFA79579D988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925;p19">
              <a:extLst>
                <a:ext uri="{FF2B5EF4-FFF2-40B4-BE49-F238E27FC236}">
                  <a16:creationId xmlns:a16="http://schemas.microsoft.com/office/drawing/2014/main" id="{DEFED71B-8B87-4EB8-875B-8AD95E6DA620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926;p19">
              <a:extLst>
                <a:ext uri="{FF2B5EF4-FFF2-40B4-BE49-F238E27FC236}">
                  <a16:creationId xmlns:a16="http://schemas.microsoft.com/office/drawing/2014/main" id="{649C64FA-3CF0-460E-B754-D1758D0F17C5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927;p19">
              <a:extLst>
                <a:ext uri="{FF2B5EF4-FFF2-40B4-BE49-F238E27FC236}">
                  <a16:creationId xmlns:a16="http://schemas.microsoft.com/office/drawing/2014/main" id="{80351F7F-D8B2-4D2D-88D7-9ADEACCFED0E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928;p19">
              <a:extLst>
                <a:ext uri="{FF2B5EF4-FFF2-40B4-BE49-F238E27FC236}">
                  <a16:creationId xmlns:a16="http://schemas.microsoft.com/office/drawing/2014/main" id="{25D9DC3F-74CB-406C-992B-A8017BF44ADB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929;p19">
              <a:extLst>
                <a:ext uri="{FF2B5EF4-FFF2-40B4-BE49-F238E27FC236}">
                  <a16:creationId xmlns:a16="http://schemas.microsoft.com/office/drawing/2014/main" id="{8A8E3052-A043-46B8-A266-3397755A9E58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930;p19">
              <a:extLst>
                <a:ext uri="{FF2B5EF4-FFF2-40B4-BE49-F238E27FC236}">
                  <a16:creationId xmlns:a16="http://schemas.microsoft.com/office/drawing/2014/main" id="{54936081-09B7-4208-863F-63133ED5AA9A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931;p19">
              <a:extLst>
                <a:ext uri="{FF2B5EF4-FFF2-40B4-BE49-F238E27FC236}">
                  <a16:creationId xmlns:a16="http://schemas.microsoft.com/office/drawing/2014/main" id="{5B37C9E5-632F-4BEA-A3A2-AB103632E029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932;p19">
              <a:extLst>
                <a:ext uri="{FF2B5EF4-FFF2-40B4-BE49-F238E27FC236}">
                  <a16:creationId xmlns:a16="http://schemas.microsoft.com/office/drawing/2014/main" id="{3C305A84-44A8-4E7B-9BA1-D3F90E156036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933;p19">
              <a:extLst>
                <a:ext uri="{FF2B5EF4-FFF2-40B4-BE49-F238E27FC236}">
                  <a16:creationId xmlns:a16="http://schemas.microsoft.com/office/drawing/2014/main" id="{5A57DA06-0962-4A06-9E8D-D489B1A16521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934;p19">
              <a:extLst>
                <a:ext uri="{FF2B5EF4-FFF2-40B4-BE49-F238E27FC236}">
                  <a16:creationId xmlns:a16="http://schemas.microsoft.com/office/drawing/2014/main" id="{7335D507-FCB4-4594-A4A0-846F2D2F8F05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935;p19">
              <a:extLst>
                <a:ext uri="{FF2B5EF4-FFF2-40B4-BE49-F238E27FC236}">
                  <a16:creationId xmlns:a16="http://schemas.microsoft.com/office/drawing/2014/main" id="{82B7F269-1B72-4A58-923C-4A7E23DDB184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936;p19">
              <a:extLst>
                <a:ext uri="{FF2B5EF4-FFF2-40B4-BE49-F238E27FC236}">
                  <a16:creationId xmlns:a16="http://schemas.microsoft.com/office/drawing/2014/main" id="{672A5AE2-72E4-4789-A3C1-DF72EC496175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937;p19">
              <a:extLst>
                <a:ext uri="{FF2B5EF4-FFF2-40B4-BE49-F238E27FC236}">
                  <a16:creationId xmlns:a16="http://schemas.microsoft.com/office/drawing/2014/main" id="{3BF53DA5-BB75-4C91-8240-575DCCC099A3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938;p19">
              <a:extLst>
                <a:ext uri="{FF2B5EF4-FFF2-40B4-BE49-F238E27FC236}">
                  <a16:creationId xmlns:a16="http://schemas.microsoft.com/office/drawing/2014/main" id="{818FD6BD-56F8-44FC-8FD1-516F2122D50A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939;p19">
              <a:extLst>
                <a:ext uri="{FF2B5EF4-FFF2-40B4-BE49-F238E27FC236}">
                  <a16:creationId xmlns:a16="http://schemas.microsoft.com/office/drawing/2014/main" id="{C92BBE94-B5AF-4F54-B723-69BF012C1D17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940;p19">
              <a:extLst>
                <a:ext uri="{FF2B5EF4-FFF2-40B4-BE49-F238E27FC236}">
                  <a16:creationId xmlns:a16="http://schemas.microsoft.com/office/drawing/2014/main" id="{0049AEDC-2BA8-4FAC-B4B2-126CE530E2F6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941;p19">
              <a:extLst>
                <a:ext uri="{FF2B5EF4-FFF2-40B4-BE49-F238E27FC236}">
                  <a16:creationId xmlns:a16="http://schemas.microsoft.com/office/drawing/2014/main" id="{7616966D-6B8B-4B55-BDD0-D137F6E5B5EF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942;p19">
              <a:extLst>
                <a:ext uri="{FF2B5EF4-FFF2-40B4-BE49-F238E27FC236}">
                  <a16:creationId xmlns:a16="http://schemas.microsoft.com/office/drawing/2014/main" id="{63D53A14-B0C1-4958-877D-B11E1C466394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943;p19">
              <a:extLst>
                <a:ext uri="{FF2B5EF4-FFF2-40B4-BE49-F238E27FC236}">
                  <a16:creationId xmlns:a16="http://schemas.microsoft.com/office/drawing/2014/main" id="{17429779-88DE-49AA-942C-DE26F67A3E6F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944;p19">
              <a:extLst>
                <a:ext uri="{FF2B5EF4-FFF2-40B4-BE49-F238E27FC236}">
                  <a16:creationId xmlns:a16="http://schemas.microsoft.com/office/drawing/2014/main" id="{E8A6DA59-37A3-4A6F-BAA9-37959ACF3AA4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945;p19">
              <a:extLst>
                <a:ext uri="{FF2B5EF4-FFF2-40B4-BE49-F238E27FC236}">
                  <a16:creationId xmlns:a16="http://schemas.microsoft.com/office/drawing/2014/main" id="{171FA395-3CDB-4A96-A4DF-5642896833AE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946;p19">
              <a:extLst>
                <a:ext uri="{FF2B5EF4-FFF2-40B4-BE49-F238E27FC236}">
                  <a16:creationId xmlns:a16="http://schemas.microsoft.com/office/drawing/2014/main" id="{1808CDEC-3129-4A87-89C2-D2C08DD60A05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947;p19">
              <a:extLst>
                <a:ext uri="{FF2B5EF4-FFF2-40B4-BE49-F238E27FC236}">
                  <a16:creationId xmlns:a16="http://schemas.microsoft.com/office/drawing/2014/main" id="{0875CD05-8AAA-41C7-8880-A139071EF2BD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948;p19">
              <a:extLst>
                <a:ext uri="{FF2B5EF4-FFF2-40B4-BE49-F238E27FC236}">
                  <a16:creationId xmlns:a16="http://schemas.microsoft.com/office/drawing/2014/main" id="{7B8877A6-38D0-44A8-9B44-B1FC659D9228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949;p19">
              <a:extLst>
                <a:ext uri="{FF2B5EF4-FFF2-40B4-BE49-F238E27FC236}">
                  <a16:creationId xmlns:a16="http://schemas.microsoft.com/office/drawing/2014/main" id="{90FFED3D-7181-460F-864F-2D65E984BCA0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950;p19">
              <a:extLst>
                <a:ext uri="{FF2B5EF4-FFF2-40B4-BE49-F238E27FC236}">
                  <a16:creationId xmlns:a16="http://schemas.microsoft.com/office/drawing/2014/main" id="{AE19D0EC-AEE8-4F0D-8734-676C137167CA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951;p19">
              <a:extLst>
                <a:ext uri="{FF2B5EF4-FFF2-40B4-BE49-F238E27FC236}">
                  <a16:creationId xmlns:a16="http://schemas.microsoft.com/office/drawing/2014/main" id="{D795A234-9C81-4D2F-B688-7E85FA7B7049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952;p19">
              <a:extLst>
                <a:ext uri="{FF2B5EF4-FFF2-40B4-BE49-F238E27FC236}">
                  <a16:creationId xmlns:a16="http://schemas.microsoft.com/office/drawing/2014/main" id="{46E40DF9-0EA5-4516-9265-520BB6E7B9E2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953;p19">
              <a:extLst>
                <a:ext uri="{FF2B5EF4-FFF2-40B4-BE49-F238E27FC236}">
                  <a16:creationId xmlns:a16="http://schemas.microsoft.com/office/drawing/2014/main" id="{D57E0D3B-0379-4A06-A031-C8CCEC63B3B8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954;p19">
              <a:extLst>
                <a:ext uri="{FF2B5EF4-FFF2-40B4-BE49-F238E27FC236}">
                  <a16:creationId xmlns:a16="http://schemas.microsoft.com/office/drawing/2014/main" id="{CD7104F9-2C95-492A-A97A-883F94C02A5F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955;p19">
              <a:extLst>
                <a:ext uri="{FF2B5EF4-FFF2-40B4-BE49-F238E27FC236}">
                  <a16:creationId xmlns:a16="http://schemas.microsoft.com/office/drawing/2014/main" id="{BC6DFB17-4121-4422-9B22-7AC5CFA03D20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956;p19">
              <a:extLst>
                <a:ext uri="{FF2B5EF4-FFF2-40B4-BE49-F238E27FC236}">
                  <a16:creationId xmlns:a16="http://schemas.microsoft.com/office/drawing/2014/main" id="{39F58FDD-F727-49E1-A606-D084C87664AB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957;p19">
              <a:extLst>
                <a:ext uri="{FF2B5EF4-FFF2-40B4-BE49-F238E27FC236}">
                  <a16:creationId xmlns:a16="http://schemas.microsoft.com/office/drawing/2014/main" id="{5FD73512-4A83-4638-AC42-3794574AA5E1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958;p19">
              <a:extLst>
                <a:ext uri="{FF2B5EF4-FFF2-40B4-BE49-F238E27FC236}">
                  <a16:creationId xmlns:a16="http://schemas.microsoft.com/office/drawing/2014/main" id="{F6A7F8BA-F57E-4D37-BD82-075827D95597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959;p19">
              <a:extLst>
                <a:ext uri="{FF2B5EF4-FFF2-40B4-BE49-F238E27FC236}">
                  <a16:creationId xmlns:a16="http://schemas.microsoft.com/office/drawing/2014/main" id="{91C73942-2B97-4A03-8042-A6F8E8E3FA64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960;p19">
              <a:extLst>
                <a:ext uri="{FF2B5EF4-FFF2-40B4-BE49-F238E27FC236}">
                  <a16:creationId xmlns:a16="http://schemas.microsoft.com/office/drawing/2014/main" id="{8E2C548C-3836-4FF1-AB22-AB33985079D3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961;p19">
              <a:extLst>
                <a:ext uri="{FF2B5EF4-FFF2-40B4-BE49-F238E27FC236}">
                  <a16:creationId xmlns:a16="http://schemas.microsoft.com/office/drawing/2014/main" id="{57C1E7AE-2CCB-49F6-8E75-5C098D79DBEB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962;p19">
              <a:extLst>
                <a:ext uri="{FF2B5EF4-FFF2-40B4-BE49-F238E27FC236}">
                  <a16:creationId xmlns:a16="http://schemas.microsoft.com/office/drawing/2014/main" id="{39C7D624-9983-48FE-AD98-72BB5034CC7D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963;p19">
              <a:extLst>
                <a:ext uri="{FF2B5EF4-FFF2-40B4-BE49-F238E27FC236}">
                  <a16:creationId xmlns:a16="http://schemas.microsoft.com/office/drawing/2014/main" id="{227F8B3C-715E-45CC-88D5-2CF416FB82E1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964;p19">
              <a:extLst>
                <a:ext uri="{FF2B5EF4-FFF2-40B4-BE49-F238E27FC236}">
                  <a16:creationId xmlns:a16="http://schemas.microsoft.com/office/drawing/2014/main" id="{77AB8704-0C96-4F3D-9C42-BBAC8BE22A37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965;p19">
              <a:extLst>
                <a:ext uri="{FF2B5EF4-FFF2-40B4-BE49-F238E27FC236}">
                  <a16:creationId xmlns:a16="http://schemas.microsoft.com/office/drawing/2014/main" id="{5249FE73-D7EB-4C74-B5EC-8EA25FB291B9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217" name="Google Shape;966;p19">
                <a:extLst>
                  <a:ext uri="{FF2B5EF4-FFF2-40B4-BE49-F238E27FC236}">
                    <a16:creationId xmlns:a16="http://schemas.microsoft.com/office/drawing/2014/main" id="{413B38A0-4F22-49E2-A384-60239996C837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967;p19">
                <a:extLst>
                  <a:ext uri="{FF2B5EF4-FFF2-40B4-BE49-F238E27FC236}">
                    <a16:creationId xmlns:a16="http://schemas.microsoft.com/office/drawing/2014/main" id="{CB06F3D1-48F1-4C8B-9798-96DEBC623BB7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968;p19">
                <a:extLst>
                  <a:ext uri="{FF2B5EF4-FFF2-40B4-BE49-F238E27FC236}">
                    <a16:creationId xmlns:a16="http://schemas.microsoft.com/office/drawing/2014/main" id="{CC2651AF-48BC-4062-BADF-300A56329296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969;p19">
                <a:extLst>
                  <a:ext uri="{FF2B5EF4-FFF2-40B4-BE49-F238E27FC236}">
                    <a16:creationId xmlns:a16="http://schemas.microsoft.com/office/drawing/2014/main" id="{979101D1-43C4-4F52-A49A-361AF6445537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970;p19">
                <a:extLst>
                  <a:ext uri="{FF2B5EF4-FFF2-40B4-BE49-F238E27FC236}">
                    <a16:creationId xmlns:a16="http://schemas.microsoft.com/office/drawing/2014/main" id="{5A4B25C5-0219-4D53-958D-51B3828F5F1A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971;p19">
                <a:extLst>
                  <a:ext uri="{FF2B5EF4-FFF2-40B4-BE49-F238E27FC236}">
                    <a16:creationId xmlns:a16="http://schemas.microsoft.com/office/drawing/2014/main" id="{659FA54C-CDF7-4A04-A75D-7612EA25BDCD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972;p19">
                <a:extLst>
                  <a:ext uri="{FF2B5EF4-FFF2-40B4-BE49-F238E27FC236}">
                    <a16:creationId xmlns:a16="http://schemas.microsoft.com/office/drawing/2014/main" id="{8CDBDE0E-AD2D-4E84-AE9C-11F4F0DB9E17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973;p19">
                <a:extLst>
                  <a:ext uri="{FF2B5EF4-FFF2-40B4-BE49-F238E27FC236}">
                    <a16:creationId xmlns:a16="http://schemas.microsoft.com/office/drawing/2014/main" id="{0130CFFC-3051-42F7-955A-3B7B67B08A30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974;p19">
                <a:extLst>
                  <a:ext uri="{FF2B5EF4-FFF2-40B4-BE49-F238E27FC236}">
                    <a16:creationId xmlns:a16="http://schemas.microsoft.com/office/drawing/2014/main" id="{2E1B9E6C-4442-4639-B76F-D9D2D2C060D4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975;p19">
                <a:extLst>
                  <a:ext uri="{FF2B5EF4-FFF2-40B4-BE49-F238E27FC236}">
                    <a16:creationId xmlns:a16="http://schemas.microsoft.com/office/drawing/2014/main" id="{0116F4BB-EF3B-4696-831B-CD4F12B07AFB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976;p19">
                <a:extLst>
                  <a:ext uri="{FF2B5EF4-FFF2-40B4-BE49-F238E27FC236}">
                    <a16:creationId xmlns:a16="http://schemas.microsoft.com/office/drawing/2014/main" id="{C340FF88-E012-41D6-AB95-D0CE76970CC0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977;p19">
                <a:extLst>
                  <a:ext uri="{FF2B5EF4-FFF2-40B4-BE49-F238E27FC236}">
                    <a16:creationId xmlns:a16="http://schemas.microsoft.com/office/drawing/2014/main" id="{F9796904-BC72-478C-86FD-C3EA952243CC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978;p19">
                <a:extLst>
                  <a:ext uri="{FF2B5EF4-FFF2-40B4-BE49-F238E27FC236}">
                    <a16:creationId xmlns:a16="http://schemas.microsoft.com/office/drawing/2014/main" id="{70AA6DC4-A5D0-4C2E-9FE0-0E4A3C94EA1E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979;p19">
                <a:extLst>
                  <a:ext uri="{FF2B5EF4-FFF2-40B4-BE49-F238E27FC236}">
                    <a16:creationId xmlns:a16="http://schemas.microsoft.com/office/drawing/2014/main" id="{0EA3FB8C-929F-4290-B8DA-D07A1C035DC2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980;p19">
                <a:extLst>
                  <a:ext uri="{FF2B5EF4-FFF2-40B4-BE49-F238E27FC236}">
                    <a16:creationId xmlns:a16="http://schemas.microsoft.com/office/drawing/2014/main" id="{ADF3F3AF-122A-44D1-B441-3655537E99FF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981;p19">
                <a:extLst>
                  <a:ext uri="{FF2B5EF4-FFF2-40B4-BE49-F238E27FC236}">
                    <a16:creationId xmlns:a16="http://schemas.microsoft.com/office/drawing/2014/main" id="{DC6613BD-E20B-48D1-B3C3-EC3A1C366CE0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982;p19">
                <a:extLst>
                  <a:ext uri="{FF2B5EF4-FFF2-40B4-BE49-F238E27FC236}">
                    <a16:creationId xmlns:a16="http://schemas.microsoft.com/office/drawing/2014/main" id="{8B2496CC-BBAE-4125-B428-CC51E49B9BCA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983;p19">
                <a:extLst>
                  <a:ext uri="{FF2B5EF4-FFF2-40B4-BE49-F238E27FC236}">
                    <a16:creationId xmlns:a16="http://schemas.microsoft.com/office/drawing/2014/main" id="{44070F38-1269-4F93-9916-0BF56B33D5FE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984;p19">
                <a:extLst>
                  <a:ext uri="{FF2B5EF4-FFF2-40B4-BE49-F238E27FC236}">
                    <a16:creationId xmlns:a16="http://schemas.microsoft.com/office/drawing/2014/main" id="{E0220489-0977-4448-B4D4-FD4FF9A61217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985;p19">
                <a:extLst>
                  <a:ext uri="{FF2B5EF4-FFF2-40B4-BE49-F238E27FC236}">
                    <a16:creationId xmlns:a16="http://schemas.microsoft.com/office/drawing/2014/main" id="{BCA07CB6-5925-466D-A287-EF3C1926CE7E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0" name="Google Shape;986;p19">
              <a:extLst>
                <a:ext uri="{FF2B5EF4-FFF2-40B4-BE49-F238E27FC236}">
                  <a16:creationId xmlns:a16="http://schemas.microsoft.com/office/drawing/2014/main" id="{97E233FD-9100-4EF9-B9B3-6F53F697B72B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987;p19">
              <a:extLst>
                <a:ext uri="{FF2B5EF4-FFF2-40B4-BE49-F238E27FC236}">
                  <a16:creationId xmlns:a16="http://schemas.microsoft.com/office/drawing/2014/main" id="{D02F4502-7605-4C5D-A3A4-598E16BC3BAB}"/>
                </a:ext>
              </a:extLst>
            </p:cNvPr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988;p19">
              <a:extLst>
                <a:ext uri="{FF2B5EF4-FFF2-40B4-BE49-F238E27FC236}">
                  <a16:creationId xmlns:a16="http://schemas.microsoft.com/office/drawing/2014/main" id="{9A5BC64D-A00B-4E70-A257-1EDC45593B25}"/>
                </a:ext>
              </a:extLst>
            </p:cNvPr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989;p19">
              <a:extLst>
                <a:ext uri="{FF2B5EF4-FFF2-40B4-BE49-F238E27FC236}">
                  <a16:creationId xmlns:a16="http://schemas.microsoft.com/office/drawing/2014/main" id="{C0AC128C-C2B0-4BEE-A2B1-699122853480}"/>
                </a:ext>
              </a:extLst>
            </p:cNvPr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990;p19">
              <a:extLst>
                <a:ext uri="{FF2B5EF4-FFF2-40B4-BE49-F238E27FC236}">
                  <a16:creationId xmlns:a16="http://schemas.microsoft.com/office/drawing/2014/main" id="{34C0886C-D6C8-454C-A5BB-218BF28445E4}"/>
                </a:ext>
              </a:extLst>
            </p:cNvPr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991;p19">
              <a:extLst>
                <a:ext uri="{FF2B5EF4-FFF2-40B4-BE49-F238E27FC236}">
                  <a16:creationId xmlns:a16="http://schemas.microsoft.com/office/drawing/2014/main" id="{157B775F-C59C-483D-99B9-35E3A6469521}"/>
                </a:ext>
              </a:extLst>
            </p:cNvPr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992;p19">
              <a:extLst>
                <a:ext uri="{FF2B5EF4-FFF2-40B4-BE49-F238E27FC236}">
                  <a16:creationId xmlns:a16="http://schemas.microsoft.com/office/drawing/2014/main" id="{CFEB5627-1691-405A-B0F2-63625BF86412}"/>
                </a:ext>
              </a:extLst>
            </p:cNvPr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CaixaDeTexto 244">
            <a:extLst>
              <a:ext uri="{FF2B5EF4-FFF2-40B4-BE49-F238E27FC236}">
                <a16:creationId xmlns:a16="http://schemas.microsoft.com/office/drawing/2014/main" id="{8197E898-3EE0-4ED6-91D4-D40A25E2AFED}"/>
              </a:ext>
            </a:extLst>
          </p:cNvPr>
          <p:cNvSpPr txBox="1"/>
          <p:nvPr/>
        </p:nvSpPr>
        <p:spPr>
          <a:xfrm>
            <a:off x="465433" y="2723185"/>
            <a:ext cx="684735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indent="0">
              <a:buSzPts val="1800"/>
              <a:buFont typeface="Barlow Light"/>
              <a:buNone/>
              <a:defRPr>
                <a:ea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429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Barlow Light"/>
              <a:buChar char="▹"/>
              <a:defRPr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429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Barlow Light"/>
              <a:buChar char="▹"/>
              <a:defRPr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429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Barlow Light"/>
              <a:buChar char="▹"/>
              <a:defRPr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429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Barlow Light"/>
              <a:buChar char="▹"/>
              <a:defRPr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429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Barlow Light"/>
              <a:buChar char="▹"/>
              <a:defRPr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429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Barlow Light"/>
              <a:buChar char="▹"/>
              <a:defRPr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pt-BR" dirty="0"/>
              <a:t>O setor de seguros, segundo a FENACOR (2022), teve arrecadação de R$ 321,05 bilhões no acumulado até novembro de 2022, que representa um crescimento de 16,6% em relação ao mesmo período em 2021, isso evidência sua capacidade de crescimento ano após ano e estima-se que essa tendência deverá se manter fazendo com que o setor mantenha uma participação importante no PIB brasileiro.</a:t>
            </a:r>
          </a:p>
        </p:txBody>
      </p:sp>
    </p:spTree>
    <p:extLst>
      <p:ext uri="{BB962C8B-B14F-4D97-AF65-F5344CB8AC3E}">
        <p14:creationId xmlns:p14="http://schemas.microsoft.com/office/powerpoint/2010/main" val="341474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D7674-1F59-4B56-B502-378E0A2A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Proposta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842B92-B8DE-4069-AB54-699123C8F4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35D148E-B100-4370-86E4-79458051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65" y="1623176"/>
            <a:ext cx="7751135" cy="30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5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96" name="Google Shape;2296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7" name="Google Shape;2297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8" name="Google Shape;2298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2299" name="Google Shape;2299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0" name="Google Shape;2300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01" name="Google Shape;2301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2302" name="Google Shape;2302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3" name="Google Shape;2303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04" name="Google Shape;2304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2305" name="Google Shape;2305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6" name="Google Shape;2306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07" name="Google Shape;2307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2308" name="Google Shape;2308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9" name="Google Shape;2309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10" name="Google Shape;2310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2311" name="Google Shape;2311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12" name="Google Shape;2312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13" name="Google Shape;2313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2314" name="Google Shape;2314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15" name="Google Shape;2315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316" name="Google Shape;2316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Definição do Escopo do Pro</a:t>
            </a:r>
            <a:r>
              <a:rPr lang="pt-BR" sz="9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jeto</a:t>
            </a: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7" name="Google Shape;2317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Desenvolvimento </a:t>
            </a:r>
            <a:r>
              <a:rPr lang="pt-BR" sz="9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Frontend</a:t>
            </a: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8" name="Google Shape;2318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Testes Funcionais</a:t>
            </a: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9" name="Google Shape;2319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Provisionamento de Infraestrutura com </a:t>
            </a:r>
            <a:r>
              <a:rPr lang="pt-BR" sz="9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Terraform</a:t>
            </a: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20" name="Google Shape;2320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Desenvolvimento </a:t>
            </a:r>
            <a:r>
              <a:rPr lang="pt-BR" sz="9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Backend</a:t>
            </a: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21" name="Google Shape;2321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Disponibilização na Nuvem</a:t>
            </a: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D79C9-748A-4072-8090-FE2731F8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260" y="2030400"/>
            <a:ext cx="3487480" cy="1082700"/>
          </a:xfrm>
        </p:spPr>
        <p:txBody>
          <a:bodyPr/>
          <a:lstStyle/>
          <a:p>
            <a:r>
              <a:rPr lang="pt-BR" dirty="0"/>
              <a:t>Obrigado !!!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568FCA8-69BB-41D2-9DFD-1824ADF5EB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96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D7674-1F59-4B56-B502-378E0A2A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46C4A7-9900-41F5-BF8F-1844B965A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863" y="1328259"/>
            <a:ext cx="8080744" cy="3662541"/>
          </a:xfrm>
          <a:noFill/>
          <a:ln>
            <a:noFill/>
          </a:ln>
        </p:spPr>
        <p:txBody>
          <a:bodyPr spcFirstLastPara="1" wrap="square" lIns="0" tIns="0" rIns="0" bIns="0" rtlCol="0" anchor="t" anchorCtr="0"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ESCOLA NACIONAL DE SEGUROS, Diretoria de Ensino Técnico. </a:t>
            </a:r>
            <a:r>
              <a:rPr lang="pt-BR" sz="1400" b="1" dirty="0">
                <a:solidFill>
                  <a:srgbClr val="000000"/>
                </a:solidFill>
                <a:latin typeface="Arial"/>
                <a:cs typeface="Arial"/>
              </a:rPr>
              <a:t>Teoria Geral do Seguro – 6.ed</a:t>
            </a: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. Rio de Janeiro: ENS, 2019.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pt-BR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FENACOR. </a:t>
            </a:r>
            <a:r>
              <a:rPr lang="pt-BR" sz="1400" b="1" dirty="0">
                <a:solidFill>
                  <a:srgbClr val="000000"/>
                </a:solidFill>
                <a:latin typeface="Arial"/>
                <a:cs typeface="Arial"/>
              </a:rPr>
              <a:t>Mercado de seguros cresceu 16,6% até novembro. </a:t>
            </a: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2023. Disponível em: https://www.fenacor.org.br/noticias/mercado-de-seguros-cresceu-166-ate-novembro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Acesso em: 25 de junho de 2023.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pt-BR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LIPPERT, Dener.</a:t>
            </a:r>
            <a:r>
              <a:rPr lang="pt-BR" sz="1400" b="1" dirty="0">
                <a:solidFill>
                  <a:srgbClr val="000000"/>
                </a:solidFill>
                <a:latin typeface="Arial"/>
                <a:cs typeface="Arial"/>
              </a:rPr>
              <a:t> Cientista do Marketing Digital: Como vender para mais pessoas, mais vezes e pelo maior valor - 1.ed</a:t>
            </a: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. São Paulo: Editora Gente, 2021.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pt-BR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SANTOS, André. </a:t>
            </a:r>
            <a:r>
              <a:rPr lang="pt-BR" sz="1400" b="1" dirty="0">
                <a:solidFill>
                  <a:srgbClr val="000000"/>
                </a:solidFill>
                <a:latin typeface="Arial"/>
                <a:cs typeface="Arial"/>
              </a:rPr>
              <a:t>Seguros: como vender mais e melhor! técnicas e muitas dicas para aumentar seu desempenho – 1.ed</a:t>
            </a: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. Rio de Janeiro: FUNENSEG, 2008.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pt-BR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SEBRAE. </a:t>
            </a:r>
            <a:r>
              <a:rPr lang="pt-BR" sz="1400" b="1" dirty="0">
                <a:solidFill>
                  <a:srgbClr val="000000"/>
                </a:solidFill>
                <a:latin typeface="Arial"/>
                <a:cs typeface="Arial"/>
              </a:rPr>
              <a:t>6 motivos para consumidores desistirem no momento de concluir a compra</a:t>
            </a: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. 2022. Disponível em: https://sebrae.com.br/sites/</a:t>
            </a:r>
            <a:r>
              <a:rPr lang="pt-BR" sz="1400" dirty="0" err="1">
                <a:solidFill>
                  <a:srgbClr val="000000"/>
                </a:solidFill>
                <a:latin typeface="Arial"/>
                <a:cs typeface="Arial"/>
              </a:rPr>
              <a:t>PortalSebrae</a:t>
            </a: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/artigos/6-motivos-para-consumidores-desistirem-no-momento-de-concluir-a-compra,ab57ff3754a42810VgnVCM100000d701210aRCRD. Acesso em: 25 de junho de 2023.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842B92-B8DE-4069-AB54-699123C8F4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78590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484</Words>
  <Application>Microsoft Office PowerPoint</Application>
  <PresentationFormat>Apresentação na tela (16:9)</PresentationFormat>
  <Paragraphs>42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Calibri</vt:lpstr>
      <vt:lpstr>Barlow Light</vt:lpstr>
      <vt:lpstr>Barlow</vt:lpstr>
      <vt:lpstr>Arial</vt:lpstr>
      <vt:lpstr>Raleway Thin</vt:lpstr>
      <vt:lpstr>Gaoler template</vt:lpstr>
      <vt:lpstr>Sistema de Prospecção de Leads de Seguros</vt:lpstr>
      <vt:lpstr>O que são Leads ?</vt:lpstr>
      <vt:lpstr>Motivação</vt:lpstr>
      <vt:lpstr>Solução Proposta</vt:lpstr>
      <vt:lpstr>Roadmap</vt:lpstr>
      <vt:lpstr>Obrigado !!!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Prospecção de Leads</dc:title>
  <dc:creator>Gabriel</dc:creator>
  <cp:lastModifiedBy>Gabriel</cp:lastModifiedBy>
  <cp:revision>28</cp:revision>
  <dcterms:modified xsi:type="dcterms:W3CDTF">2023-06-29T00:13:16Z</dcterms:modified>
</cp:coreProperties>
</file>