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Rubik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ubik-bold.fntdata"/><Relationship Id="rId27" Type="http://schemas.openxmlformats.org/officeDocument/2006/relationships/font" Target="fonts/Rubik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ubik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Rubik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b1df85d6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b1df85d6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b1df85d6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b1df85d6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b1df85d6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b1df85d6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b1df85d6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b1df85d6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b1df85d6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b1df85d6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b1df85d6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b1df85d6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b1df85d6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b1df85d6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b1df85d6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b1df85d6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b1df85d6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6b1df85d6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9fe4ce6f7_2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59fe4ce6f7_2_3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eb73dc02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eb73dc02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b1df85d6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b1df85d6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b1df85d6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b1df85d6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b1df85d6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b1df85d6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b1df85d6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b1df85d6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b1df85d6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b1df85d6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b1df85d6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b1df85d6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b1df85d6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b1df85d6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subTitle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2" type="body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idx="1" type="subTitle"/>
          </p:nvPr>
        </p:nvSpPr>
        <p:spPr>
          <a:xfrm>
            <a:off x="311760" y="444960"/>
            <a:ext cx="8520000" cy="26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2" type="body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3" type="body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3" type="body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3" type="body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311760" y="115236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3" type="body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4" type="body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2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8" name="Google Shape;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6" name="Google Shape;106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7" name="Google Shape;10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" name="Google Shape;11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3" name="Google Shape;133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4" name="Google Shape;134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1" name="Google Shape;141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_AND_BODY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38"/>
          <p:cNvSpPr txBox="1"/>
          <p:nvPr>
            <p:ph idx="1" type="subTitle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lvl="1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lvl="2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lvl="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lvl="4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lvl="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lvl="6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lvl="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lvl="8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9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39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 txBox="1"/>
          <p:nvPr/>
        </p:nvSpPr>
        <p:spPr>
          <a:xfrm>
            <a:off x="1009900" y="2393225"/>
            <a:ext cx="4258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Ejercicios sobre Objetos</a:t>
            </a:r>
            <a:endParaRPr b="0" i="0" sz="2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6" name="Google Shape;156;p40"/>
          <p:cNvSpPr/>
          <p:nvPr/>
        </p:nvSpPr>
        <p:spPr>
          <a:xfrm>
            <a:off x="1144725" y="155937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0"/>
          <p:cNvSpPr txBox="1"/>
          <p:nvPr/>
        </p:nvSpPr>
        <p:spPr>
          <a:xfrm>
            <a:off x="1043550" y="1006175"/>
            <a:ext cx="3705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200" u="none" cap="none" strike="noStrike">
                <a:solidFill>
                  <a:srgbClr val="4CA8F8"/>
                </a:solidFill>
              </a:rPr>
              <a:t>D E S A R R O L L O   W E B   F U L L   S T A C K</a:t>
            </a:r>
            <a:endParaRPr i="0" sz="1200" u="none" cap="none" strike="noStrike">
              <a:solidFill>
                <a:srgbClr val="4CA8F8"/>
              </a:solidFill>
            </a:endParaRPr>
          </a:p>
        </p:txBody>
      </p:sp>
      <p:sp>
        <p:nvSpPr>
          <p:cNvPr id="158" name="Google Shape;158;p40"/>
          <p:cNvSpPr txBox="1"/>
          <p:nvPr/>
        </p:nvSpPr>
        <p:spPr>
          <a:xfrm>
            <a:off x="6117100" y="4188275"/>
            <a:ext cx="21429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>
                <a:solidFill>
                  <a:srgbClr val="ACACAC"/>
                </a:solidFill>
                <a:latin typeface="Rubik"/>
                <a:ea typeface="Rubik"/>
                <a:cs typeface="Rubik"/>
                <a:sym typeface="Rubik"/>
              </a:rPr>
              <a:t>COM DWFS-COR8</a:t>
            </a:r>
            <a:endParaRPr sz="1000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9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9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Objetos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21" name="Google Shape;22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50" y="1400175"/>
            <a:ext cx="7728750" cy="28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0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50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Objetos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8" name="Google Shape;228;p50"/>
          <p:cNvSpPr txBox="1"/>
          <p:nvPr/>
        </p:nvSpPr>
        <p:spPr>
          <a:xfrm>
            <a:off x="886575" y="1423500"/>
            <a:ext cx="6883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También podemos usar métodos </a:t>
            </a:r>
            <a:r>
              <a:rPr i="1" lang="en" sz="2400">
                <a:solidFill>
                  <a:srgbClr val="333333"/>
                </a:solidFill>
                <a:highlight>
                  <a:srgbClr val="FFFFFF"/>
                </a:highlight>
              </a:rPr>
              <a:t>set</a:t>
            </a: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, que permiten transferir valores específicos a una propiedad: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1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51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Objetos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35" name="Google Shape;23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50" y="1511500"/>
            <a:ext cx="7556125" cy="17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2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52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Objetos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2" name="Google Shape;242;p52"/>
          <p:cNvSpPr txBox="1"/>
          <p:nvPr/>
        </p:nvSpPr>
        <p:spPr>
          <a:xfrm>
            <a:off x="1034075" y="537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500"/>
              </a:spcBef>
              <a:spcAft>
                <a:spcPts val="1900"/>
              </a:spcAft>
              <a:buNone/>
            </a:pPr>
            <a:r>
              <a:rPr b="1" lang="en" sz="3400">
                <a:solidFill>
                  <a:srgbClr val="161616"/>
                </a:solidFill>
                <a:highlight>
                  <a:srgbClr val="FFFFFF"/>
                </a:highlight>
              </a:rPr>
              <a:t>Métodos estáticos de la clase</a:t>
            </a:r>
            <a:endParaRPr b="1" sz="3400">
              <a:solidFill>
                <a:srgbClr val="161616"/>
              </a:solidFill>
              <a:highlight>
                <a:srgbClr val="FFFFFF"/>
              </a:highlight>
            </a:endParaRPr>
          </a:p>
        </p:txBody>
      </p:sp>
      <p:sp>
        <p:nvSpPr>
          <p:cNvPr id="243" name="Google Shape;243;p52"/>
          <p:cNvSpPr txBox="1"/>
          <p:nvPr/>
        </p:nvSpPr>
        <p:spPr>
          <a:xfrm>
            <a:off x="5173875" y="2403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Los métodos estáticos pueden ser accedidos sin necesidad de ser instanciados: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3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53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Objetos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50" name="Google Shape;25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900" y="1444375"/>
            <a:ext cx="7667100" cy="28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4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54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Objetos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7" name="Google Shape;257;p54"/>
          <p:cNvSpPr txBox="1"/>
          <p:nvPr/>
        </p:nvSpPr>
        <p:spPr>
          <a:xfrm>
            <a:off x="1060925" y="1410100"/>
            <a:ext cx="668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Aunque en realidad, estos métodos suelen utilizarse para implementar funciones que pertenecen al objeto, no a ninguna instancia en particular: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5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55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Objetos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64" name="Google Shape;26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25" y="1450550"/>
            <a:ext cx="7702551" cy="24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6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56"/>
          <p:cNvSpPr txBox="1"/>
          <p:nvPr/>
        </p:nvSpPr>
        <p:spPr>
          <a:xfrm>
            <a:off x="976125" y="1462975"/>
            <a:ext cx="6929400" cy="29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44444"/>
                </a:solidFill>
                <a:highlight>
                  <a:schemeClr val="lt1"/>
                </a:highlight>
              </a:rPr>
              <a:t>¿qué sucede cuando necesitamos no una factura, sino una fábrica de facturas?</a:t>
            </a:r>
            <a:endParaRPr sz="1800">
              <a:solidFill>
                <a:srgbClr val="444444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44444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44444"/>
                </a:solidFill>
                <a:highlight>
                  <a:schemeClr val="lt1"/>
                </a:highlight>
              </a:rPr>
              <a:t>No es necesario declarar un objeto literal por factura: las clases permiten crear cómodamente objetos (instancias) que comparten la misma estructura pero dotan a cada instancia de su información particular.</a:t>
            </a:r>
            <a:endParaRPr sz="18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sp>
        <p:nvSpPr>
          <p:cNvPr id="271" name="Google Shape;271;p56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Objetos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7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57"/>
          <p:cNvSpPr txBox="1"/>
          <p:nvPr/>
        </p:nvSpPr>
        <p:spPr>
          <a:xfrm>
            <a:off x="976125" y="1462975"/>
            <a:ext cx="6929400" cy="29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444444"/>
                </a:solidFill>
                <a:highlight>
                  <a:schemeClr val="lt1"/>
                </a:highlight>
              </a:rPr>
              <a:t>EJERCICIO</a:t>
            </a:r>
            <a:endParaRPr sz="3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sp>
        <p:nvSpPr>
          <p:cNvPr id="278" name="Google Shape;278;p57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Objetos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8"/>
          <p:cNvSpPr/>
          <p:nvPr/>
        </p:nvSpPr>
        <p:spPr>
          <a:xfrm>
            <a:off x="1293185" y="4136300"/>
            <a:ext cx="419100" cy="411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8"/>
          <p:cNvSpPr txBox="1"/>
          <p:nvPr/>
        </p:nvSpPr>
        <p:spPr>
          <a:xfrm>
            <a:off x="5686697" y="4598126"/>
            <a:ext cx="23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85" name="Google Shape;285;p58"/>
          <p:cNvSpPr txBox="1"/>
          <p:nvPr/>
        </p:nvSpPr>
        <p:spPr>
          <a:xfrm>
            <a:off x="937814" y="2626293"/>
            <a:ext cx="6183000" cy="21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8"/>
          <p:cNvSpPr/>
          <p:nvPr/>
        </p:nvSpPr>
        <p:spPr>
          <a:xfrm>
            <a:off x="1179425" y="4329980"/>
            <a:ext cx="43902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¿Preguntas?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0497" y="872100"/>
            <a:ext cx="6183001" cy="30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1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1"/>
          <p:cNvSpPr txBox="1"/>
          <p:nvPr/>
        </p:nvSpPr>
        <p:spPr>
          <a:xfrm>
            <a:off x="976125" y="1462975"/>
            <a:ext cx="6929400" cy="29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44444"/>
                </a:solidFill>
                <a:highlight>
                  <a:srgbClr val="FFFFFF"/>
                </a:highlight>
              </a:rPr>
              <a:t>Las clases de Javascript permiten manejar el prototipado y herencia del lenguaje de una forma sintácticamente clara, simplificada y con cierta semejanza frente a cómo otras tecnologías manejan POO. </a:t>
            </a:r>
            <a:endParaRPr sz="24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sp>
        <p:nvSpPr>
          <p:cNvPr id="165" name="Google Shape;165;p41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Objetos - Clases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2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2"/>
          <p:cNvSpPr txBox="1"/>
          <p:nvPr/>
        </p:nvSpPr>
        <p:spPr>
          <a:xfrm>
            <a:off x="825300" y="1771850"/>
            <a:ext cx="7313100" cy="29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</a:rPr>
              <a:t>Método constructor.</a:t>
            </a:r>
            <a:endParaRPr b="1"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Este es único (sólo puede haber uno por clase) y la facilidad que aporta en la futura inicialización de cada instancia lo hace casi imprescindible en una clase.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Mediante el método constructor declaramos los nombres de las propiedades que compartirán todas las instancias – precedidas por la palabra clave </a:t>
            </a:r>
            <a:r>
              <a:rPr i="1" lang="en" sz="1800">
                <a:solidFill>
                  <a:srgbClr val="333333"/>
                </a:solidFill>
                <a:highlight>
                  <a:srgbClr val="FFFFFF"/>
                </a:highlight>
              </a:rPr>
              <a:t>this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 – asignándoles a través de los parámetros los valores específicos de cada instancia: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sp>
        <p:nvSpPr>
          <p:cNvPr id="172" name="Google Shape;172;p42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Objetos - Clases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3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3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Objetos - Clases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9" name="Google Shape;1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500" y="1618950"/>
            <a:ext cx="6718975" cy="17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4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4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Objetos - Clases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6" name="Google Shape;186;p44"/>
          <p:cNvSpPr txBox="1"/>
          <p:nvPr/>
        </p:nvSpPr>
        <p:spPr>
          <a:xfrm>
            <a:off x="1074350" y="1490675"/>
            <a:ext cx="6043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Modelemos una Factura o Ticket de Compra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5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45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Objetos - Clases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93" name="Google Shape;19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125" y="1311875"/>
            <a:ext cx="7175751" cy="30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6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46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Objetos - Clases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00" name="Google Shape;20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925" y="1592075"/>
            <a:ext cx="7650151" cy="17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7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7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Objetos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7" name="Google Shape;207;p47"/>
          <p:cNvSpPr txBox="1"/>
          <p:nvPr/>
        </p:nvSpPr>
        <p:spPr>
          <a:xfrm>
            <a:off x="886575" y="1383250"/>
            <a:ext cx="72114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Podemos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crear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propiedades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personalizadas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que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ajusten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ninguna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las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presentes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método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mediante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las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palabras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clave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8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8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Objetos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4" name="Google Shape;214;p48"/>
          <p:cNvSpPr txBox="1"/>
          <p:nvPr/>
        </p:nvSpPr>
        <p:spPr>
          <a:xfrm>
            <a:off x="886575" y="1383250"/>
            <a:ext cx="72114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Podemos dotar al objeto de propiedades que sean resultado de operaciones internas, a diferencia de los objetos literales y de las funciones constructoras, donde las funciones son incompatibles como valor de propiedades.</a:t>
            </a:r>
            <a:endParaRPr sz="2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