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Rubik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941D40F-7CA6-43E9-A24D-FF6CE84222B1}">
  <a:tblStyle styleId="{7941D40F-7CA6-43E9-A24D-FF6CE84222B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italic.fntdata"/><Relationship Id="rId12" Type="http://schemas.openxmlformats.org/officeDocument/2006/relationships/slide" Target="slides/slide6.xml"/><Relationship Id="rId34" Type="http://schemas.openxmlformats.org/officeDocument/2006/relationships/font" Target="fonts/Nunito-bold.fntdata"/><Relationship Id="rId15" Type="http://schemas.openxmlformats.org/officeDocument/2006/relationships/slide" Target="slides/slide9.xml"/><Relationship Id="rId37" Type="http://schemas.openxmlformats.org/officeDocument/2006/relationships/font" Target="fonts/Rubik-regular.fntdata"/><Relationship Id="rId14" Type="http://schemas.openxmlformats.org/officeDocument/2006/relationships/slide" Target="slides/slide8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1.xml"/><Relationship Id="rId39" Type="http://schemas.openxmlformats.org/officeDocument/2006/relationships/font" Target="fonts/Rubik-italic.fntdata"/><Relationship Id="rId16" Type="http://schemas.openxmlformats.org/officeDocument/2006/relationships/slide" Target="slides/slide10.xml"/><Relationship Id="rId38" Type="http://schemas.openxmlformats.org/officeDocument/2006/relationships/font" Target="fonts/Rubik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mochajs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www.chaijs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https://developer.mozilla.org/es/docs/Web/JavaScript/Referencia/Objetos_globales/Array/forEach" TargetMode="External"/><Relationship Id="rId5" Type="http://schemas.openxmlformats.org/officeDocument/2006/relationships/hyperlink" Target="https://developer.mozilla.org/es/docs/Web/JavaScript/Referencia/Objetos_globales/Array/map" TargetMode="External"/><Relationship Id="rId6" Type="http://schemas.openxmlformats.org/officeDocument/2006/relationships/hyperlink" Target="https://developer.mozilla.org/es/docs/Web/JavaScript/Referencia/Objetos_globales/Array/filter" TargetMode="External"/><Relationship Id="rId7" Type="http://schemas.openxmlformats.org/officeDocument/2006/relationships/hyperlink" Target="https://developer.mozilla.org/es/docs/Web/JavaScript/Referencia/Objetos_globales/Array/reduc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1009900" y="2393225"/>
            <a:ext cx="7259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48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Testing</a:t>
            </a:r>
            <a:endParaRPr b="0" i="0" sz="48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/>
        </p:nvSpPr>
        <p:spPr>
          <a:xfrm>
            <a:off x="687575" y="1785950"/>
            <a:ext cx="52884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De esta misma forma implementamos los tests de las funciones que faltan.</a:t>
            </a:r>
            <a:endParaRPr b="0" i="0" sz="2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661675" y="3173050"/>
            <a:ext cx="48105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Ejercicio!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687575" y="1911000"/>
            <a:ext cx="35898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" sz="3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Tests</a:t>
            </a:r>
            <a:endParaRPr b="0" i="0" sz="3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" sz="3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runners</a:t>
            </a:r>
            <a:endParaRPr b="0" i="0" sz="3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1009900" y="1628250"/>
            <a:ext cx="3562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Test runners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1009900" y="1977175"/>
            <a:ext cx="7017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Los test runners son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herramientas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que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localizan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nuestros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tests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, los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ejecutan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y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muestran el resultado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de forma ordenada y fácil de visualizar, ya sea en logs o archivos.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4">
            <a:alphaModFix/>
          </a:blip>
          <a:srcRect b="4352" l="0" r="0" t="8566"/>
          <a:stretch/>
        </p:blipFill>
        <p:spPr>
          <a:xfrm>
            <a:off x="1318975" y="3203900"/>
            <a:ext cx="1160275" cy="11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2629600" y="3180300"/>
            <a:ext cx="46650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Mocha:</a:t>
            </a:r>
            <a:endParaRPr b="1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Test runner para javascript, con interfaz sencilla y fácil de utilizar.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mochajs.org</a:t>
            </a:r>
            <a:endParaRPr b="0" i="0" sz="12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/>
        </p:nvSpPr>
        <p:spPr>
          <a:xfrm>
            <a:off x="687575" y="1911000"/>
            <a:ext cx="35898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" sz="3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Assertion</a:t>
            </a:r>
            <a:endParaRPr b="0" i="0" sz="3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" sz="3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Libraries</a:t>
            </a:r>
            <a:endParaRPr b="0" i="0" sz="3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/>
        </p:nvSpPr>
        <p:spPr>
          <a:xfrm>
            <a:off x="1009900" y="1628250"/>
            <a:ext cx="3562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Assertion library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1009900" y="1977175"/>
            <a:ext cx="70179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Una aserción es un predicado, una sentencia que puede ser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verdadera o falsa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. Una librería de aserciones nos provee una forma sencilla de hacer esto, de usar un lenguaje natural para escribir nuestros test.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1757675" y="4172150"/>
            <a:ext cx="26364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4">
            <a:alphaModFix/>
          </a:blip>
          <a:srcRect b="3995" l="0" r="0" t="3719"/>
          <a:stretch/>
        </p:blipFill>
        <p:spPr>
          <a:xfrm>
            <a:off x="1413500" y="2975300"/>
            <a:ext cx="1214275" cy="12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2823875" y="3022225"/>
            <a:ext cx="46650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Chai:</a:t>
            </a:r>
            <a:endParaRPr b="1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Librería de aserciones BDD/TDD para javascript que puede usarse con cualquier test runner.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chaijs.com</a:t>
            </a:r>
            <a:endParaRPr b="0" i="0" sz="12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/>
        </p:nvSpPr>
        <p:spPr>
          <a:xfrm>
            <a:off x="687575" y="1785950"/>
            <a:ext cx="61674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Preparar nuestro entorno para empezar a testear</a:t>
            </a:r>
            <a:endParaRPr b="0" i="0" sz="2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/>
        </p:nvSpPr>
        <p:spPr>
          <a:xfrm>
            <a:off x="1009900" y="1628250"/>
            <a:ext cx="6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Como hacer nuestros test con mocha y chai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1009900" y="1977175"/>
            <a:ext cx="71823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Para que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mocha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pueda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correr los test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que especifiquemos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necesita que sigamos una sintaxis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y hagamos uso de métodos predefinidos que mocha y chai inyecta en nuestros tests.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Hay varias sintaxis soportadas pero en nuestro caso solo utilizaremos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ubik"/>
              <a:buChar char="-"/>
            </a:pPr>
            <a:r>
              <a:rPr b="0" i="0" lang="en" sz="18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describe</a:t>
            </a:r>
            <a:endParaRPr b="0" i="0" sz="18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ubik"/>
              <a:buChar char="-"/>
            </a:pPr>
            <a:r>
              <a:rPr b="0" i="0" lang="en" sz="18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it</a:t>
            </a:r>
            <a:endParaRPr b="0" i="0" sz="18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ubik"/>
              <a:buChar char="-"/>
            </a:pPr>
            <a:r>
              <a:rPr b="0" i="0" lang="en" sz="18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expect</a:t>
            </a:r>
            <a:endParaRPr b="0" i="0" sz="18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2648600" y="1405175"/>
            <a:ext cx="58854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1009900" y="931125"/>
            <a:ext cx="61503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Escribiendo tests con mocha y chai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631100" y="1419825"/>
            <a:ext cx="2017500" cy="35244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814075" y="1623675"/>
            <a:ext cx="1665300" cy="3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Los tests son mucho más descriptivos y se leen como si fuera en lenguaje natural.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2648600" y="1504000"/>
            <a:ext cx="58608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expect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chai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expect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describe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'Test función sumatoria'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'Con todos los elementos son positivos'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entrada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sumatoria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entrada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expect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equal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'Con todos los elementos negativos'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entrada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en" sz="1300" u="none" cap="none" strike="noStrik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sumatoria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entrada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expect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equal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93C47D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/>
        </p:nvSpPr>
        <p:spPr>
          <a:xfrm>
            <a:off x="1009900" y="1628250"/>
            <a:ext cx="6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Interfaces de assertions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009900" y="1974375"/>
            <a:ext cx="7153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Should y expect para BDD nos provee un lenguaje encadenado, expresivo y de fácil lectura.</a:t>
            </a:r>
            <a:endParaRPr b="0" i="0" sz="14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6025" y="2571725"/>
            <a:ext cx="30099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4400" y="2586025"/>
            <a:ext cx="30099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/>
        </p:nvSpPr>
        <p:spPr>
          <a:xfrm>
            <a:off x="1009900" y="1628250"/>
            <a:ext cx="6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Interfaces de assertions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1009900" y="1887200"/>
            <a:ext cx="71823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Y assert para TDD nos provee una sensación de escritura de tests más clásica.</a:t>
            </a:r>
            <a:endParaRPr b="0" i="0" sz="14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3" name="Google Shape;27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4163" y="2343150"/>
            <a:ext cx="30384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009900" y="1628250"/>
            <a:ext cx="35622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Pruebas de software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009900" y="1977175"/>
            <a:ext cx="70179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Las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pruebas de software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 son las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investigaciones empíricas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y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técnicas 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cuyo objetivo es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proporcionar información objetiva e independiente sobre la calidad del producto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a la parte interesada. Es una actividad más en el proceso de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control de calidad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1009900" y="3485075"/>
            <a:ext cx="35622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Pruebas estáticas</a:t>
            </a:r>
            <a:endParaRPr b="1" i="0" sz="18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Son el tipo de pruebas que se realizan sin ejecutar el código de la aplicación.</a:t>
            </a:r>
            <a:endParaRPr b="0" i="0" sz="12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4572000" y="3485075"/>
            <a:ext cx="35622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8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Pruebas dinámicas</a:t>
            </a:r>
            <a:endParaRPr b="1" i="0" sz="18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Todas aquellas pruebas que para su ejecución requieren la ejecución de la aplicación.</a:t>
            </a:r>
            <a:endParaRPr b="0" i="0" sz="12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/>
        </p:nvSpPr>
        <p:spPr>
          <a:xfrm>
            <a:off x="687575" y="1911000"/>
            <a:ext cx="35898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" sz="3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Refactorización</a:t>
            </a:r>
            <a:endParaRPr b="0" i="0" sz="3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" sz="3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De Código</a:t>
            </a:r>
            <a:endParaRPr b="0" i="0" sz="3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/>
        </p:nvSpPr>
        <p:spPr>
          <a:xfrm>
            <a:off x="1009900" y="1628250"/>
            <a:ext cx="6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¿Qué es la refactorización de código?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1009900" y="1977175"/>
            <a:ext cx="71823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La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refactorización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(del inglés refactoring) es una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técnica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de la ingeniería de software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para reestructurar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un código fuente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alterando su estructura interna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sin cambiar su comportamiento externo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b="0" i="0" sz="18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/>
          <p:nvPr/>
        </p:nvSpPr>
        <p:spPr>
          <a:xfrm>
            <a:off x="3368300" y="1405175"/>
            <a:ext cx="5165700" cy="35214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1009900" y="93112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Ejemplo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3" name="Google Shape;293;p34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4"/>
          <p:cNvSpPr/>
          <p:nvPr/>
        </p:nvSpPr>
        <p:spPr>
          <a:xfrm>
            <a:off x="631100" y="1419825"/>
            <a:ext cx="2732400" cy="35214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1009900" y="1623675"/>
            <a:ext cx="20175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Refactoricemos nuestra función sumatoria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3368300" y="1622150"/>
            <a:ext cx="51411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sumatoria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	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/>
        </p:nvSpPr>
        <p:spPr>
          <a:xfrm>
            <a:off x="1009900" y="1628250"/>
            <a:ext cx="70179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Algunos recursos para nuestra refactorización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2" name="Google Shape;302;p3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1009900" y="1977175"/>
            <a:ext cx="7017900" cy="26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Métodos de arrays: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b="0" i="0" lang="en" sz="1400" u="sng" cap="none" strike="noStrik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forEach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b="0" i="0" lang="en" sz="1400" u="sng" cap="none" strike="noStrik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map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b="0" i="0" lang="en" sz="1400" u="sng" cap="none" strike="noStrik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filter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ubik"/>
              <a:buChar char="-"/>
            </a:pPr>
            <a:r>
              <a:rPr b="0" i="0" lang="en" sz="1400" u="sng" cap="none" strike="noStrik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reduce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Tip: Pueden usar las ya conocidas funciones flecha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() =&gt; {}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/>
          <p:nvPr/>
        </p:nvSpPr>
        <p:spPr>
          <a:xfrm>
            <a:off x="3071300" y="1405175"/>
            <a:ext cx="5462400" cy="35214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6"/>
          <p:cNvSpPr txBox="1"/>
          <p:nvPr/>
        </p:nvSpPr>
        <p:spPr>
          <a:xfrm>
            <a:off x="1009900" y="93112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Ejemplo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6"/>
          <p:cNvSpPr/>
          <p:nvPr/>
        </p:nvSpPr>
        <p:spPr>
          <a:xfrm>
            <a:off x="631100" y="1419825"/>
            <a:ext cx="2440200" cy="35214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1009900" y="1623675"/>
            <a:ext cx="18948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refactorizando nuestra función </a:t>
            </a:r>
            <a:r>
              <a:rPr b="1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sumatoria</a:t>
            </a: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3071300" y="1622150"/>
            <a:ext cx="55131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sumatoria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endParaRPr b="0" i="0" sz="1400" u="none" cap="none" strike="noStrike">
              <a:solidFill>
                <a:srgbClr val="B4A7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/>
        </p:nvSpPr>
        <p:spPr>
          <a:xfrm>
            <a:off x="687575" y="1911000"/>
            <a:ext cx="44040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2352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" sz="3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Test Driven Development (TDD)</a:t>
            </a:r>
            <a:endParaRPr b="0" i="0" sz="3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19" name="Google Shape;3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/>
        </p:nvSpPr>
        <p:spPr>
          <a:xfrm>
            <a:off x="1009900" y="1628250"/>
            <a:ext cx="6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¿Qué es TDD?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1009900" y="1977175"/>
            <a:ext cx="7182300" cy="29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Desarrollo guiado por pruebas de software, o Test-driven development (TDD) es una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práctica de ingeniería de software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que involucra otras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dos procesos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Escribir las pruebas primero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y </a:t>
            </a:r>
            <a:r>
              <a:rPr b="1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Refactorización</a:t>
            </a: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En general se diseña con pruebas unitarias. En primer lugar, se escribe una prueba y se verifica que fallen. A continuación, se implementa el código que hace que la prueba pase satisfactoriamente y seguidamente se refactoriza el código escrito. </a:t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La idea es que los requisitos sean traducidos a pruebas, de este modo, cuando las pruebas pasen se garantizará que el software cumple con los requisitos que se han establecido.</a:t>
            </a:r>
            <a:endParaRPr b="0" i="0" sz="1800" u="none" cap="none" strike="noStrike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15"/>
          <p:cNvGraphicFramePr/>
          <p:nvPr/>
        </p:nvGraphicFramePr>
        <p:xfrm>
          <a:off x="1058588" y="47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{7941D40F-7CA6-43E9-A24D-FF6CE84222B1}</a:tableStyleId>
              </a:tblPr>
              <a:tblGrid>
                <a:gridCol w="2342275"/>
                <a:gridCol w="2342275"/>
                <a:gridCol w="2342275"/>
              </a:tblGrid>
              <a:tr h="5226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cap="none" strike="noStrike">
                          <a:solidFill>
                            <a:srgbClr val="0F2030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Clasificación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654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Según su ejecución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Manuales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/>
                </a:tc>
              </a:tr>
              <a:tr h="3654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Automáticas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654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Según su enfoque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Caja blanca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654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Caja negra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65475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Según lo que verifican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Funcionales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Unitarios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/>
                </a:tc>
              </a:tr>
              <a:tr h="3654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De integración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/>
                </a:tc>
              </a:tr>
              <a:tr h="3654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De humo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/>
                </a:tc>
              </a:tr>
              <a:tr h="365475">
                <a:tc vMerge="1"/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No funcionales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De usabilidad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/>
                </a:tc>
              </a:tr>
              <a:tr h="3654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De rendimiento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/>
                </a:tc>
              </a:tr>
              <a:tr h="3654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De stress</a:t>
                      </a:r>
                      <a:endParaRPr sz="12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475350" y="1911000"/>
            <a:ext cx="81933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Automáticas → Caja negra → Unitarias</a:t>
            </a:r>
            <a:endParaRPr b="0" i="0" sz="2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3368300" y="1405175"/>
            <a:ext cx="5165700" cy="35361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009900" y="93112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Ejemplo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631100" y="1419825"/>
            <a:ext cx="2732400" cy="35214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1009900" y="1623675"/>
            <a:ext cx="20175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Supongamos que tenemos que realizar el promedio de de un grupo de números.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Para eso creamos dos funciones de utilidad.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3368300" y="1622150"/>
            <a:ext cx="51411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sumatoria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'number'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}	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division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" sz="14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3368300" y="1405175"/>
            <a:ext cx="5165700" cy="35361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009900" y="93112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Ejemplo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631100" y="1419825"/>
            <a:ext cx="2732400" cy="35214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009900" y="1623675"/>
            <a:ext cx="20175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Usamos las funciones anteriores para calcular el promedio.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368300" y="1622150"/>
            <a:ext cx="51411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promedio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sumatoria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promedio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division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elementos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4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promedio</a:t>
            </a: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1009900" y="93112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Casos de sumatoria()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19"/>
          <p:cNvGraphicFramePr/>
          <p:nvPr/>
        </p:nvGraphicFramePr>
        <p:xfrm>
          <a:off x="2844275" y="159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{7941D40F-7CA6-43E9-A24D-FF6CE84222B1}</a:tableStyleId>
              </a:tblPr>
              <a:tblGrid>
                <a:gridCol w="1727725"/>
                <a:gridCol w="1727725"/>
              </a:tblGrid>
              <a:tr h="55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Entrada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666666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Salida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55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ubik"/>
                          <a:ea typeface="Rubik"/>
                          <a:cs typeface="Rubik"/>
                          <a:sym typeface="Rubik"/>
                        </a:rPr>
                        <a:t>[1, 2, 3]</a:t>
                      </a:r>
                      <a:endParaRPr sz="1400" u="none" cap="none" strike="noStrik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ubik"/>
                          <a:ea typeface="Rubik"/>
                          <a:cs typeface="Rubik"/>
                          <a:sym typeface="Rubik"/>
                        </a:rPr>
                        <a:t>6</a:t>
                      </a:r>
                      <a:endParaRPr sz="1400" u="none" cap="none" strike="noStrik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55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ubik"/>
                          <a:ea typeface="Rubik"/>
                          <a:cs typeface="Rubik"/>
                          <a:sym typeface="Rubik"/>
                        </a:rPr>
                        <a:t>[-1, -2, -3]</a:t>
                      </a:r>
                      <a:endParaRPr sz="1400" u="none" cap="none" strike="noStrik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ubik"/>
                          <a:ea typeface="Rubik"/>
                          <a:cs typeface="Rubik"/>
                          <a:sym typeface="Rubik"/>
                        </a:rPr>
                        <a:t>-6</a:t>
                      </a:r>
                      <a:endParaRPr sz="1400" u="none" cap="none" strike="noStrik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55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ubik"/>
                          <a:ea typeface="Rubik"/>
                          <a:cs typeface="Rubik"/>
                          <a:sym typeface="Rubik"/>
                        </a:rPr>
                        <a:t>[1, -2, 3]</a:t>
                      </a:r>
                      <a:endParaRPr sz="1400" u="none" cap="none" strike="noStrik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ubik"/>
                          <a:ea typeface="Rubik"/>
                          <a:cs typeface="Rubik"/>
                          <a:sym typeface="Rubik"/>
                        </a:rPr>
                        <a:t>2</a:t>
                      </a:r>
                      <a:endParaRPr sz="1400" u="none" cap="none" strike="noStrik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  <a:tr h="55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ubik"/>
                          <a:ea typeface="Rubik"/>
                          <a:cs typeface="Rubik"/>
                          <a:sym typeface="Rubik"/>
                        </a:rPr>
                        <a:t>[1, 2, 'a']</a:t>
                      </a:r>
                      <a:endParaRPr sz="1400" u="none" cap="none" strike="noStrik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ubik"/>
                          <a:ea typeface="Rubik"/>
                          <a:cs typeface="Rubik"/>
                          <a:sym typeface="Rubik"/>
                        </a:rPr>
                        <a:t>3</a:t>
                      </a:r>
                      <a:endParaRPr sz="1400" u="none" cap="none" strike="noStrik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76" name="Google Shape;176;p19"/>
          <p:cNvCxnSpPr/>
          <p:nvPr/>
        </p:nvCxnSpPr>
        <p:spPr>
          <a:xfrm rot="10800000">
            <a:off x="6459900" y="4085475"/>
            <a:ext cx="57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19"/>
          <p:cNvSpPr txBox="1"/>
          <p:nvPr/>
        </p:nvSpPr>
        <p:spPr>
          <a:xfrm>
            <a:off x="7003550" y="3907525"/>
            <a:ext cx="13230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 border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3368300" y="1405175"/>
            <a:ext cx="5165700" cy="35199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009900" y="93112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Implementación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631100" y="1419825"/>
            <a:ext cx="2732400" cy="35199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009900" y="1623675"/>
            <a:ext cx="20175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Vamos a realizar un test para cada una de estas funciones.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Función </a:t>
            </a:r>
            <a:r>
              <a:rPr b="1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sumatoria</a:t>
            </a: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3368300" y="1318875"/>
            <a:ext cx="51411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Caso 1</a:t>
            </a:r>
            <a:endParaRPr b="0" i="0" sz="13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testSumatoriaNumerosPositivos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entrada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resultadoEsperado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sumatoria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entrada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salida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resultadoEsperado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Caso 2: testSumatoriaNumerosNegativos()</a:t>
            </a:r>
            <a:endParaRPr b="0" i="0" sz="13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entrada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resultadoEsperado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Caso 3: testSumatoriaNumerosMixtos()</a:t>
            </a:r>
            <a:endParaRPr b="0" i="0" sz="13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entrada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resultadoEsperado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Caso 4: testSumatoriaNoNumeros()</a:t>
            </a:r>
            <a:endParaRPr b="0" i="0" sz="13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entrada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1400" u="none" cap="none" strike="noStrike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resultadoEsperado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EA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13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3368300" y="1405175"/>
            <a:ext cx="5165700" cy="35268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1009900" y="931125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Ejecutar los tests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631100" y="1419825"/>
            <a:ext cx="2732400" cy="3512100"/>
          </a:xfrm>
          <a:prstGeom prst="rect">
            <a:avLst/>
          </a:prstGeom>
          <a:solidFill>
            <a:srgbClr val="D8D8D8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1009900" y="1623675"/>
            <a:ext cx="20175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Vamos a realizar un test para cada una de estas funciones.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Función </a:t>
            </a:r>
            <a:r>
              <a:rPr b="1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sumatoria</a:t>
            </a: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3368300" y="1419975"/>
            <a:ext cx="5141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D96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'testSumatoriaNumerosPositivos: '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testSumatoriaNumerosPositivos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'OK'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'FAILED'</a:t>
            </a:r>
            <a:endParaRPr b="0" i="0" sz="1300" u="none" cap="none" strike="noStrike">
              <a:solidFill>
                <a:srgbClr val="9FC5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  console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'testSumatoriaNumerosNegativos: '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testSumatoriaNumerosNegativos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'OK'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" sz="1300" u="none" cap="none" strike="noStrike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'FAILED'</a:t>
            </a:r>
            <a:endParaRPr b="0" i="0" sz="1300" u="none" cap="none" strike="noStrike">
              <a:solidFill>
                <a:srgbClr val="A4C2F4"/>
              </a:solidFill>
              <a:highlight>
                <a:srgbClr val="9FC5E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'testSumatoriaNumerosMixtos: '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" sz="1300" u="none" cap="none" strike="noStrike">
                <a:solidFill>
                  <a:srgbClr val="B4A7D6"/>
                </a:solidFill>
                <a:latin typeface="Consolas"/>
                <a:ea typeface="Consolas"/>
                <a:cs typeface="Consolas"/>
                <a:sym typeface="Consolas"/>
              </a:rPr>
              <a:t>testSumatoriaNumerosMixtos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i="0" lang="en" sz="1300" u="none" cap="none" strike="noStrike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9FC5E8"/>
                </a:solidFill>
                <a:latin typeface="Consolas"/>
                <a:ea typeface="Consolas"/>
                <a:cs typeface="Consolas"/>
                <a:sym typeface="Consolas"/>
              </a:rPr>
              <a:t>'OK'</a:t>
            </a: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i="0" lang="en" sz="1300" u="none" cap="none" strike="noStrike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'FAILED'</a:t>
            </a:r>
            <a:endParaRPr b="0" i="0" sz="1300" u="none" cap="none" strike="noStrike">
              <a:solidFill>
                <a:srgbClr val="A4C2F4"/>
              </a:solidFill>
              <a:highlight>
                <a:srgbClr val="9FC5E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);</a:t>
            </a:r>
            <a:b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3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3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