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4" r:id="rId5"/>
    <p:sldMasterId id="2147483685" r:id="rId6"/>
    <p:sldMasterId id="2147483686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</p:sldIdLst>
  <p:sldSz cy="5143500" cx="9144000"/>
  <p:notesSz cx="6858000" cy="9144000"/>
  <p:embeddedFontLst>
    <p:embeddedFont>
      <p:font typeface="Rubik Medium"/>
      <p:regular r:id="rId20"/>
      <p:bold r:id="rId21"/>
      <p:italic r:id="rId22"/>
      <p:boldItalic r:id="rId23"/>
    </p:embeddedFont>
    <p:embeddedFont>
      <p:font typeface="Rubik Light"/>
      <p:regular r:id="rId24"/>
      <p:bold r:id="rId25"/>
      <p:italic r:id="rId26"/>
      <p:boldItalic r:id="rId27"/>
    </p:embeddedFont>
    <p:embeddedFont>
      <p:font typeface="Rubik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CAE0E8F-C810-4E70-A471-E3D7E66B8EBB}">
  <a:tblStyle styleId="{4CAE0E8F-C810-4E70-A471-E3D7E66B8E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Medium-regular.fntdata"/><Relationship Id="rId22" Type="http://schemas.openxmlformats.org/officeDocument/2006/relationships/font" Target="fonts/RubikMedium-italic.fntdata"/><Relationship Id="rId21" Type="http://schemas.openxmlformats.org/officeDocument/2006/relationships/font" Target="fonts/RubikMedium-bold.fntdata"/><Relationship Id="rId24" Type="http://schemas.openxmlformats.org/officeDocument/2006/relationships/font" Target="fonts/RubikLight-regular.fntdata"/><Relationship Id="rId23" Type="http://schemas.openxmlformats.org/officeDocument/2006/relationships/font" Target="fonts/RubikMedium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font" Target="fonts/RubikLight-italic.fntdata"/><Relationship Id="rId25" Type="http://schemas.openxmlformats.org/officeDocument/2006/relationships/font" Target="fonts/RubikLight-bold.fntdata"/><Relationship Id="rId28" Type="http://schemas.openxmlformats.org/officeDocument/2006/relationships/font" Target="fonts/Rubik-regular.fntdata"/><Relationship Id="rId27" Type="http://schemas.openxmlformats.org/officeDocument/2006/relationships/font" Target="fonts/RubikLight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ubik-bold.fntdata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font" Target="fonts/Rubik-boldItalic.fntdata"/><Relationship Id="rId30" Type="http://schemas.openxmlformats.org/officeDocument/2006/relationships/font" Target="fonts/Rubik-italic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eb73dc02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eb73dc02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9fe4ce6f7_2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59fe4ce6f7_2_3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9e22937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59e22937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779cb9008_13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779cb9008_13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eb73dc02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eb73dc02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053f3df7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053f3df7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053f3df7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053f3df7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053f3df7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053f3df7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eb73dc02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eb73dc02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053f3df7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053f3df7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subTitle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" type="body"/>
          </p:nvPr>
        </p:nvSpPr>
        <p:spPr>
          <a:xfrm>
            <a:off x="31176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2" type="body"/>
          </p:nvPr>
        </p:nvSpPr>
        <p:spPr>
          <a:xfrm>
            <a:off x="467784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idx="1" type="subTitle"/>
          </p:nvPr>
        </p:nvSpPr>
        <p:spPr>
          <a:xfrm>
            <a:off x="311760" y="444960"/>
            <a:ext cx="8520000" cy="26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" type="body"/>
          </p:nvPr>
        </p:nvSpPr>
        <p:spPr>
          <a:xfrm>
            <a:off x="31176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2" type="body"/>
          </p:nvPr>
        </p:nvSpPr>
        <p:spPr>
          <a:xfrm>
            <a:off x="31176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3" type="body"/>
          </p:nvPr>
        </p:nvSpPr>
        <p:spPr>
          <a:xfrm>
            <a:off x="467784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>
            <a:off x="31176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2" type="body"/>
          </p:nvPr>
        </p:nvSpPr>
        <p:spPr>
          <a:xfrm>
            <a:off x="467784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3" type="body"/>
          </p:nvPr>
        </p:nvSpPr>
        <p:spPr>
          <a:xfrm>
            <a:off x="467784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>
            <a:off x="31176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2" type="body"/>
          </p:nvPr>
        </p:nvSpPr>
        <p:spPr>
          <a:xfrm>
            <a:off x="467784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3" type="body"/>
          </p:nvPr>
        </p:nvSpPr>
        <p:spPr>
          <a:xfrm>
            <a:off x="311760" y="2936880"/>
            <a:ext cx="85200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" type="body"/>
          </p:nvPr>
        </p:nvSpPr>
        <p:spPr>
          <a:xfrm>
            <a:off x="311760" y="1152360"/>
            <a:ext cx="85200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2" type="body"/>
          </p:nvPr>
        </p:nvSpPr>
        <p:spPr>
          <a:xfrm>
            <a:off x="311760" y="2936880"/>
            <a:ext cx="85200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" type="body"/>
          </p:nvPr>
        </p:nvSpPr>
        <p:spPr>
          <a:xfrm>
            <a:off x="31176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2" type="body"/>
          </p:nvPr>
        </p:nvSpPr>
        <p:spPr>
          <a:xfrm>
            <a:off x="467784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3" type="body"/>
          </p:nvPr>
        </p:nvSpPr>
        <p:spPr>
          <a:xfrm>
            <a:off x="467784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4" type="body"/>
          </p:nvPr>
        </p:nvSpPr>
        <p:spPr>
          <a:xfrm>
            <a:off x="31176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2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98" name="Google Shape;9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6" name="Google Shape;106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7" name="Google Shape;10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0" name="Google Shape;11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4" name="Google Shape;11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9" name="Google Shape;11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6" name="Google Shape;12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9" name="Google Shape;12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3" name="Google Shape;133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4" name="Google Shape;134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5" name="Google Shape;13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38" name="Google Shape;13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1" name="Google Shape;141;p3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2" name="Google Shape;14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_AND_BODY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8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" name="Google Shape;147;p38"/>
          <p:cNvSpPr txBox="1"/>
          <p:nvPr>
            <p:ph idx="1" type="subTitle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lvl="1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lvl="2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lvl="3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lvl="4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lvl="5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lvl="6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lvl="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lvl="8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9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0" name="Google Shape;150;p39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0"/>
          <p:cNvSpPr txBox="1"/>
          <p:nvPr/>
        </p:nvSpPr>
        <p:spPr>
          <a:xfrm>
            <a:off x="1009900" y="2393225"/>
            <a:ext cx="42585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Tema del día.</a:t>
            </a:r>
            <a:endParaRPr b="0" i="0" sz="24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6" name="Google Shape;156;p40"/>
          <p:cNvSpPr/>
          <p:nvPr/>
        </p:nvSpPr>
        <p:spPr>
          <a:xfrm>
            <a:off x="1144725" y="155937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0"/>
          <p:cNvSpPr txBox="1"/>
          <p:nvPr/>
        </p:nvSpPr>
        <p:spPr>
          <a:xfrm>
            <a:off x="1043550" y="2771625"/>
            <a:ext cx="28827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Javascript - DOM.</a:t>
            </a:r>
            <a:endParaRPr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8" name="Google Shape;158;p40"/>
          <p:cNvSpPr txBox="1"/>
          <p:nvPr/>
        </p:nvSpPr>
        <p:spPr>
          <a:xfrm>
            <a:off x="1043550" y="1006175"/>
            <a:ext cx="37059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" sz="1200" u="none" cap="none" strike="noStrike">
                <a:solidFill>
                  <a:srgbClr val="4CA8F8"/>
                </a:solidFill>
              </a:rPr>
              <a:t>D E S A R R O L L O   W E B   F U L L   S T A C K</a:t>
            </a:r>
            <a:endParaRPr i="0" sz="1200" u="none" cap="none" strike="noStrike">
              <a:solidFill>
                <a:srgbClr val="4CA8F8"/>
              </a:solidFill>
            </a:endParaRPr>
          </a:p>
        </p:txBody>
      </p:sp>
      <p:sp>
        <p:nvSpPr>
          <p:cNvPr id="159" name="Google Shape;159;p40"/>
          <p:cNvSpPr txBox="1"/>
          <p:nvPr/>
        </p:nvSpPr>
        <p:spPr>
          <a:xfrm>
            <a:off x="6117100" y="4188275"/>
            <a:ext cx="21429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rgbClr val="ACACAC"/>
                </a:solidFill>
                <a:latin typeface="Rubik"/>
                <a:ea typeface="Rubik"/>
                <a:cs typeface="Rubik"/>
                <a:sym typeface="Rubik"/>
              </a:rPr>
              <a:t>COM DWFS-8</a:t>
            </a:r>
            <a:endParaRPr b="0" i="0" sz="1000" u="none" cap="none" strike="noStrike">
              <a:solidFill>
                <a:srgbClr val="ACACAC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9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9"/>
          <p:cNvSpPr txBox="1"/>
          <p:nvPr/>
        </p:nvSpPr>
        <p:spPr>
          <a:xfrm>
            <a:off x="976125" y="1297000"/>
            <a:ext cx="6929400" cy="26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77AA"/>
              </a:solidFill>
              <a:highlight>
                <a:srgbClr val="EEEEEE"/>
              </a:highlight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highlight>
                  <a:srgbClr val="EEEEEE"/>
                </a:highlight>
              </a:rPr>
              <a:t>&lt;</a:t>
            </a:r>
            <a:r>
              <a:rPr lang="en">
                <a:solidFill>
                  <a:srgbClr val="990055"/>
                </a:solidFill>
                <a:highlight>
                  <a:srgbClr val="EEEEEE"/>
                </a:highlight>
              </a:rPr>
              <a:t>p </a:t>
            </a:r>
            <a:r>
              <a:rPr lang="en">
                <a:solidFill>
                  <a:srgbClr val="669900"/>
                </a:solidFill>
                <a:highlight>
                  <a:srgbClr val="EEEEEE"/>
                </a:highlight>
              </a:rPr>
              <a:t>id</a:t>
            </a:r>
            <a:r>
              <a:rPr lang="en">
                <a:solidFill>
                  <a:srgbClr val="999999"/>
                </a:solidFill>
                <a:highlight>
                  <a:srgbClr val="EEEEEE"/>
                </a:highlight>
              </a:rPr>
              <a:t>="</a:t>
            </a:r>
            <a:r>
              <a:rPr lang="en">
                <a:solidFill>
                  <a:srgbClr val="0077AA"/>
                </a:solidFill>
                <a:highlight>
                  <a:srgbClr val="EEEEEE"/>
                </a:highlight>
              </a:rPr>
              <a:t>parrafo</a:t>
            </a:r>
            <a:r>
              <a:rPr lang="en">
                <a:solidFill>
                  <a:srgbClr val="999999"/>
                </a:solidFill>
                <a:highlight>
                  <a:srgbClr val="EEEEEE"/>
                </a:highlight>
              </a:rPr>
              <a:t>" title=”</a:t>
            </a:r>
            <a:r>
              <a:rPr lang="en">
                <a:solidFill>
                  <a:srgbClr val="0077AA"/>
                </a:solidFill>
                <a:highlight>
                  <a:srgbClr val="EEEEEE"/>
                </a:highlight>
              </a:rPr>
              <a:t>Párrafo</a:t>
            </a:r>
            <a:r>
              <a:rPr lang="en">
                <a:solidFill>
                  <a:srgbClr val="999999"/>
                </a:solidFill>
                <a:highlight>
                  <a:srgbClr val="EEEEEE"/>
                </a:highlight>
              </a:rPr>
              <a:t>”&gt;</a:t>
            </a:r>
            <a:r>
              <a:rPr lang="en">
                <a:solidFill>
                  <a:srgbClr val="333333"/>
                </a:solidFill>
                <a:highlight>
                  <a:srgbClr val="EEEEEE"/>
                </a:highlight>
              </a:rPr>
              <a:t>Cualquier texto acá</a:t>
            </a:r>
            <a:r>
              <a:rPr lang="en">
                <a:solidFill>
                  <a:srgbClr val="999999"/>
                </a:solidFill>
                <a:highlight>
                  <a:srgbClr val="EEEEEE"/>
                </a:highlight>
              </a:rPr>
              <a:t>&lt;/</a:t>
            </a:r>
            <a:r>
              <a:rPr lang="en">
                <a:solidFill>
                  <a:srgbClr val="990055"/>
                </a:solidFill>
                <a:highlight>
                  <a:srgbClr val="EEEEEE"/>
                </a:highlight>
              </a:rPr>
              <a:t>p</a:t>
            </a:r>
            <a:r>
              <a:rPr lang="en">
                <a:solidFill>
                  <a:srgbClr val="999999"/>
                </a:solidFill>
                <a:highlight>
                  <a:srgbClr val="EEEEEE"/>
                </a:highlight>
              </a:rPr>
              <a:t>&gt;</a:t>
            </a:r>
            <a:endParaRPr>
              <a:solidFill>
                <a:srgbClr val="999999"/>
              </a:solidFill>
              <a:highlight>
                <a:srgbClr val="EEEEEE"/>
              </a:highlight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77AA"/>
                </a:solidFill>
                <a:highlight>
                  <a:srgbClr val="EEEEEE"/>
                </a:highlight>
              </a:rPr>
              <a:t>var</a:t>
            </a:r>
            <a:r>
              <a:rPr lang="en">
                <a:solidFill>
                  <a:srgbClr val="333333"/>
                </a:solidFill>
                <a:highlight>
                  <a:srgbClr val="EEEEEE"/>
                </a:highlight>
              </a:rPr>
              <a:t> elem </a:t>
            </a:r>
            <a:r>
              <a:rPr lang="en">
                <a:solidFill>
                  <a:srgbClr val="9A6E3A"/>
                </a:solidFill>
                <a:highlight>
                  <a:srgbClr val="EEEEEE"/>
                </a:highlight>
              </a:rPr>
              <a:t>=</a:t>
            </a:r>
            <a:r>
              <a:rPr lang="en">
                <a:solidFill>
                  <a:srgbClr val="333333"/>
                </a:solidFill>
                <a:highlight>
                  <a:srgbClr val="EEEEEE"/>
                </a:highlight>
              </a:rPr>
              <a:t> document</a:t>
            </a:r>
            <a:r>
              <a:rPr lang="en">
                <a:solidFill>
                  <a:srgbClr val="999999"/>
                </a:solidFill>
                <a:highlight>
                  <a:srgbClr val="EEEEEE"/>
                </a:highlight>
              </a:rPr>
              <a:t>.</a:t>
            </a:r>
            <a:r>
              <a:rPr lang="en">
                <a:solidFill>
                  <a:srgbClr val="DD4A68"/>
                </a:solidFill>
                <a:highlight>
                  <a:srgbClr val="EEEEEE"/>
                </a:highlight>
              </a:rPr>
              <a:t>getElementById</a:t>
            </a:r>
            <a:r>
              <a:rPr lang="en">
                <a:solidFill>
                  <a:srgbClr val="999999"/>
                </a:solidFill>
                <a:highlight>
                  <a:srgbClr val="EEEEEE"/>
                </a:highlight>
              </a:rPr>
              <a:t>(</a:t>
            </a:r>
            <a:r>
              <a:rPr lang="en">
                <a:solidFill>
                  <a:srgbClr val="669900"/>
                </a:solidFill>
                <a:highlight>
                  <a:srgbClr val="EEEEEE"/>
                </a:highlight>
              </a:rPr>
              <a:t>‘parrafo’</a:t>
            </a:r>
            <a:r>
              <a:rPr lang="en">
                <a:solidFill>
                  <a:srgbClr val="999999"/>
                </a:solidFill>
                <a:highlight>
                  <a:srgbClr val="EEEEEE"/>
                </a:highlight>
              </a:rPr>
              <a:t>);</a:t>
            </a:r>
            <a:r>
              <a:rPr lang="en">
                <a:solidFill>
                  <a:srgbClr val="333333"/>
                </a:solidFill>
                <a:highlight>
                  <a:srgbClr val="EEEEEE"/>
                </a:highlight>
              </a:rPr>
              <a:t> </a:t>
            </a:r>
            <a:endParaRPr>
              <a:solidFill>
                <a:srgbClr val="333333"/>
              </a:solidFill>
              <a:highlight>
                <a:srgbClr val="EEEEEE"/>
              </a:highlight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EEEEEE"/>
                </a:highlight>
              </a:rPr>
              <a:t>elem</a:t>
            </a:r>
            <a:r>
              <a:rPr lang="en">
                <a:solidFill>
                  <a:srgbClr val="999999"/>
                </a:solidFill>
                <a:highlight>
                  <a:srgbClr val="EEEEEE"/>
                </a:highlight>
              </a:rPr>
              <a:t>.</a:t>
            </a:r>
            <a:r>
              <a:rPr lang="en">
                <a:solidFill>
                  <a:srgbClr val="333333"/>
                </a:solidFill>
                <a:highlight>
                  <a:srgbClr val="EEEEEE"/>
                </a:highlight>
              </a:rPr>
              <a:t>style</a:t>
            </a:r>
            <a:r>
              <a:rPr lang="en">
                <a:solidFill>
                  <a:srgbClr val="999999"/>
                </a:solidFill>
                <a:highlight>
                  <a:srgbClr val="EEEEEE"/>
                </a:highlight>
              </a:rPr>
              <a:t>.</a:t>
            </a:r>
            <a:r>
              <a:rPr lang="en">
                <a:solidFill>
                  <a:srgbClr val="333333"/>
                </a:solidFill>
                <a:highlight>
                  <a:srgbClr val="EEEEEE"/>
                </a:highlight>
              </a:rPr>
              <a:t>color </a:t>
            </a:r>
            <a:r>
              <a:rPr lang="en">
                <a:solidFill>
                  <a:srgbClr val="9A6E3A"/>
                </a:solidFill>
                <a:highlight>
                  <a:srgbClr val="EEEEEE"/>
                </a:highlight>
              </a:rPr>
              <a:t>=</a:t>
            </a:r>
            <a:r>
              <a:rPr lang="en">
                <a:solidFill>
                  <a:srgbClr val="333333"/>
                </a:solidFill>
                <a:highlight>
                  <a:srgbClr val="EEEEEE"/>
                </a:highlight>
              </a:rPr>
              <a:t> ‘blue’</a:t>
            </a:r>
            <a:r>
              <a:rPr lang="en">
                <a:solidFill>
                  <a:srgbClr val="999999"/>
                </a:solidFill>
                <a:highlight>
                  <a:srgbClr val="EEEEEE"/>
                </a:highlight>
              </a:rPr>
              <a:t>; // cambio de estilo</a:t>
            </a:r>
            <a:endParaRPr>
              <a:solidFill>
                <a:srgbClr val="999999"/>
              </a:solidFill>
              <a:highlight>
                <a:srgbClr val="EEEEEE"/>
              </a:highlight>
            </a:endParaRPr>
          </a:p>
          <a:p>
            <a:pPr indent="0" lvl="0" marL="0" marR="1397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33333"/>
                </a:solidFill>
                <a:highlight>
                  <a:srgbClr val="EEEEEE"/>
                </a:highlight>
              </a:rPr>
              <a:t>elem</a:t>
            </a:r>
            <a:r>
              <a:rPr lang="en">
                <a:solidFill>
                  <a:srgbClr val="999999"/>
                </a:solidFill>
                <a:highlight>
                  <a:srgbClr val="EEEEEE"/>
                </a:highlight>
              </a:rPr>
              <a:t>.</a:t>
            </a:r>
            <a:r>
              <a:rPr lang="en">
                <a:solidFill>
                  <a:srgbClr val="333333"/>
                </a:solidFill>
                <a:highlight>
                  <a:srgbClr val="EEEEEE"/>
                </a:highlight>
              </a:rPr>
              <a:t>innerHTML </a:t>
            </a:r>
            <a:r>
              <a:rPr lang="en">
                <a:solidFill>
                  <a:srgbClr val="9A6E3A"/>
                </a:solidFill>
                <a:highlight>
                  <a:srgbClr val="EEEEEE"/>
                </a:highlight>
              </a:rPr>
              <a:t>=</a:t>
            </a:r>
            <a:r>
              <a:rPr lang="en">
                <a:solidFill>
                  <a:srgbClr val="333333"/>
                </a:solidFill>
                <a:highlight>
                  <a:srgbClr val="EEEEEE"/>
                </a:highlight>
              </a:rPr>
              <a:t> ‘Nuevo texto’</a:t>
            </a:r>
            <a:r>
              <a:rPr lang="en">
                <a:solidFill>
                  <a:srgbClr val="999999"/>
                </a:solidFill>
                <a:highlight>
                  <a:srgbClr val="EEEEEE"/>
                </a:highlight>
              </a:rPr>
              <a:t>; // cambio del texto</a:t>
            </a:r>
            <a:endParaRPr>
              <a:solidFill>
                <a:srgbClr val="999999"/>
              </a:solidFill>
              <a:highlight>
                <a:srgbClr val="EEEEEE"/>
              </a:highlight>
            </a:endParaRPr>
          </a:p>
          <a:p>
            <a:pPr indent="0" lvl="0" marL="0" marR="1397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33333"/>
                </a:solidFill>
                <a:highlight>
                  <a:srgbClr val="EEEEEE"/>
                </a:highlight>
              </a:rPr>
              <a:t>elem</a:t>
            </a:r>
            <a:r>
              <a:rPr lang="en">
                <a:solidFill>
                  <a:srgbClr val="999999"/>
                </a:solidFill>
                <a:highlight>
                  <a:srgbClr val="EEEEEE"/>
                </a:highlight>
              </a:rPr>
              <a:t>.</a:t>
            </a:r>
            <a:r>
              <a:rPr lang="en">
                <a:solidFill>
                  <a:srgbClr val="333333"/>
                </a:solidFill>
                <a:highlight>
                  <a:srgbClr val="EEEEEE"/>
                </a:highlight>
              </a:rPr>
              <a:t>title </a:t>
            </a:r>
            <a:r>
              <a:rPr lang="en">
                <a:solidFill>
                  <a:srgbClr val="9A6E3A"/>
                </a:solidFill>
                <a:highlight>
                  <a:srgbClr val="EEEEEE"/>
                </a:highlight>
              </a:rPr>
              <a:t>=</a:t>
            </a:r>
            <a:r>
              <a:rPr lang="en">
                <a:solidFill>
                  <a:srgbClr val="333333"/>
                </a:solidFill>
                <a:highlight>
                  <a:srgbClr val="EEEEEE"/>
                </a:highlight>
              </a:rPr>
              <a:t> ‘Párrafo actualizado’’</a:t>
            </a:r>
            <a:r>
              <a:rPr lang="en">
                <a:solidFill>
                  <a:srgbClr val="999999"/>
                </a:solidFill>
                <a:highlight>
                  <a:srgbClr val="EEEEEE"/>
                </a:highlight>
              </a:rPr>
              <a:t>; // cambio de propiedad</a:t>
            </a:r>
            <a:endParaRPr>
              <a:solidFill>
                <a:srgbClr val="CE2068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49"/>
          <p:cNvSpPr txBox="1"/>
          <p:nvPr/>
        </p:nvSpPr>
        <p:spPr>
          <a:xfrm>
            <a:off x="886575" y="72492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Accediendo al DOM desde javascript.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0"/>
          <p:cNvSpPr/>
          <p:nvPr/>
        </p:nvSpPr>
        <p:spPr>
          <a:xfrm>
            <a:off x="1293185" y="4136300"/>
            <a:ext cx="419100" cy="411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50"/>
          <p:cNvSpPr txBox="1"/>
          <p:nvPr/>
        </p:nvSpPr>
        <p:spPr>
          <a:xfrm>
            <a:off x="5686697" y="4598126"/>
            <a:ext cx="23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31" name="Google Shape;231;p50"/>
          <p:cNvSpPr txBox="1"/>
          <p:nvPr/>
        </p:nvSpPr>
        <p:spPr>
          <a:xfrm>
            <a:off x="937814" y="2626293"/>
            <a:ext cx="6183000" cy="21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50"/>
          <p:cNvSpPr/>
          <p:nvPr/>
        </p:nvSpPr>
        <p:spPr>
          <a:xfrm>
            <a:off x="1179425" y="4329980"/>
            <a:ext cx="43902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¿Preguntas?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0497" y="669150"/>
            <a:ext cx="6183001" cy="301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1"/>
          <p:cNvSpPr/>
          <p:nvPr/>
        </p:nvSpPr>
        <p:spPr>
          <a:xfrm>
            <a:off x="1552850" y="143647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41"/>
          <p:cNvSpPr txBox="1"/>
          <p:nvPr/>
        </p:nvSpPr>
        <p:spPr>
          <a:xfrm>
            <a:off x="1043550" y="2771625"/>
            <a:ext cx="28827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6" name="Google Shape;166;p41"/>
          <p:cNvSpPr txBox="1"/>
          <p:nvPr/>
        </p:nvSpPr>
        <p:spPr>
          <a:xfrm>
            <a:off x="1460500" y="913275"/>
            <a:ext cx="4656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Hoja de ruta de hoy</a:t>
            </a:r>
            <a:r>
              <a:rPr lang="en" sz="2400">
                <a:solidFill>
                  <a:srgbClr val="91CC44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endParaRPr b="0" i="0" sz="2400" u="none" cap="none" strike="noStrike">
              <a:solidFill>
                <a:srgbClr val="91CC44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aphicFrame>
        <p:nvGraphicFramePr>
          <p:cNvPr id="167" name="Google Shape;167;p41"/>
          <p:cNvGraphicFramePr/>
          <p:nvPr/>
        </p:nvGraphicFramePr>
        <p:xfrm>
          <a:off x="1615050" y="168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{4CAE0E8F-C810-4E70-A471-E3D7E66B8EBB}</a:tableStyleId>
              </a:tblPr>
              <a:tblGrid>
                <a:gridCol w="691300"/>
                <a:gridCol w="4877850"/>
              </a:tblGrid>
              <a:tr h="12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ubik Medium"/>
                          <a:ea typeface="Rubik Medium"/>
                          <a:cs typeface="Rubik Medium"/>
                          <a:sym typeface="Rubik Medium"/>
                        </a:rPr>
                        <a:t>19:00</a:t>
                      </a:r>
                      <a:endParaRPr>
                        <a:solidFill>
                          <a:srgbClr val="666666"/>
                        </a:solidFill>
                        <a:latin typeface="Rubik Medium"/>
                        <a:ea typeface="Rubik Medium"/>
                        <a:cs typeface="Rubik Medium"/>
                        <a:sym typeface="Rubik Medium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4CA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CA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CA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CA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Apertura de clase y repaso y revision checklist nuevo.</a:t>
                      </a:r>
                      <a:endParaRPr>
                        <a:solidFill>
                          <a:srgbClr val="666666"/>
                        </a:solidFill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4CA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CA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CA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CA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ubik Medium"/>
                          <a:ea typeface="Rubik Medium"/>
                          <a:cs typeface="Rubik Medium"/>
                          <a:sym typeface="Rubik Medium"/>
                        </a:rPr>
                        <a:t>19:20</a:t>
                      </a:r>
                      <a:endParaRPr>
                        <a:solidFill>
                          <a:srgbClr val="666666"/>
                        </a:solidFill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4CA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CA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CA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CA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Explicacion funciones del homebanking.</a:t>
                      </a:r>
                      <a:endParaRPr>
                        <a:solidFill>
                          <a:srgbClr val="666666"/>
                        </a:solidFill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4CA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CA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CA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CA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ubik Medium"/>
                          <a:ea typeface="Rubik Medium"/>
                          <a:cs typeface="Rubik Medium"/>
                          <a:sym typeface="Rubik Medium"/>
                        </a:rPr>
                        <a:t>20:30</a:t>
                      </a:r>
                      <a:endParaRPr>
                        <a:solidFill>
                          <a:srgbClr val="666666"/>
                        </a:solidFill>
                        <a:latin typeface="Rubik Medium"/>
                        <a:ea typeface="Rubik Medium"/>
                        <a:cs typeface="Rubik Medium"/>
                        <a:sym typeface="Rubik Medium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4CA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CA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CA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CA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Breack.</a:t>
                      </a:r>
                      <a:endParaRPr>
                        <a:solidFill>
                          <a:srgbClr val="666666"/>
                        </a:solidFill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4CA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CA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CA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CA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ubik Medium"/>
                          <a:ea typeface="Rubik Medium"/>
                          <a:cs typeface="Rubik Medium"/>
                          <a:sym typeface="Rubik Medium"/>
                        </a:rPr>
                        <a:t>20:50</a:t>
                      </a:r>
                      <a:endParaRPr>
                        <a:solidFill>
                          <a:srgbClr val="666666"/>
                        </a:solidFill>
                        <a:latin typeface="Rubik Medium"/>
                        <a:ea typeface="Rubik Medium"/>
                        <a:cs typeface="Rubik Medium"/>
                        <a:sym typeface="Rubik Medium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4CA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CA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CA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CA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Ejercitación.</a:t>
                      </a:r>
                      <a:endParaRPr>
                        <a:solidFill>
                          <a:srgbClr val="666666"/>
                        </a:solidFill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4CA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CA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CA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CA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ubik Medium"/>
                          <a:ea typeface="Rubik Medium"/>
                          <a:cs typeface="Rubik Medium"/>
                          <a:sym typeface="Rubik Medium"/>
                        </a:rPr>
                        <a:t>21:42</a:t>
                      </a:r>
                      <a:endParaRPr>
                        <a:solidFill>
                          <a:srgbClr val="666666"/>
                        </a:solidFill>
                        <a:latin typeface="Rubik Medium"/>
                        <a:ea typeface="Rubik Medium"/>
                        <a:cs typeface="Rubik Medium"/>
                        <a:sym typeface="Rubik Medium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4CA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CA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CA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CA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Reconstrucción y cierre </a:t>
                      </a:r>
                      <a:endParaRPr>
                        <a:solidFill>
                          <a:srgbClr val="666666"/>
                        </a:solidFill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4CA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CA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CA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CA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2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42"/>
          <p:cNvSpPr txBox="1"/>
          <p:nvPr/>
        </p:nvSpPr>
        <p:spPr>
          <a:xfrm>
            <a:off x="976125" y="1118825"/>
            <a:ext cx="6929400" cy="3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Un evento se produce cuando el usuario se ha producido una determinada acción, como por ejemplo hacer clic en un componente o redimensionar una ventana. 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Los eventos estan agrupados entre las siguientes categorias:</a:t>
            </a:r>
            <a:b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</a:b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De ventana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:  por lo general aplican solo al body.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De formulario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: aplica a los elementos de un form (input, form, buttons).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De teclado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: eventos generados por el uso del teclado.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De mouse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: eventos generados por el uso del mouse.</a:t>
            </a:r>
            <a:b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</a:b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42"/>
          <p:cNvSpPr txBox="1"/>
          <p:nvPr/>
        </p:nvSpPr>
        <p:spPr>
          <a:xfrm>
            <a:off x="886575" y="72492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Eventos del DOM.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3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3"/>
          <p:cNvSpPr txBox="1"/>
          <p:nvPr/>
        </p:nvSpPr>
        <p:spPr>
          <a:xfrm>
            <a:off x="976125" y="1462975"/>
            <a:ext cx="6929400" cy="29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12529"/>
                </a:solidFill>
                <a:highlight>
                  <a:srgbClr val="FFFFFF"/>
                </a:highlight>
              </a:rPr>
              <a:t>De ventana.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b="1" lang="en">
                <a:solidFill>
                  <a:srgbClr val="333333"/>
                </a:solidFill>
                <a:highlight>
                  <a:srgbClr val="DDEEFF"/>
                </a:highlight>
              </a:rPr>
              <a:t>onload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: se produce al cargarse el contenido de la página web.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b="1" lang="en">
                <a:solidFill>
                  <a:srgbClr val="333333"/>
                </a:solidFill>
                <a:highlight>
                  <a:srgbClr val="DDEEFF"/>
                </a:highlight>
              </a:rPr>
              <a:t>onunload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: se lanza al cargar otro documento o página web.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onload</a:t>
            </a:r>
            <a:r>
              <a:rPr lang="en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="myFunction()"&gt;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43"/>
          <p:cNvSpPr txBox="1"/>
          <p:nvPr/>
        </p:nvSpPr>
        <p:spPr>
          <a:xfrm>
            <a:off x="886575" y="72492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Eventos mas comunes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4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44"/>
          <p:cNvSpPr txBox="1"/>
          <p:nvPr/>
        </p:nvSpPr>
        <p:spPr>
          <a:xfrm>
            <a:off x="976125" y="1462975"/>
            <a:ext cx="6929400" cy="29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12529"/>
                </a:solidFill>
                <a:highlight>
                  <a:srgbClr val="FFFFFF"/>
                </a:highlight>
              </a:rPr>
              <a:t>De formulario</a:t>
            </a:r>
            <a:r>
              <a:rPr lang="en">
                <a:solidFill>
                  <a:srgbClr val="212529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b="1" lang="en">
                <a:solidFill>
                  <a:srgbClr val="333333"/>
                </a:solidFill>
                <a:highlight>
                  <a:srgbClr val="DDEEFF"/>
                </a:highlight>
              </a:rPr>
              <a:t>onblur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: cuando un elemento pierde el foco.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b="1" lang="en">
                <a:solidFill>
                  <a:srgbClr val="333333"/>
                </a:solidFill>
                <a:highlight>
                  <a:srgbClr val="DDEEFF"/>
                </a:highlight>
              </a:rPr>
              <a:t>onfocus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: cuando un elemento obtiene el foco.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b="1" lang="en">
                <a:solidFill>
                  <a:srgbClr val="333333"/>
                </a:solidFill>
                <a:highlight>
                  <a:srgbClr val="DDEEFF"/>
                </a:highlight>
              </a:rPr>
              <a:t>onreset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: al resetear un formulario.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b="1" lang="en">
                <a:solidFill>
                  <a:srgbClr val="333333"/>
                </a:solidFill>
                <a:highlight>
                  <a:srgbClr val="DDEEFF"/>
                </a:highlight>
              </a:rPr>
              <a:t>onsubmit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: al enviar un formulario.</a:t>
            </a:r>
            <a:endParaRPr b="1">
              <a:solidFill>
                <a:srgbClr val="333333"/>
              </a:solidFill>
              <a:highlight>
                <a:srgbClr val="DDEE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en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="text"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onblur</a:t>
            </a:r>
            <a:r>
              <a:rPr lang="en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="myFunction()"&gt;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44"/>
          <p:cNvSpPr txBox="1"/>
          <p:nvPr/>
        </p:nvSpPr>
        <p:spPr>
          <a:xfrm>
            <a:off x="886575" y="72492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Eventos mas comunes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5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45"/>
          <p:cNvSpPr txBox="1"/>
          <p:nvPr/>
        </p:nvSpPr>
        <p:spPr>
          <a:xfrm>
            <a:off x="976125" y="1462975"/>
            <a:ext cx="6929400" cy="29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12529"/>
                </a:solidFill>
                <a:highlight>
                  <a:srgbClr val="FFFFFF"/>
                </a:highlight>
              </a:rPr>
              <a:t>De teclado.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b="1" lang="en">
                <a:solidFill>
                  <a:srgbClr val="333333"/>
                </a:solidFill>
                <a:highlight>
                  <a:srgbClr val="DDEEFF"/>
                </a:highlight>
              </a:rPr>
              <a:t>onkeydown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: cuando se presiona una tecla.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b="1" lang="en">
                <a:solidFill>
                  <a:srgbClr val="333333"/>
                </a:solidFill>
                <a:highlight>
                  <a:srgbClr val="DDEEFF"/>
                </a:highlight>
              </a:rPr>
              <a:t>onkeypress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: al pulsar una tecla correspondiente a un carácter.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b="1" lang="en">
                <a:solidFill>
                  <a:srgbClr val="333333"/>
                </a:solidFill>
                <a:highlight>
                  <a:srgbClr val="DDEEFF"/>
                </a:highlight>
              </a:rPr>
              <a:t>onkeyup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: cuando se levanta una tecla tras pulsarla.</a:t>
            </a:r>
            <a:endParaRPr b="1">
              <a:solidFill>
                <a:srgbClr val="333333"/>
              </a:solidFill>
              <a:highlight>
                <a:srgbClr val="DDEE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en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="text"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onkeypress</a:t>
            </a:r>
            <a:r>
              <a:rPr lang="en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="myFunction()"&gt;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45"/>
          <p:cNvSpPr txBox="1"/>
          <p:nvPr/>
        </p:nvSpPr>
        <p:spPr>
          <a:xfrm>
            <a:off x="886575" y="72492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Eventos mas comunes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6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46"/>
          <p:cNvSpPr txBox="1"/>
          <p:nvPr/>
        </p:nvSpPr>
        <p:spPr>
          <a:xfrm>
            <a:off x="976125" y="1557825"/>
            <a:ext cx="6929400" cy="28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12529"/>
                </a:solidFill>
                <a:highlight>
                  <a:srgbClr val="FFFFFF"/>
                </a:highlight>
              </a:rPr>
              <a:t>De mouse.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b="1" lang="en">
                <a:solidFill>
                  <a:srgbClr val="333333"/>
                </a:solidFill>
                <a:highlight>
                  <a:srgbClr val="DDEEFF"/>
                </a:highlight>
              </a:rPr>
              <a:t>onclick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: al hacer clic en un elemento.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b="1" lang="en">
                <a:solidFill>
                  <a:srgbClr val="333333"/>
                </a:solidFill>
                <a:highlight>
                  <a:srgbClr val="DDEEFF"/>
                </a:highlight>
              </a:rPr>
              <a:t>ondblclick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: cuando se hace doble clic en un elemento.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b="1" lang="en">
                <a:solidFill>
                  <a:srgbClr val="333333"/>
                </a:solidFill>
                <a:highlight>
                  <a:srgbClr val="DDEEFF"/>
                </a:highlight>
              </a:rPr>
              <a:t>onmousedown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: al pulsar un botón del ratón.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b="1" lang="en">
                <a:solidFill>
                  <a:srgbClr val="333333"/>
                </a:solidFill>
                <a:highlight>
                  <a:srgbClr val="DDEEFF"/>
                </a:highlight>
              </a:rPr>
              <a:t>onmouseup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: cuando se levanta el botón del ratón tras presionarlo.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b="1" lang="en">
                <a:solidFill>
                  <a:srgbClr val="333333"/>
                </a:solidFill>
                <a:highlight>
                  <a:srgbClr val="DDEEFF"/>
                </a:highlight>
              </a:rPr>
              <a:t>onmouseout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: al mover el ratón fuera del área del elemento.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b="1" lang="en">
                <a:solidFill>
                  <a:srgbClr val="333333"/>
                </a:solidFill>
                <a:highlight>
                  <a:srgbClr val="DDEEFF"/>
                </a:highlight>
              </a:rPr>
              <a:t>onmouseover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: al mover el ratón en el área de un elemento.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onclick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="myFunction()"&gt;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Click me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/button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46"/>
          <p:cNvSpPr txBox="1"/>
          <p:nvPr/>
        </p:nvSpPr>
        <p:spPr>
          <a:xfrm>
            <a:off x="886575" y="72492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Eventos mas comunes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7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47"/>
          <p:cNvSpPr txBox="1"/>
          <p:nvPr/>
        </p:nvSpPr>
        <p:spPr>
          <a:xfrm>
            <a:off x="976125" y="1014975"/>
            <a:ext cx="6929400" cy="36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03030"/>
                </a:solidFill>
              </a:rPr>
              <a:t>Cada vez que un navegador lee un fichero html, genera interiormente lo que se conoce como el DOM (</a:t>
            </a:r>
            <a:r>
              <a:rPr i="1" lang="en">
                <a:solidFill>
                  <a:srgbClr val="303030"/>
                </a:solidFill>
              </a:rPr>
              <a:t>Document Object Model</a:t>
            </a:r>
            <a:r>
              <a:rPr lang="en">
                <a:solidFill>
                  <a:srgbClr val="303030"/>
                </a:solidFill>
              </a:rPr>
              <a:t>), que es básicamente un árbol en el que está representada toda la información que contiene el documento: textos, enlaces, imágenes, formularios, etc. </a:t>
            </a:r>
            <a:endParaRPr>
              <a:solidFill>
                <a:srgbClr val="30303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030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8F8F2"/>
              </a:solidFill>
              <a:highlight>
                <a:srgbClr val="272822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B243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47"/>
          <p:cNvSpPr txBox="1"/>
          <p:nvPr/>
        </p:nvSpPr>
        <p:spPr>
          <a:xfrm>
            <a:off x="886575" y="72492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Accediendo al DOM desde javascript.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10" name="Google Shape;21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4375" y="2210200"/>
            <a:ext cx="3254675" cy="22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8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48"/>
          <p:cNvSpPr txBox="1"/>
          <p:nvPr/>
        </p:nvSpPr>
        <p:spPr>
          <a:xfrm>
            <a:off x="976125" y="2438500"/>
            <a:ext cx="69294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03030"/>
                </a:solidFill>
              </a:rPr>
              <a:t>Podemos acceder a los distintos nodos del árbol DOM para observar sus propiedades o incluso para modificar algunas de ellas. Además, podremos añadir y cambiar o quitar eventos a dichos nodos, de forma que su comportamiento podría variar a lo largo de la visualización del documento, en función de las acciones del usuario.</a:t>
            </a:r>
            <a:endParaRPr>
              <a:solidFill>
                <a:srgbClr val="30303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03030"/>
                </a:solidFill>
              </a:rPr>
              <a:t>La forma más rápida de acceder a un nodo es mediante su </a:t>
            </a:r>
            <a:r>
              <a:rPr b="1" lang="en">
                <a:solidFill>
                  <a:srgbClr val="303030"/>
                </a:solidFill>
              </a:rPr>
              <a:t>identificador</a:t>
            </a:r>
            <a:r>
              <a:rPr lang="en">
                <a:solidFill>
                  <a:srgbClr val="303030"/>
                </a:solidFill>
              </a:rPr>
              <a:t>, para lo cual ha tenido que serle asignado dicho identificador en el fichero HTML</a:t>
            </a:r>
            <a:endParaRPr>
              <a:solidFill>
                <a:srgbClr val="30303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03030"/>
                </a:solidFill>
              </a:rPr>
              <a:t>Una vez identificado un elemento se puede acceder a él mediante la función </a:t>
            </a:r>
            <a:r>
              <a:rPr lang="en">
                <a:solidFill>
                  <a:srgbClr val="FF0000"/>
                </a:solidFill>
              </a:rPr>
              <a:t>document.getElementById( identificador )</a:t>
            </a:r>
            <a:r>
              <a:rPr lang="en">
                <a:solidFill>
                  <a:srgbClr val="303030"/>
                </a:solidFill>
              </a:rPr>
              <a:t>, que devuelve el nodo cuyo </a:t>
            </a:r>
            <a:r>
              <a:rPr lang="en">
                <a:solidFill>
                  <a:srgbClr val="303030"/>
                </a:solidFill>
              </a:rPr>
              <a:t>identificador</a:t>
            </a:r>
            <a:r>
              <a:rPr lang="en">
                <a:solidFill>
                  <a:srgbClr val="303030"/>
                </a:solidFill>
              </a:rPr>
              <a:t> es el pasado como parámetro.</a:t>
            </a:r>
            <a:endParaRPr>
              <a:solidFill>
                <a:srgbClr val="30303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30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8F8F2"/>
              </a:solidFill>
              <a:highlight>
                <a:srgbClr val="272822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B243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8"/>
          <p:cNvSpPr txBox="1"/>
          <p:nvPr/>
        </p:nvSpPr>
        <p:spPr>
          <a:xfrm>
            <a:off x="886575" y="72492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Accediendo al DOM desde javascript.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