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ubik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ubik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ubik-italic.fntdata"/><Relationship Id="rId25" Type="http://schemas.openxmlformats.org/officeDocument/2006/relationships/font" Target="fonts/Rubik-bold.fntdata"/><Relationship Id="rId27" Type="http://schemas.openxmlformats.org/officeDocument/2006/relationships/font" Target="fonts/Rubik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9e6c0e38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59e6c0e38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9e6c0e38a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59e6c0e38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9e6c0e38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59e6c0e38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1cddf32de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41cddf32de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1cddf32d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41cddf32d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1cddf32de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41cddf32de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1cddf32de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41cddf32de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1cddf32de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41cddf32de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1cddf32de_1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41cddf32de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9e6c0e3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g59e6c0e3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9e6c0e38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g59e6c0e38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9e6c0e38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59e6c0e38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9e6c0e38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59e6c0e38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9e6c0e38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59e6c0e38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9e6c0e38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59e6c0e38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9e6c0e38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59e6c0e38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009900" y="2393225"/>
            <a:ext cx="42585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Arrays</a:t>
            </a:r>
            <a:r>
              <a:rPr lang="en" sz="2400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 (Arreglos) y bucles</a:t>
            </a:r>
            <a:endParaRPr b="0" i="0" sz="2400" u="none" cap="none" strike="noStrike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1123625" y="2199425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043550" y="3075425"/>
            <a:ext cx="2882700" cy="41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Nuestras primeras estructuras de datos.</a:t>
            </a:r>
            <a:endParaRPr b="0" i="0" sz="1400" u="none" cap="none" strike="noStrike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043550" y="1717525"/>
            <a:ext cx="33054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4CA8F8"/>
                </a:solidFill>
                <a:latin typeface="Rubik"/>
                <a:ea typeface="Rubik"/>
                <a:cs typeface="Rubik"/>
                <a:sym typeface="Rubik"/>
              </a:rPr>
              <a:t>D E S A R R O L L O   W E B   F U L L   S T A C K</a:t>
            </a:r>
            <a:endParaRPr b="0" i="0" sz="1000" u="none" cap="none" strike="noStrike">
              <a:solidFill>
                <a:srgbClr val="4CA8F8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6117100" y="4188275"/>
            <a:ext cx="21429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ACACAC"/>
                </a:solidFill>
                <a:latin typeface="Rubik"/>
                <a:ea typeface="Rubik"/>
                <a:cs typeface="Rubik"/>
                <a:sym typeface="Rubik"/>
              </a:rPr>
              <a:t>Comisión/Clase/Versión/Autor</a:t>
            </a:r>
            <a:endParaRPr b="0" i="0" sz="1000" u="none" cap="none" strike="noStrike">
              <a:solidFill>
                <a:srgbClr val="ACACAC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/>
          <p:nvPr/>
        </p:nvSpPr>
        <p:spPr>
          <a:xfrm>
            <a:off x="3368300" y="1405175"/>
            <a:ext cx="5165700" cy="3782700"/>
          </a:xfrm>
          <a:prstGeom prst="rect">
            <a:avLst/>
          </a:prstGeom>
          <a:solidFill>
            <a:srgbClr val="0F20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2"/>
          <p:cNvSpPr txBox="1"/>
          <p:nvPr/>
        </p:nvSpPr>
        <p:spPr>
          <a:xfrm>
            <a:off x="1009900" y="931125"/>
            <a:ext cx="48165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Remover</a:t>
            </a:r>
            <a:r>
              <a:rPr lang="en" sz="2000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 un elemento dinámicamente</a:t>
            </a:r>
            <a:endParaRPr b="0" i="0" sz="2000" u="none" cap="none" strike="noStrike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38" name="Google Shape;138;p22"/>
          <p:cNvSpPr/>
          <p:nvPr/>
        </p:nvSpPr>
        <p:spPr>
          <a:xfrm>
            <a:off x="1123625" y="813525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2"/>
          <p:cNvSpPr/>
          <p:nvPr/>
        </p:nvSpPr>
        <p:spPr>
          <a:xfrm>
            <a:off x="631100" y="1419825"/>
            <a:ext cx="2732400" cy="3723600"/>
          </a:xfrm>
          <a:prstGeom prst="rect">
            <a:avLst/>
          </a:prstGeom>
          <a:solidFill>
            <a:srgbClr val="D8D8D8">
              <a:alpha val="40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2"/>
          <p:cNvSpPr txBox="1"/>
          <p:nvPr/>
        </p:nvSpPr>
        <p:spPr>
          <a:xfrm>
            <a:off x="1009900" y="1623675"/>
            <a:ext cx="2017500" cy="17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El último elemento es removido y se devuelve su valor.</a:t>
            </a:r>
            <a:endParaRPr b="0" i="0" sz="1200" u="none" cap="none" strike="noStrike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41" name="Google Shape;141;p22"/>
          <p:cNvSpPr txBox="1"/>
          <p:nvPr/>
        </p:nvSpPr>
        <p:spPr>
          <a:xfrm>
            <a:off x="3482100" y="1622150"/>
            <a:ext cx="5027700" cy="3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16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A4C2F4"/>
                </a:solidFill>
                <a:latin typeface="Consolas"/>
                <a:ea typeface="Consolas"/>
                <a:cs typeface="Consolas"/>
                <a:sym typeface="Consolas"/>
              </a:rPr>
              <a:t>calificaciones</a:t>
            </a:r>
            <a:r>
              <a:rPr lang="en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60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600">
                <a:solidFill>
                  <a:srgbClr val="F6B26B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rgbClr val="F6B26B"/>
                </a:solidFill>
                <a:latin typeface="Consolas"/>
                <a:ea typeface="Consolas"/>
                <a:cs typeface="Consolas"/>
                <a:sym typeface="Consolas"/>
              </a:rPr>
              <a:t> 7</a:t>
            </a: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rgbClr val="F6B26B"/>
                </a:solidFill>
                <a:latin typeface="Consolas"/>
                <a:ea typeface="Consolas"/>
                <a:cs typeface="Consolas"/>
                <a:sym typeface="Consolas"/>
              </a:rPr>
              <a:t> 10</a:t>
            </a:r>
            <a:r>
              <a:rPr lang="en" sz="160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6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16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A4C2F4"/>
                </a:solidFill>
                <a:latin typeface="Consolas"/>
                <a:ea typeface="Consolas"/>
                <a:cs typeface="Consolas"/>
                <a:sym typeface="Consolas"/>
              </a:rPr>
              <a:t>ultimoElemento </a:t>
            </a:r>
            <a:r>
              <a:rPr lang="en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rgbClr val="A4C2F4"/>
                </a:solidFill>
                <a:latin typeface="Consolas"/>
                <a:ea typeface="Consolas"/>
                <a:cs typeface="Consolas"/>
                <a:sym typeface="Consolas"/>
              </a:rPr>
              <a:t> calificaciones.</a:t>
            </a:r>
            <a:r>
              <a:rPr lang="en" sz="16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pop</a:t>
            </a:r>
            <a:r>
              <a:rPr lang="en" sz="1600">
                <a:solidFill>
                  <a:srgbClr val="A4C2F4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93C47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16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 sz="1600">
                <a:solidFill>
                  <a:srgbClr val="A4C2F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" sz="16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A4C2F4"/>
                </a:solidFill>
                <a:latin typeface="Consolas"/>
                <a:ea typeface="Consolas"/>
                <a:cs typeface="Consolas"/>
                <a:sym typeface="Consolas"/>
              </a:rPr>
              <a:t>ultimoElemento</a:t>
            </a:r>
            <a:r>
              <a:rPr lang="en" sz="16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/>
          <p:nvPr/>
        </p:nvSpPr>
        <p:spPr>
          <a:xfrm>
            <a:off x="3368300" y="1405175"/>
            <a:ext cx="5165700" cy="3782700"/>
          </a:xfrm>
          <a:prstGeom prst="rect">
            <a:avLst/>
          </a:prstGeom>
          <a:solidFill>
            <a:srgbClr val="0F20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3"/>
          <p:cNvSpPr txBox="1"/>
          <p:nvPr/>
        </p:nvSpPr>
        <p:spPr>
          <a:xfrm>
            <a:off x="1009900" y="931125"/>
            <a:ext cx="48165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Encontrar un elemento</a:t>
            </a:r>
            <a:endParaRPr b="0" i="0" sz="2000" u="none" cap="none" strike="noStrike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48" name="Google Shape;148;p23"/>
          <p:cNvSpPr/>
          <p:nvPr/>
        </p:nvSpPr>
        <p:spPr>
          <a:xfrm>
            <a:off x="1123625" y="813525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3"/>
          <p:cNvSpPr/>
          <p:nvPr/>
        </p:nvSpPr>
        <p:spPr>
          <a:xfrm>
            <a:off x="631100" y="1419825"/>
            <a:ext cx="2732400" cy="3723600"/>
          </a:xfrm>
          <a:prstGeom prst="rect">
            <a:avLst/>
          </a:prstGeom>
          <a:solidFill>
            <a:srgbClr val="D8D8D8">
              <a:alpha val="40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3"/>
          <p:cNvSpPr txBox="1"/>
          <p:nvPr/>
        </p:nvSpPr>
        <p:spPr>
          <a:xfrm>
            <a:off x="1009900" y="1623675"/>
            <a:ext cx="2017500" cy="17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Nos devuelve el índice de la primera ocurrencia de lo que buscamos.</a:t>
            </a:r>
            <a:endParaRPr b="0" i="0" sz="1200" u="none" cap="none" strike="noStrike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1" name="Google Shape;151;p23"/>
          <p:cNvSpPr txBox="1"/>
          <p:nvPr/>
        </p:nvSpPr>
        <p:spPr>
          <a:xfrm>
            <a:off x="3482100" y="1622150"/>
            <a:ext cx="5027700" cy="3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16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A4C2F4"/>
                </a:solidFill>
                <a:latin typeface="Consolas"/>
                <a:ea typeface="Consolas"/>
                <a:cs typeface="Consolas"/>
                <a:sym typeface="Consolas"/>
              </a:rPr>
              <a:t>alumnos</a:t>
            </a:r>
            <a:r>
              <a:rPr lang="en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60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600">
                <a:solidFill>
                  <a:srgbClr val="F6B26B"/>
                </a:solidFill>
                <a:latin typeface="Consolas"/>
                <a:ea typeface="Consolas"/>
                <a:cs typeface="Consolas"/>
                <a:sym typeface="Consolas"/>
              </a:rPr>
              <a:t>'Mariana'</a:t>
            </a: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rgbClr val="F6B26B"/>
                </a:solidFill>
                <a:latin typeface="Consolas"/>
                <a:ea typeface="Consolas"/>
                <a:cs typeface="Consolas"/>
                <a:sym typeface="Consolas"/>
              </a:rPr>
              <a:t> 'Sebastián'</a:t>
            </a: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rgbClr val="F6B26B"/>
                </a:solidFill>
                <a:latin typeface="Consolas"/>
                <a:ea typeface="Consolas"/>
                <a:cs typeface="Consolas"/>
                <a:sym typeface="Consolas"/>
              </a:rPr>
              <a:t> 'Constanza'</a:t>
            </a:r>
            <a:r>
              <a:rPr lang="en" sz="160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600">
              <a:solidFill>
                <a:srgbClr val="93C47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16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A4C2F4"/>
                </a:solidFill>
                <a:latin typeface="Consolas"/>
                <a:ea typeface="Consolas"/>
                <a:cs typeface="Consolas"/>
                <a:sym typeface="Consolas"/>
              </a:rPr>
              <a:t>indice = alumnos.</a:t>
            </a:r>
            <a:r>
              <a:rPr lang="en" sz="16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indexOf</a:t>
            </a:r>
            <a:r>
              <a:rPr lang="en" sz="1600">
                <a:solidFill>
                  <a:srgbClr val="A4C2F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6B26B"/>
                </a:solidFill>
                <a:latin typeface="Consolas"/>
                <a:ea typeface="Consolas"/>
                <a:cs typeface="Consolas"/>
                <a:sym typeface="Consolas"/>
              </a:rPr>
              <a:t>'Mariana'</a:t>
            </a:r>
            <a:r>
              <a:rPr lang="en" sz="1600">
                <a:solidFill>
                  <a:srgbClr val="A4C2F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93C47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16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 sz="1600">
                <a:solidFill>
                  <a:srgbClr val="A4C2F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" sz="16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A4C2F4"/>
                </a:solidFill>
                <a:latin typeface="Consolas"/>
                <a:ea typeface="Consolas"/>
                <a:cs typeface="Consolas"/>
                <a:sym typeface="Consolas"/>
              </a:rPr>
              <a:t>indice</a:t>
            </a:r>
            <a:r>
              <a:rPr lang="en" sz="16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/>
        </p:nvSpPr>
        <p:spPr>
          <a:xfrm>
            <a:off x="580350" y="1785950"/>
            <a:ext cx="8010900" cy="28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Hacer una función que nos devuelva true si un mes corresponde a una estación del año.</a:t>
            </a:r>
            <a:endParaRPr sz="24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57" name="Google Shape;157;p24"/>
          <p:cNvPicPr preferRelativeResize="0"/>
          <p:nvPr/>
        </p:nvPicPr>
        <p:blipFill rotWithShape="1">
          <a:blip r:embed="rId4">
            <a:alphaModFix/>
          </a:blip>
          <a:srcRect b="13793" l="2539" r="9579" t="8014"/>
          <a:stretch/>
        </p:blipFill>
        <p:spPr>
          <a:xfrm>
            <a:off x="2440200" y="2963900"/>
            <a:ext cx="4263600" cy="127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/>
        </p:nvSpPr>
        <p:spPr>
          <a:xfrm>
            <a:off x="2223500" y="2598550"/>
            <a:ext cx="51435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caso de usar una foto particular,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25"/>
          <p:cNvPicPr preferRelativeResize="0"/>
          <p:nvPr/>
        </p:nvPicPr>
        <p:blipFill rotWithShape="1">
          <a:blip r:embed="rId3">
            <a:alphaModFix/>
          </a:blip>
          <a:srcRect b="7813" l="0" r="0" t="7813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4BA8F7">
                  <a:alpha val="68627"/>
                </a:srgbClr>
              </a:gs>
              <a:gs pos="100000">
                <a:srgbClr val="8E3BF7">
                  <a:alpha val="70588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5"/>
          <p:cNvSpPr txBox="1"/>
          <p:nvPr/>
        </p:nvSpPr>
        <p:spPr>
          <a:xfrm>
            <a:off x="687575" y="1785950"/>
            <a:ext cx="7155300" cy="1321500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9050">
              <a:srgbClr val="000000">
                <a:alpha val="2275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lang="en" sz="34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Bucles e iteraciones.</a:t>
            </a:r>
            <a:endParaRPr b="0" i="0" sz="3400" u="none" cap="none" strike="noStrik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66" name="Google Shape;166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3975" y="4641700"/>
            <a:ext cx="252300" cy="32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5"/>
          <p:cNvSpPr txBox="1"/>
          <p:nvPr/>
        </p:nvSpPr>
        <p:spPr>
          <a:xfrm>
            <a:off x="687575" y="3019950"/>
            <a:ext cx="3705000" cy="10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1" lang="en" sz="12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  <a:r>
              <a:rPr b="0" i="1" lang="en" sz="12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b="0" i="0" lang="en" sz="12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  </a:t>
            </a:r>
            <a:endParaRPr b="0" i="0" sz="1200" u="none" cap="none" strike="noStrik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/>
        </p:nvSpPr>
        <p:spPr>
          <a:xfrm>
            <a:off x="1009900" y="1628250"/>
            <a:ext cx="52272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Bucles e iteraciones</a:t>
            </a:r>
            <a:endParaRPr b="0" i="0" sz="2400" u="none" cap="none" strike="noStrike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73" name="Google Shape;173;p26"/>
          <p:cNvSpPr txBox="1"/>
          <p:nvPr/>
        </p:nvSpPr>
        <p:spPr>
          <a:xfrm>
            <a:off x="1009900" y="1977175"/>
            <a:ext cx="7017900" cy="26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Los bucles ofrecen una manera rápida y sencilla de hacer algo repetidamente.</a:t>
            </a:r>
            <a:endParaRPr b="0" i="0" sz="1400" u="none" cap="none" strike="noStrike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Esto nos ayuda a evitar repetir código y ayuda a hacer más </a:t>
            </a:r>
            <a:r>
              <a:rPr b="1" i="0" lang="en" sz="1400" u="none" cap="none" strike="noStrike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escalable</a:t>
            </a:r>
            <a:r>
              <a:rPr b="0" i="0" lang="en" sz="1400" u="none" cap="none" strike="noStrike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 nuestra aplicación.</a:t>
            </a:r>
            <a:endParaRPr b="0" i="0" sz="1400" u="none" cap="none" strike="noStrike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74" name="Google Shape;174;p26"/>
          <p:cNvSpPr/>
          <p:nvPr/>
        </p:nvSpPr>
        <p:spPr>
          <a:xfrm>
            <a:off x="1123625" y="1434450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/>
        </p:nvSpPr>
        <p:spPr>
          <a:xfrm>
            <a:off x="1009900" y="1628250"/>
            <a:ext cx="52272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Bucles e iteraciones</a:t>
            </a:r>
            <a:endParaRPr b="0" i="0" sz="2400" u="none" cap="none" strike="noStrike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80" name="Google Shape;180;p27"/>
          <p:cNvSpPr txBox="1"/>
          <p:nvPr/>
        </p:nvSpPr>
        <p:spPr>
          <a:xfrm>
            <a:off x="1009900" y="1977175"/>
            <a:ext cx="7017900" cy="26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81" name="Google Shape;181;p27"/>
          <p:cNvSpPr/>
          <p:nvPr/>
        </p:nvSpPr>
        <p:spPr>
          <a:xfrm>
            <a:off x="1123625" y="1434450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01901" y="1977175"/>
            <a:ext cx="5310399" cy="3104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/>
          <p:nvPr/>
        </p:nvSpPr>
        <p:spPr>
          <a:xfrm>
            <a:off x="3368300" y="1405175"/>
            <a:ext cx="5165700" cy="3782700"/>
          </a:xfrm>
          <a:prstGeom prst="rect">
            <a:avLst/>
          </a:prstGeom>
          <a:solidFill>
            <a:srgbClr val="0F20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8"/>
          <p:cNvSpPr txBox="1"/>
          <p:nvPr/>
        </p:nvSpPr>
        <p:spPr>
          <a:xfrm>
            <a:off x="1009900" y="931125"/>
            <a:ext cx="39174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Iteraciónes for</a:t>
            </a:r>
            <a:endParaRPr b="0" i="0" sz="2000" u="none" cap="none" strike="noStrike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89" name="Google Shape;189;p28"/>
          <p:cNvSpPr/>
          <p:nvPr/>
        </p:nvSpPr>
        <p:spPr>
          <a:xfrm>
            <a:off x="1123625" y="813525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8"/>
          <p:cNvSpPr/>
          <p:nvPr/>
        </p:nvSpPr>
        <p:spPr>
          <a:xfrm>
            <a:off x="631100" y="1419825"/>
            <a:ext cx="2732400" cy="3723600"/>
          </a:xfrm>
          <a:prstGeom prst="rect">
            <a:avLst/>
          </a:prstGeom>
          <a:solidFill>
            <a:srgbClr val="D8D8D8">
              <a:alpha val="403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8"/>
          <p:cNvSpPr txBox="1"/>
          <p:nvPr/>
        </p:nvSpPr>
        <p:spPr>
          <a:xfrm>
            <a:off x="1009900" y="1623675"/>
            <a:ext cx="2017500" cy="16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for ejecuta un bloque de código hasta que su condición es falsa.</a:t>
            </a:r>
            <a:endParaRPr b="0" i="0" sz="1200" u="none" cap="none" strike="noStrike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Permite instanciar una variable dentro de su predicado y mantener un </a:t>
            </a:r>
            <a:r>
              <a:rPr b="1" i="0" lang="en" sz="1200" u="none" cap="none" strike="noStrike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contador</a:t>
            </a:r>
            <a:endParaRPr b="1" i="0" sz="1200" u="none" cap="none" strike="noStrike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92" name="Google Shape;192;p28"/>
          <p:cNvSpPr txBox="1"/>
          <p:nvPr/>
        </p:nvSpPr>
        <p:spPr>
          <a:xfrm>
            <a:off x="3657600" y="1622150"/>
            <a:ext cx="4851900" cy="3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39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n" sz="1400" u="none" cap="none" strike="noStrike">
                <a:solidFill>
                  <a:srgbClr val="4CA8F8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n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cuch = </a:t>
            </a:r>
            <a:r>
              <a:rPr b="0" i="0" lang="en" sz="1400" u="none" cap="none" strike="noStrike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i="0" lang="en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0" i="0" lang="en" sz="1400" u="none" cap="none" strike="noStrike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cuch </a:t>
            </a:r>
            <a:r>
              <a:rPr b="0" i="0" lang="en" sz="1400" u="none" cap="none" strike="noStrike">
                <a:solidFill>
                  <a:srgbClr val="A61C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" sz="1400" u="none" cap="none" strike="noStrike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 5 ; cuch</a:t>
            </a:r>
            <a:r>
              <a:rPr b="0" i="0" lang="en" sz="1400" u="none" cap="none" strike="noStrike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b="0" i="0" lang="en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b="0" i="0" sz="14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397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// Agregar azucar!</a:t>
            </a:r>
            <a:endParaRPr b="0" i="0" sz="14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397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b="0" i="0" sz="14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397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// Tomar Café</a:t>
            </a:r>
            <a:endParaRPr b="0" i="0" sz="14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/>
          <p:nvPr/>
        </p:nvSpPr>
        <p:spPr>
          <a:xfrm>
            <a:off x="3368300" y="1405175"/>
            <a:ext cx="5165700" cy="3782700"/>
          </a:xfrm>
          <a:prstGeom prst="rect">
            <a:avLst/>
          </a:prstGeom>
          <a:solidFill>
            <a:srgbClr val="0F20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9"/>
          <p:cNvSpPr txBox="1"/>
          <p:nvPr/>
        </p:nvSpPr>
        <p:spPr>
          <a:xfrm>
            <a:off x="1009900" y="931125"/>
            <a:ext cx="39174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Iteraciónes while</a:t>
            </a:r>
            <a:endParaRPr b="0" i="0" sz="2000" u="none" cap="none" strike="noStrike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99" name="Google Shape;199;p29"/>
          <p:cNvSpPr/>
          <p:nvPr/>
        </p:nvSpPr>
        <p:spPr>
          <a:xfrm>
            <a:off x="1123625" y="813525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9"/>
          <p:cNvSpPr/>
          <p:nvPr/>
        </p:nvSpPr>
        <p:spPr>
          <a:xfrm>
            <a:off x="631100" y="1419825"/>
            <a:ext cx="2732400" cy="3723600"/>
          </a:xfrm>
          <a:prstGeom prst="rect">
            <a:avLst/>
          </a:prstGeom>
          <a:solidFill>
            <a:srgbClr val="D8D8D8">
              <a:alpha val="403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9"/>
          <p:cNvSpPr txBox="1"/>
          <p:nvPr/>
        </p:nvSpPr>
        <p:spPr>
          <a:xfrm>
            <a:off x="1009900" y="1623675"/>
            <a:ext cx="2017500" cy="16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While ejecuta un bloque de código hasta que su condición es falsa.</a:t>
            </a:r>
            <a:endParaRPr b="0" i="0" sz="1200" u="none" cap="none" strike="noStrike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02" name="Google Shape;202;p29"/>
          <p:cNvSpPr txBox="1"/>
          <p:nvPr/>
        </p:nvSpPr>
        <p:spPr>
          <a:xfrm>
            <a:off x="3657600" y="1622150"/>
            <a:ext cx="4851900" cy="3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39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b="0" i="0" lang="en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cucharada =</a:t>
            </a:r>
            <a:r>
              <a:rPr b="0" i="0" lang="en" sz="1400" u="none" cap="none" strike="noStrike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 0;</a:t>
            </a:r>
            <a:endParaRPr b="0" i="0" sz="1400" u="none" cap="none" strike="noStrike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397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0" i="0" lang="en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(cucharada &lt; </a:t>
            </a:r>
            <a:r>
              <a:rPr b="0" i="0" lang="en" sz="14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i="0" lang="en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b="0" i="0" sz="14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397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// Agregar azucar!</a:t>
            </a:r>
            <a:endParaRPr b="0" i="0" sz="14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397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cucharada = cucharada + 1;</a:t>
            </a:r>
            <a:endParaRPr b="0" i="0" sz="14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397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b="0" i="0" sz="14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397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// Tomar Café</a:t>
            </a:r>
            <a:endParaRPr b="0" i="0" sz="14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4BA8F7">
                  <a:alpha val="68235"/>
                </a:srgbClr>
              </a:gs>
              <a:gs pos="100000">
                <a:srgbClr val="8E3BF7">
                  <a:alpha val="70196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0"/>
          <p:cNvSpPr txBox="1"/>
          <p:nvPr/>
        </p:nvSpPr>
        <p:spPr>
          <a:xfrm>
            <a:off x="477900" y="1521300"/>
            <a:ext cx="8188200" cy="2100900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9050">
              <a:srgbClr val="000000">
                <a:alpha val="2275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b="1" i="0" lang="en" sz="30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Ejercicio:</a:t>
            </a:r>
            <a:r>
              <a:rPr b="0" i="0" lang="en" sz="30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 Hacer una agenda que guarde nombre, apellido y email de 5 usuarios</a:t>
            </a:r>
            <a:endParaRPr b="0" i="0" sz="3000" u="none" cap="none" strike="noStrik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y luego los muestre en </a:t>
            </a:r>
            <a:r>
              <a:rPr b="1" i="0" lang="en" sz="30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consola</a:t>
            </a:r>
            <a:r>
              <a:rPr b="0" i="0" lang="en" sz="30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  <a:endParaRPr b="0" i="0" sz="3000" u="none" cap="none" strike="noStrik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209" name="Google Shape;20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63975" y="4641700"/>
            <a:ext cx="252300" cy="32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3368300" y="1405175"/>
            <a:ext cx="5165700" cy="3782700"/>
          </a:xfrm>
          <a:prstGeom prst="rect">
            <a:avLst/>
          </a:prstGeom>
          <a:solidFill>
            <a:srgbClr val="0F20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1009900" y="931125"/>
            <a:ext cx="30687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Problema a resolver</a:t>
            </a:r>
            <a:endParaRPr b="0" i="0" sz="2000" u="none" cap="none" strike="noStrike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1123625" y="813525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631100" y="1419825"/>
            <a:ext cx="2732400" cy="3723600"/>
          </a:xfrm>
          <a:prstGeom prst="rect">
            <a:avLst/>
          </a:prstGeom>
          <a:solidFill>
            <a:srgbClr val="D8D8D8">
              <a:alpha val="40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1009900" y="1623675"/>
            <a:ext cx="2017500" cy="17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A veces tenemos un conjunto de datos, sobre todo del mismo tipo y generalmente están asociados a otro conjunto de datos. Con lo que sabemos hasta ahora haríamos algo así:</a:t>
            </a:r>
            <a:endParaRPr b="0" i="0" sz="1200" u="none" cap="none" strike="noStrike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3470725" y="1622150"/>
            <a:ext cx="5038800" cy="3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8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lang="en" sz="18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ar</a:t>
            </a: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A4C2F4"/>
                </a:solidFill>
                <a:latin typeface="Consolas"/>
                <a:ea typeface="Consolas"/>
                <a:cs typeface="Consolas"/>
                <a:sym typeface="Consolas"/>
              </a:rPr>
              <a:t>alumno1</a:t>
            </a: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800">
                <a:solidFill>
                  <a:srgbClr val="F6B26B"/>
                </a:solidFill>
                <a:latin typeface="Consolas"/>
                <a:ea typeface="Consolas"/>
                <a:cs typeface="Consolas"/>
                <a:sym typeface="Consolas"/>
              </a:rPr>
              <a:t>'Mariana'</a:t>
            </a: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18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A4C2F4"/>
                </a:solidFill>
                <a:latin typeface="Consolas"/>
                <a:ea typeface="Consolas"/>
                <a:cs typeface="Consolas"/>
                <a:sym typeface="Consolas"/>
              </a:rPr>
              <a:t>alumno2</a:t>
            </a:r>
            <a:r>
              <a:rPr lang="en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800">
                <a:solidFill>
                  <a:srgbClr val="F6B26B"/>
                </a:solidFill>
                <a:latin typeface="Consolas"/>
                <a:ea typeface="Consolas"/>
                <a:cs typeface="Consolas"/>
                <a:sym typeface="Consolas"/>
              </a:rPr>
              <a:t>'Sebastián'</a:t>
            </a:r>
            <a:r>
              <a:rPr lang="en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18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A4C2F4"/>
                </a:solidFill>
                <a:latin typeface="Consolas"/>
                <a:ea typeface="Consolas"/>
                <a:cs typeface="Consolas"/>
                <a:sym typeface="Consolas"/>
              </a:rPr>
              <a:t>alumno3</a:t>
            </a:r>
            <a:r>
              <a:rPr lang="en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800">
                <a:solidFill>
                  <a:srgbClr val="F6B26B"/>
                </a:solidFill>
                <a:latin typeface="Consolas"/>
                <a:ea typeface="Consolas"/>
                <a:cs typeface="Consolas"/>
                <a:sym typeface="Consolas"/>
              </a:rPr>
              <a:t>'Constanza'</a:t>
            </a:r>
            <a:r>
              <a:rPr lang="en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8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lang="en" sz="18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ar</a:t>
            </a: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A4C2F4"/>
                </a:solidFill>
                <a:latin typeface="Consolas"/>
                <a:ea typeface="Consolas"/>
                <a:cs typeface="Consolas"/>
                <a:sym typeface="Consolas"/>
              </a:rPr>
              <a:t>calificacion1</a:t>
            </a: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800">
                <a:solidFill>
                  <a:srgbClr val="F6B26B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18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A4C2F4"/>
                </a:solidFill>
                <a:latin typeface="Consolas"/>
                <a:ea typeface="Consolas"/>
                <a:cs typeface="Consolas"/>
                <a:sym typeface="Consolas"/>
              </a:rPr>
              <a:t>calificacion2</a:t>
            </a:r>
            <a:r>
              <a:rPr lang="en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800">
                <a:solidFill>
                  <a:srgbClr val="F6B26B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18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A4C2F4"/>
                </a:solidFill>
                <a:latin typeface="Consolas"/>
                <a:ea typeface="Consolas"/>
                <a:cs typeface="Consolas"/>
                <a:sym typeface="Consolas"/>
              </a:rPr>
              <a:t>calificacion3</a:t>
            </a:r>
            <a:r>
              <a:rPr lang="en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800">
                <a:solidFill>
                  <a:srgbClr val="F6B26B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18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// Hacer una función que devuelva la calificación del alumno que le pasamos por parámetro.</a:t>
            </a:r>
            <a:endParaRPr sz="1800">
              <a:solidFill>
                <a:srgbClr val="93C47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/>
        </p:nvSpPr>
        <p:spPr>
          <a:xfrm>
            <a:off x="1009900" y="1628250"/>
            <a:ext cx="39402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¿Qué son los arrays?</a:t>
            </a:r>
            <a:endParaRPr b="0" i="0" sz="2400" u="none" cap="none" strike="noStrike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1123625" y="1434450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1009900" y="1977175"/>
            <a:ext cx="70179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Un array es un </a:t>
            </a:r>
            <a:r>
              <a:rPr b="1" lang="en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tipo de dato</a:t>
            </a:r>
            <a:r>
              <a:rPr lang="en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 que sirve para </a:t>
            </a:r>
            <a:r>
              <a:rPr b="1" lang="en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guardar un conjunto de valores</a:t>
            </a:r>
            <a:r>
              <a:rPr lang="en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b="1" lang="en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en una sola variable</a:t>
            </a:r>
            <a:r>
              <a:rPr lang="en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. Se accede a cada elemento individual del array mediante un número entero denominado índice. El número 0 es el índice del primer elemento y n-1 es el índice del último elemento, siendo n, la dimensión del array.</a:t>
            </a:r>
            <a:endParaRPr b="0" i="0" u="none" cap="none" strike="noStrike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6063" y="3047575"/>
            <a:ext cx="4931876" cy="184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/>
          <p:nvPr/>
        </p:nvSpPr>
        <p:spPr>
          <a:xfrm>
            <a:off x="3368300" y="1405175"/>
            <a:ext cx="5165700" cy="3782700"/>
          </a:xfrm>
          <a:prstGeom prst="rect">
            <a:avLst/>
          </a:prstGeom>
          <a:solidFill>
            <a:srgbClr val="0F20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1009900" y="931125"/>
            <a:ext cx="30687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Usando arrays</a:t>
            </a:r>
            <a:endParaRPr b="0" i="0" sz="2000" u="none" cap="none" strike="noStrike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1123625" y="813525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631100" y="1419825"/>
            <a:ext cx="2732400" cy="3723600"/>
          </a:xfrm>
          <a:prstGeom prst="rect">
            <a:avLst/>
          </a:prstGeom>
          <a:solidFill>
            <a:srgbClr val="D8D8D8">
              <a:alpha val="40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1009900" y="1623675"/>
            <a:ext cx="2017500" cy="17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El problema planteado anteriormente es muy fácil de resolver con arrays:</a:t>
            </a:r>
            <a:endParaRPr b="0" i="0" sz="1200" u="none" cap="none" strike="noStrike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3482100" y="1622150"/>
            <a:ext cx="5027700" cy="3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6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A4C2F4"/>
                </a:solidFill>
                <a:latin typeface="Consolas"/>
                <a:ea typeface="Consolas"/>
                <a:cs typeface="Consolas"/>
                <a:sym typeface="Consolas"/>
              </a:rPr>
              <a:t>alumnos</a:t>
            </a: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60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600">
                <a:solidFill>
                  <a:srgbClr val="F6B26B"/>
                </a:solidFill>
                <a:latin typeface="Consolas"/>
                <a:ea typeface="Consolas"/>
                <a:cs typeface="Consolas"/>
                <a:sym typeface="Consolas"/>
              </a:rPr>
              <a:t>'Mariana'</a:t>
            </a: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rgbClr val="F6B26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F6B26B"/>
                </a:solidFill>
                <a:latin typeface="Consolas"/>
                <a:ea typeface="Consolas"/>
                <a:cs typeface="Consolas"/>
                <a:sym typeface="Consolas"/>
              </a:rPr>
              <a:t>'Sebastián'</a:t>
            </a: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rgbClr val="F6B26B"/>
                </a:solidFill>
                <a:latin typeface="Consolas"/>
                <a:ea typeface="Consolas"/>
                <a:cs typeface="Consolas"/>
                <a:sym typeface="Consolas"/>
              </a:rPr>
              <a:t> 'Constanza'</a:t>
            </a:r>
            <a:r>
              <a:rPr lang="en" sz="160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6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A4C2F4"/>
                </a:solidFill>
                <a:latin typeface="Consolas"/>
                <a:ea typeface="Consolas"/>
                <a:cs typeface="Consolas"/>
                <a:sym typeface="Consolas"/>
              </a:rPr>
              <a:t>calificaciones</a:t>
            </a: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60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600">
                <a:solidFill>
                  <a:srgbClr val="F6B26B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rgbClr val="F6B26B"/>
                </a:solidFill>
                <a:latin typeface="Consolas"/>
                <a:ea typeface="Consolas"/>
                <a:cs typeface="Consolas"/>
                <a:sym typeface="Consolas"/>
              </a:rPr>
              <a:t> 7</a:t>
            </a: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rgbClr val="F6B26B"/>
                </a:solidFill>
                <a:latin typeface="Consolas"/>
                <a:ea typeface="Consolas"/>
                <a:cs typeface="Consolas"/>
                <a:sym typeface="Consolas"/>
              </a:rPr>
              <a:t> 10</a:t>
            </a:r>
            <a:r>
              <a:rPr lang="en" sz="160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93C47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/>
          <p:nvPr/>
        </p:nvSpPr>
        <p:spPr>
          <a:xfrm>
            <a:off x="3368300" y="1405175"/>
            <a:ext cx="5165700" cy="3782700"/>
          </a:xfrm>
          <a:prstGeom prst="rect">
            <a:avLst/>
          </a:prstGeom>
          <a:solidFill>
            <a:srgbClr val="0F20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1009900" y="931125"/>
            <a:ext cx="42702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¿Cómo accedemos a los valores?</a:t>
            </a:r>
            <a:endParaRPr b="0" i="0" sz="2000" u="none" cap="none" strike="noStrike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1123625" y="813525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631100" y="1419825"/>
            <a:ext cx="2732400" cy="3723600"/>
          </a:xfrm>
          <a:prstGeom prst="rect">
            <a:avLst/>
          </a:prstGeom>
          <a:solidFill>
            <a:srgbClr val="D8D8D8">
              <a:alpha val="40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1009900" y="1623675"/>
            <a:ext cx="2017500" cy="17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La forma de acceder a los valores almacenados en un array es por su </a:t>
            </a:r>
            <a:r>
              <a:rPr lang="en" sz="1200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índice</a:t>
            </a:r>
            <a:r>
              <a:rPr lang="en" sz="1200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  <a:endParaRPr b="0" i="0" sz="1200" u="none" cap="none" strike="noStrike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3482100" y="1622150"/>
            <a:ext cx="5027700" cy="3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1600">
                <a:solidFill>
                  <a:srgbClr val="A4C2F4"/>
                </a:solidFill>
                <a:latin typeface="Consolas"/>
                <a:ea typeface="Consolas"/>
                <a:cs typeface="Consolas"/>
                <a:sym typeface="Consolas"/>
              </a:rPr>
              <a:t>array</a:t>
            </a:r>
            <a:r>
              <a:rPr lang="en" sz="160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600">
                <a:solidFill>
                  <a:srgbClr val="A4C2F4"/>
                </a:solidFill>
                <a:latin typeface="Consolas"/>
                <a:ea typeface="Consolas"/>
                <a:cs typeface="Consolas"/>
                <a:sym typeface="Consolas"/>
              </a:rPr>
              <a:t>indice</a:t>
            </a:r>
            <a:r>
              <a:rPr lang="en" sz="160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6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6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6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 sz="1600">
                <a:solidFill>
                  <a:srgbClr val="A4C2F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" sz="16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A4C2F4"/>
                </a:solidFill>
                <a:latin typeface="Consolas"/>
                <a:ea typeface="Consolas"/>
                <a:cs typeface="Consolas"/>
                <a:sym typeface="Consolas"/>
              </a:rPr>
              <a:t>alumnos</a:t>
            </a:r>
            <a:r>
              <a:rPr lang="en" sz="160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600">
                <a:solidFill>
                  <a:srgbClr val="F6B26B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6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6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 sz="1600">
                <a:solidFill>
                  <a:srgbClr val="A4C2F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" sz="16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A4C2F4"/>
                </a:solidFill>
                <a:latin typeface="Consolas"/>
                <a:ea typeface="Consolas"/>
                <a:cs typeface="Consolas"/>
                <a:sym typeface="Consolas"/>
              </a:rPr>
              <a:t>calificaciones</a:t>
            </a:r>
            <a:r>
              <a:rPr lang="en" sz="160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600">
                <a:solidFill>
                  <a:srgbClr val="F6B26B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6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/>
        </p:nvSpPr>
        <p:spPr>
          <a:xfrm>
            <a:off x="580350" y="1785950"/>
            <a:ext cx="8010900" cy="17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Hacer una función que tome como parámetro un entero del 1 al 12 y devuelva el mes que le corresponde a ese número.</a:t>
            </a:r>
            <a:endParaRPr sz="24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Ejemplo: 1 devuelve Enero.</a:t>
            </a:r>
            <a:endParaRPr sz="24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/>
        </p:nvSpPr>
        <p:spPr>
          <a:xfrm>
            <a:off x="2223500" y="2598550"/>
            <a:ext cx="51435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caso de usar una foto particular,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 rotWithShape="1">
          <a:blip r:embed="rId3">
            <a:alphaModFix/>
          </a:blip>
          <a:srcRect b="7813" l="0" r="0" t="7813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4BA8F7">
                  <a:alpha val="68627"/>
                </a:srgbClr>
              </a:gs>
              <a:gs pos="100000">
                <a:srgbClr val="8E3BF7">
                  <a:alpha val="70588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687575" y="1785950"/>
            <a:ext cx="3589800" cy="1321500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9050">
              <a:srgbClr val="000000">
                <a:alpha val="2275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lang="en" sz="34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Métodos de arrays</a:t>
            </a:r>
            <a:endParaRPr b="0" i="0" sz="3400" u="none" cap="none" strike="noStrik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3975" y="4641700"/>
            <a:ext cx="252300" cy="32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/>
        </p:nvSpPr>
        <p:spPr>
          <a:xfrm>
            <a:off x="687575" y="3019950"/>
            <a:ext cx="3705000" cy="10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1" lang="en" sz="12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Los arrays tienen métodos que nos permiten interactuar con ellos.</a:t>
            </a:r>
            <a:r>
              <a:rPr b="0" i="1" lang="en" sz="12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b="0" i="0" lang="en" sz="12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  </a:t>
            </a:r>
            <a:endParaRPr b="0" i="0" sz="1200" u="none" cap="none" strike="noStrik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/>
          <p:nvPr/>
        </p:nvSpPr>
        <p:spPr>
          <a:xfrm>
            <a:off x="3368300" y="1405175"/>
            <a:ext cx="5165700" cy="3782700"/>
          </a:xfrm>
          <a:prstGeom prst="rect">
            <a:avLst/>
          </a:prstGeom>
          <a:solidFill>
            <a:srgbClr val="0F20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1009900" y="931125"/>
            <a:ext cx="42702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Longitud de un array</a:t>
            </a:r>
            <a:endParaRPr b="0" i="0" sz="2000" u="none" cap="none" strike="noStrike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8" name="Google Shape;118;p20"/>
          <p:cNvSpPr/>
          <p:nvPr/>
        </p:nvSpPr>
        <p:spPr>
          <a:xfrm>
            <a:off x="1123625" y="813525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0"/>
          <p:cNvSpPr/>
          <p:nvPr/>
        </p:nvSpPr>
        <p:spPr>
          <a:xfrm>
            <a:off x="631100" y="1419825"/>
            <a:ext cx="2732400" cy="3723600"/>
          </a:xfrm>
          <a:prstGeom prst="rect">
            <a:avLst/>
          </a:prstGeom>
          <a:solidFill>
            <a:srgbClr val="D8D8D8">
              <a:alpha val="40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0"/>
          <p:cNvSpPr txBox="1"/>
          <p:nvPr/>
        </p:nvSpPr>
        <p:spPr>
          <a:xfrm>
            <a:off x="1009900" y="1623675"/>
            <a:ext cx="2017500" cy="17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Nos indica la dimensión del array.</a:t>
            </a:r>
            <a:endParaRPr b="0" i="0" sz="1200" u="none" cap="none" strike="noStrike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3482100" y="1622150"/>
            <a:ext cx="5027700" cy="3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16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A4C2F4"/>
                </a:solidFill>
                <a:latin typeface="Consolas"/>
                <a:ea typeface="Consolas"/>
                <a:cs typeface="Consolas"/>
                <a:sym typeface="Consolas"/>
              </a:rPr>
              <a:t>calificaciones</a:t>
            </a:r>
            <a:r>
              <a:rPr lang="en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60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600">
                <a:solidFill>
                  <a:srgbClr val="F6B26B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rgbClr val="F6B26B"/>
                </a:solidFill>
                <a:latin typeface="Consolas"/>
                <a:ea typeface="Consolas"/>
                <a:cs typeface="Consolas"/>
                <a:sym typeface="Consolas"/>
              </a:rPr>
              <a:t> 7</a:t>
            </a: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rgbClr val="F6B26B"/>
                </a:solidFill>
                <a:latin typeface="Consolas"/>
                <a:ea typeface="Consolas"/>
                <a:cs typeface="Consolas"/>
                <a:sym typeface="Consolas"/>
              </a:rPr>
              <a:t> 10</a:t>
            </a:r>
            <a:r>
              <a:rPr lang="en" sz="160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16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A4C2F4"/>
                </a:solidFill>
                <a:latin typeface="Consolas"/>
                <a:ea typeface="Consolas"/>
                <a:cs typeface="Consolas"/>
                <a:sym typeface="Consolas"/>
              </a:rPr>
              <a:t>longitud </a:t>
            </a:r>
            <a:r>
              <a:rPr lang="en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A4C2F4"/>
                </a:solidFill>
                <a:latin typeface="Consolas"/>
                <a:ea typeface="Consolas"/>
                <a:cs typeface="Consolas"/>
                <a:sym typeface="Consolas"/>
              </a:rPr>
              <a:t>calificaciones.</a:t>
            </a:r>
            <a:r>
              <a:rPr lang="en" sz="16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16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 sz="1600">
                <a:solidFill>
                  <a:srgbClr val="A4C2F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" sz="16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A4C2F4"/>
                </a:solidFill>
                <a:latin typeface="Consolas"/>
                <a:ea typeface="Consolas"/>
                <a:cs typeface="Consolas"/>
                <a:sym typeface="Consolas"/>
              </a:rPr>
              <a:t>longitud</a:t>
            </a:r>
            <a:r>
              <a:rPr lang="en" sz="16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6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// 3</a:t>
            </a:r>
            <a:endParaRPr sz="1600">
              <a:solidFill>
                <a:srgbClr val="93C47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/>
          <p:nvPr/>
        </p:nvSpPr>
        <p:spPr>
          <a:xfrm>
            <a:off x="3368300" y="1405175"/>
            <a:ext cx="5165700" cy="3782700"/>
          </a:xfrm>
          <a:prstGeom prst="rect">
            <a:avLst/>
          </a:prstGeom>
          <a:solidFill>
            <a:srgbClr val="0F20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1009900" y="931125"/>
            <a:ext cx="48165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Agregar un elemento dinámicamente</a:t>
            </a:r>
            <a:endParaRPr b="0" i="0" sz="2000" u="none" cap="none" strike="noStrike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28" name="Google Shape;128;p21"/>
          <p:cNvSpPr/>
          <p:nvPr/>
        </p:nvSpPr>
        <p:spPr>
          <a:xfrm>
            <a:off x="1123625" y="813525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1"/>
          <p:cNvSpPr/>
          <p:nvPr/>
        </p:nvSpPr>
        <p:spPr>
          <a:xfrm>
            <a:off x="631100" y="1419825"/>
            <a:ext cx="2732400" cy="3723600"/>
          </a:xfrm>
          <a:prstGeom prst="rect">
            <a:avLst/>
          </a:prstGeom>
          <a:solidFill>
            <a:srgbClr val="D8D8D8">
              <a:alpha val="40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1"/>
          <p:cNvSpPr txBox="1"/>
          <p:nvPr/>
        </p:nvSpPr>
        <p:spPr>
          <a:xfrm>
            <a:off x="1009900" y="1623675"/>
            <a:ext cx="2017500" cy="17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Hay dos formas de lograr esto.</a:t>
            </a:r>
            <a:endParaRPr b="0" i="0" sz="1200" u="none" cap="none" strike="noStrike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3482100" y="1622150"/>
            <a:ext cx="5027700" cy="3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16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A4C2F4"/>
                </a:solidFill>
                <a:latin typeface="Consolas"/>
                <a:ea typeface="Consolas"/>
                <a:cs typeface="Consolas"/>
                <a:sym typeface="Consolas"/>
              </a:rPr>
              <a:t>calificaciones</a:t>
            </a:r>
            <a:r>
              <a:rPr lang="en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60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600">
                <a:solidFill>
                  <a:srgbClr val="F6B26B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rgbClr val="F6B26B"/>
                </a:solidFill>
                <a:latin typeface="Consolas"/>
                <a:ea typeface="Consolas"/>
                <a:cs typeface="Consolas"/>
                <a:sym typeface="Consolas"/>
              </a:rPr>
              <a:t> 7</a:t>
            </a: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rgbClr val="F6B26B"/>
                </a:solidFill>
                <a:latin typeface="Consolas"/>
                <a:ea typeface="Consolas"/>
                <a:cs typeface="Consolas"/>
                <a:sym typeface="Consolas"/>
              </a:rPr>
              <a:t> 10</a:t>
            </a:r>
            <a:r>
              <a:rPr lang="en" sz="160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600">
              <a:solidFill>
                <a:srgbClr val="A4C2F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16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// Recomendada</a:t>
            </a:r>
            <a:endParaRPr sz="1600">
              <a:solidFill>
                <a:srgbClr val="93C47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1600">
                <a:solidFill>
                  <a:srgbClr val="A4C2F4"/>
                </a:solidFill>
                <a:latin typeface="Consolas"/>
                <a:ea typeface="Consolas"/>
                <a:cs typeface="Consolas"/>
                <a:sym typeface="Consolas"/>
              </a:rPr>
              <a:t>calificaciones.</a:t>
            </a:r>
            <a:r>
              <a:rPr lang="en" sz="16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push</a:t>
            </a:r>
            <a:r>
              <a:rPr lang="en" sz="1600">
                <a:solidFill>
                  <a:srgbClr val="A4C2F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6B26B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en" sz="1600">
                <a:solidFill>
                  <a:srgbClr val="A4C2F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600">
              <a:solidFill>
                <a:srgbClr val="93C47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1600">
                <a:solidFill>
                  <a:srgbClr val="A4C2F4"/>
                </a:solidFill>
                <a:latin typeface="Consolas"/>
                <a:ea typeface="Consolas"/>
                <a:cs typeface="Consolas"/>
                <a:sym typeface="Consolas"/>
              </a:rPr>
              <a:t>Calificaciones</a:t>
            </a:r>
            <a:r>
              <a:rPr lang="en" sz="160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600">
                <a:solidFill>
                  <a:srgbClr val="F6B26B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60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6B26B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en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