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
      <p:font typeface="Rubik"/>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Rubik-bold.fntdata"/><Relationship Id="rId12" Type="http://schemas.openxmlformats.org/officeDocument/2006/relationships/slide" Target="slides/slide5.xml"/><Relationship Id="rId34" Type="http://schemas.openxmlformats.org/officeDocument/2006/relationships/font" Target="fonts/Rubik-regular.fntdata"/><Relationship Id="rId15" Type="http://schemas.openxmlformats.org/officeDocument/2006/relationships/slide" Target="slides/slide8.xml"/><Relationship Id="rId37" Type="http://schemas.openxmlformats.org/officeDocument/2006/relationships/font" Target="fonts/Rubik-boldItalic.fntdata"/><Relationship Id="rId14" Type="http://schemas.openxmlformats.org/officeDocument/2006/relationships/slide" Target="slides/slide7.xml"/><Relationship Id="rId36" Type="http://schemas.openxmlformats.org/officeDocument/2006/relationships/font" Target="fonts/Rubik-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3cfff115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3cfff115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3cfff115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3cfff115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3cfff115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3cfff115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3cfff115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3cfff115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3cfff115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3cfff115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3cfff115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3cfff115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cfff115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cfff115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3cfff11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3cfff11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3cfff115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3cfff115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3cfff115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3cfff115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eb73dc0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eb73dc0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3cfff115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3cfff115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3cfff115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3cfff115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9fe4ce6f7_2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59fe4ce6f7_2_3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3cfff11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3cfff11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3cfff11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3cfff11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3cfff115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3cfff11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3cfff11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3cfff11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3cfff11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3cfff11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3cfff11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3cfff11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3cfff115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3cfff115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14"/>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6"/>
          <p:cNvSpPr txBox="1"/>
          <p:nvPr>
            <p:ph idx="1" type="subTitle"/>
          </p:nvPr>
        </p:nvSpPr>
        <p:spPr>
          <a:xfrm>
            <a:off x="311760" y="1152360"/>
            <a:ext cx="8520000" cy="34161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500"/>
              </a:spcBef>
              <a:spcAft>
                <a:spcPts val="0"/>
              </a:spcAft>
              <a:buClr>
                <a:schemeClr val="dk1"/>
              </a:buClr>
              <a:buSzPts val="1800"/>
              <a:buChar char="•"/>
              <a:defRPr/>
            </a:lvl2pPr>
            <a:lvl3pPr lvl="2" rtl="0" algn="l">
              <a:lnSpc>
                <a:spcPct val="90000"/>
              </a:lnSpc>
              <a:spcBef>
                <a:spcPts val="500"/>
              </a:spcBef>
              <a:spcAft>
                <a:spcPts val="0"/>
              </a:spcAft>
              <a:buClr>
                <a:schemeClr val="dk1"/>
              </a:buClr>
              <a:buSzPts val="1800"/>
              <a:buChar char="•"/>
              <a:defRPr/>
            </a:lvl3pPr>
            <a:lvl4pPr lvl="3" rtl="0" algn="l">
              <a:lnSpc>
                <a:spcPct val="90000"/>
              </a:lnSpc>
              <a:spcBef>
                <a:spcPts val="500"/>
              </a:spcBef>
              <a:spcAft>
                <a:spcPts val="0"/>
              </a:spcAft>
              <a:buClr>
                <a:schemeClr val="dk1"/>
              </a:buClr>
              <a:buSzPts val="1800"/>
              <a:buChar char="•"/>
              <a:defRPr/>
            </a:lvl4pPr>
            <a:lvl5pPr lvl="4" rtl="0" algn="l">
              <a:lnSpc>
                <a:spcPct val="90000"/>
              </a:lnSpc>
              <a:spcBef>
                <a:spcPts val="500"/>
              </a:spcBef>
              <a:spcAft>
                <a:spcPts val="0"/>
              </a:spcAft>
              <a:buClr>
                <a:schemeClr val="dk1"/>
              </a:buClr>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1" name="Shape 61"/>
        <p:cNvGrpSpPr/>
        <p:nvPr/>
      </p:nvGrpSpPr>
      <p:grpSpPr>
        <a:xfrm>
          <a:off x="0" y="0"/>
          <a:ext cx="0" cy="0"/>
          <a:chOff x="0" y="0"/>
          <a:chExt cx="0" cy="0"/>
        </a:xfrm>
      </p:grpSpPr>
      <p:sp>
        <p:nvSpPr>
          <p:cNvPr id="62" name="Google Shape;62;p1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7"/>
          <p:cNvSpPr txBox="1"/>
          <p:nvPr>
            <p:ph idx="1" type="body"/>
          </p:nvPr>
        </p:nvSpPr>
        <p:spPr>
          <a:xfrm>
            <a:off x="311760" y="1152360"/>
            <a:ext cx="41577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4" name="Google Shape;64;p17"/>
          <p:cNvSpPr txBox="1"/>
          <p:nvPr>
            <p:ph idx="2" type="body"/>
          </p:nvPr>
        </p:nvSpPr>
        <p:spPr>
          <a:xfrm>
            <a:off x="4677840" y="1152360"/>
            <a:ext cx="41577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18"/>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67" name="Shape 67"/>
        <p:cNvGrpSpPr/>
        <p:nvPr/>
      </p:nvGrpSpPr>
      <p:grpSpPr>
        <a:xfrm>
          <a:off x="0" y="0"/>
          <a:ext cx="0" cy="0"/>
          <a:chOff x="0" y="0"/>
          <a:chExt cx="0" cy="0"/>
        </a:xfrm>
      </p:grpSpPr>
      <p:sp>
        <p:nvSpPr>
          <p:cNvPr id="68" name="Google Shape;68;p19"/>
          <p:cNvSpPr txBox="1"/>
          <p:nvPr>
            <p:ph idx="1" type="subTitle"/>
          </p:nvPr>
        </p:nvSpPr>
        <p:spPr>
          <a:xfrm>
            <a:off x="311760" y="444960"/>
            <a:ext cx="8520000" cy="26547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500"/>
              </a:spcBef>
              <a:spcAft>
                <a:spcPts val="0"/>
              </a:spcAft>
              <a:buClr>
                <a:schemeClr val="dk1"/>
              </a:buClr>
              <a:buSzPts val="1800"/>
              <a:buChar char="•"/>
              <a:defRPr/>
            </a:lvl2pPr>
            <a:lvl3pPr lvl="2" rtl="0" algn="l">
              <a:lnSpc>
                <a:spcPct val="90000"/>
              </a:lnSpc>
              <a:spcBef>
                <a:spcPts val="500"/>
              </a:spcBef>
              <a:spcAft>
                <a:spcPts val="0"/>
              </a:spcAft>
              <a:buClr>
                <a:schemeClr val="dk1"/>
              </a:buClr>
              <a:buSzPts val="1800"/>
              <a:buChar char="•"/>
              <a:defRPr/>
            </a:lvl3pPr>
            <a:lvl4pPr lvl="3" rtl="0" algn="l">
              <a:lnSpc>
                <a:spcPct val="90000"/>
              </a:lnSpc>
              <a:spcBef>
                <a:spcPts val="500"/>
              </a:spcBef>
              <a:spcAft>
                <a:spcPts val="0"/>
              </a:spcAft>
              <a:buClr>
                <a:schemeClr val="dk1"/>
              </a:buClr>
              <a:buSzPts val="1800"/>
              <a:buChar char="•"/>
              <a:defRPr/>
            </a:lvl4pPr>
            <a:lvl5pPr lvl="4" rtl="0" algn="l">
              <a:lnSpc>
                <a:spcPct val="90000"/>
              </a:lnSpc>
              <a:spcBef>
                <a:spcPts val="500"/>
              </a:spcBef>
              <a:spcAft>
                <a:spcPts val="0"/>
              </a:spcAft>
              <a:buClr>
                <a:schemeClr val="dk1"/>
              </a:buClr>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69" name="Shape 69"/>
        <p:cNvGrpSpPr/>
        <p:nvPr/>
      </p:nvGrpSpPr>
      <p:grpSpPr>
        <a:xfrm>
          <a:off x="0" y="0"/>
          <a:ext cx="0" cy="0"/>
          <a:chOff x="0" y="0"/>
          <a:chExt cx="0" cy="0"/>
        </a:xfrm>
      </p:grpSpPr>
      <p:sp>
        <p:nvSpPr>
          <p:cNvPr id="70" name="Google Shape;70;p20"/>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20"/>
          <p:cNvSpPr txBox="1"/>
          <p:nvPr>
            <p:ph idx="1" type="body"/>
          </p:nvPr>
        </p:nvSpPr>
        <p:spPr>
          <a:xfrm>
            <a:off x="31176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p20"/>
          <p:cNvSpPr txBox="1"/>
          <p:nvPr>
            <p:ph idx="2" type="body"/>
          </p:nvPr>
        </p:nvSpPr>
        <p:spPr>
          <a:xfrm>
            <a:off x="311760" y="293688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20"/>
          <p:cNvSpPr txBox="1"/>
          <p:nvPr>
            <p:ph idx="3" type="body"/>
          </p:nvPr>
        </p:nvSpPr>
        <p:spPr>
          <a:xfrm>
            <a:off x="4677840" y="1152360"/>
            <a:ext cx="41577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4" name="Shape 74"/>
        <p:cNvGrpSpPr/>
        <p:nvPr/>
      </p:nvGrpSpPr>
      <p:grpSpPr>
        <a:xfrm>
          <a:off x="0" y="0"/>
          <a:ext cx="0" cy="0"/>
          <a:chOff x="0" y="0"/>
          <a:chExt cx="0" cy="0"/>
        </a:xfrm>
      </p:grpSpPr>
      <p:sp>
        <p:nvSpPr>
          <p:cNvPr id="75" name="Google Shape;75;p21"/>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21"/>
          <p:cNvSpPr txBox="1"/>
          <p:nvPr>
            <p:ph idx="1" type="body"/>
          </p:nvPr>
        </p:nvSpPr>
        <p:spPr>
          <a:xfrm>
            <a:off x="311760" y="1152360"/>
            <a:ext cx="41577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p21"/>
          <p:cNvSpPr txBox="1"/>
          <p:nvPr>
            <p:ph idx="2" type="body"/>
          </p:nvPr>
        </p:nvSpPr>
        <p:spPr>
          <a:xfrm>
            <a:off x="467784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21"/>
          <p:cNvSpPr txBox="1"/>
          <p:nvPr>
            <p:ph idx="3" type="body"/>
          </p:nvPr>
        </p:nvSpPr>
        <p:spPr>
          <a:xfrm>
            <a:off x="4677840" y="293688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79" name="Shape 79"/>
        <p:cNvGrpSpPr/>
        <p:nvPr/>
      </p:nvGrpSpPr>
      <p:grpSpPr>
        <a:xfrm>
          <a:off x="0" y="0"/>
          <a:ext cx="0" cy="0"/>
          <a:chOff x="0" y="0"/>
          <a:chExt cx="0" cy="0"/>
        </a:xfrm>
      </p:grpSpPr>
      <p:sp>
        <p:nvSpPr>
          <p:cNvPr id="80" name="Google Shape;80;p22"/>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22"/>
          <p:cNvSpPr txBox="1"/>
          <p:nvPr>
            <p:ph idx="1" type="body"/>
          </p:nvPr>
        </p:nvSpPr>
        <p:spPr>
          <a:xfrm>
            <a:off x="31176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22"/>
          <p:cNvSpPr txBox="1"/>
          <p:nvPr>
            <p:ph idx="2" type="body"/>
          </p:nvPr>
        </p:nvSpPr>
        <p:spPr>
          <a:xfrm>
            <a:off x="467784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3" name="Google Shape;83;p22"/>
          <p:cNvSpPr txBox="1"/>
          <p:nvPr>
            <p:ph idx="3" type="body"/>
          </p:nvPr>
        </p:nvSpPr>
        <p:spPr>
          <a:xfrm>
            <a:off x="311760" y="2936880"/>
            <a:ext cx="85200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23"/>
          <p:cNvSpPr txBox="1"/>
          <p:nvPr>
            <p:ph idx="1" type="body"/>
          </p:nvPr>
        </p:nvSpPr>
        <p:spPr>
          <a:xfrm>
            <a:off x="311760" y="1152360"/>
            <a:ext cx="85200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23"/>
          <p:cNvSpPr txBox="1"/>
          <p:nvPr>
            <p:ph idx="2" type="body"/>
          </p:nvPr>
        </p:nvSpPr>
        <p:spPr>
          <a:xfrm>
            <a:off x="311760" y="2936880"/>
            <a:ext cx="85200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88" name="Shape 88"/>
        <p:cNvGrpSpPr/>
        <p:nvPr/>
      </p:nvGrpSpPr>
      <p:grpSpPr>
        <a:xfrm>
          <a:off x="0" y="0"/>
          <a:ext cx="0" cy="0"/>
          <a:chOff x="0" y="0"/>
          <a:chExt cx="0" cy="0"/>
        </a:xfrm>
      </p:grpSpPr>
      <p:sp>
        <p:nvSpPr>
          <p:cNvPr id="89" name="Google Shape;89;p24"/>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24"/>
          <p:cNvSpPr txBox="1"/>
          <p:nvPr>
            <p:ph idx="1" type="body"/>
          </p:nvPr>
        </p:nvSpPr>
        <p:spPr>
          <a:xfrm>
            <a:off x="31176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p24"/>
          <p:cNvSpPr txBox="1"/>
          <p:nvPr>
            <p:ph idx="2" type="body"/>
          </p:nvPr>
        </p:nvSpPr>
        <p:spPr>
          <a:xfrm>
            <a:off x="4677840" y="115236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24"/>
          <p:cNvSpPr txBox="1"/>
          <p:nvPr>
            <p:ph idx="3" type="body"/>
          </p:nvPr>
        </p:nvSpPr>
        <p:spPr>
          <a:xfrm>
            <a:off x="4677840" y="293688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24"/>
          <p:cNvSpPr txBox="1"/>
          <p:nvPr>
            <p:ph idx="4" type="body"/>
          </p:nvPr>
        </p:nvSpPr>
        <p:spPr>
          <a:xfrm>
            <a:off x="311760" y="2936880"/>
            <a:ext cx="4157700" cy="1629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4" name="Shape 94"/>
        <p:cNvGrpSpPr/>
        <p:nvPr/>
      </p:nvGrpSpPr>
      <p:grpSpPr>
        <a:xfrm>
          <a:off x="0" y="0"/>
          <a:ext cx="0" cy="0"/>
          <a:chOff x="0" y="0"/>
          <a:chExt cx="0" cy="0"/>
        </a:xfrm>
      </p:grpSpPr>
      <p:sp>
        <p:nvSpPr>
          <p:cNvPr id="95" name="Google Shape;95;p25"/>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5"/>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p25"/>
          <p:cNvSpPr txBox="1"/>
          <p:nvPr>
            <p:ph idx="2"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98" name="Google Shape;98;p25"/>
          <p:cNvPicPr preferRelativeResize="0"/>
          <p:nvPr/>
        </p:nvPicPr>
        <p:blipFill rotWithShape="1">
          <a:blip r:embed="rId2">
            <a:alphaModFix/>
          </a:blip>
          <a:srcRect b="0" l="0" r="0" t="0"/>
          <a:stretch/>
        </p:blipFill>
        <p:spPr>
          <a:xfrm>
            <a:off x="2430720" y="1152000"/>
            <a:ext cx="4281480" cy="3416040"/>
          </a:xfrm>
          <a:prstGeom prst="rect">
            <a:avLst/>
          </a:prstGeom>
          <a:noFill/>
          <a:ln>
            <a:noFill/>
          </a:ln>
        </p:spPr>
      </p:pic>
      <p:pic>
        <p:nvPicPr>
          <p:cNvPr id="99" name="Google Shape;99;p25"/>
          <p:cNvPicPr preferRelativeResize="0"/>
          <p:nvPr/>
        </p:nvPicPr>
        <p:blipFill rotWithShape="1">
          <a:blip r:embed="rId2">
            <a:alphaModFix/>
          </a:blip>
          <a:srcRect b="0" l="0" r="0" t="0"/>
          <a:stretch/>
        </p:blipFill>
        <p:spPr>
          <a:xfrm>
            <a:off x="2430720" y="1152000"/>
            <a:ext cx="4281480" cy="341604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4" name="Shape 104"/>
        <p:cNvGrpSpPr/>
        <p:nvPr/>
      </p:nvGrpSpPr>
      <p:grpSpPr>
        <a:xfrm>
          <a:off x="0" y="0"/>
          <a:ext cx="0" cy="0"/>
          <a:chOff x="0" y="0"/>
          <a:chExt cx="0" cy="0"/>
        </a:xfrm>
      </p:grpSpPr>
      <p:sp>
        <p:nvSpPr>
          <p:cNvPr id="105" name="Google Shape;105;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6" name="Google Shape;106;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8" name="Shape 108"/>
        <p:cNvGrpSpPr/>
        <p:nvPr/>
      </p:nvGrpSpPr>
      <p:grpSpPr>
        <a:xfrm>
          <a:off x="0" y="0"/>
          <a:ext cx="0" cy="0"/>
          <a:chOff x="0" y="0"/>
          <a:chExt cx="0" cy="0"/>
        </a:xfrm>
      </p:grpSpPr>
      <p:sp>
        <p:nvSpPr>
          <p:cNvPr id="109" name="Google Shape;109;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1" name="Shape 111"/>
        <p:cNvGrpSpPr/>
        <p:nvPr/>
      </p:nvGrpSpPr>
      <p:grpSpPr>
        <a:xfrm>
          <a:off x="0" y="0"/>
          <a:ext cx="0" cy="0"/>
          <a:chOff x="0" y="0"/>
          <a:chExt cx="0" cy="0"/>
        </a:xfrm>
      </p:grpSpPr>
      <p:sp>
        <p:nvSpPr>
          <p:cNvPr id="112" name="Google Shape;11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8" name="Google Shape;118;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9" name="Google Shape;11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3" name="Shape 123"/>
        <p:cNvGrpSpPr/>
        <p:nvPr/>
      </p:nvGrpSpPr>
      <p:grpSpPr>
        <a:xfrm>
          <a:off x="0" y="0"/>
          <a:ext cx="0" cy="0"/>
          <a:chOff x="0" y="0"/>
          <a:chExt cx="0" cy="0"/>
        </a:xfrm>
      </p:grpSpPr>
      <p:sp>
        <p:nvSpPr>
          <p:cNvPr id="124" name="Google Shape;124;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 name="Google Shape;125;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6" name="Google Shape;12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7" name="Shape 127"/>
        <p:cNvGrpSpPr/>
        <p:nvPr/>
      </p:nvGrpSpPr>
      <p:grpSpPr>
        <a:xfrm>
          <a:off x="0" y="0"/>
          <a:ext cx="0" cy="0"/>
          <a:chOff x="0" y="0"/>
          <a:chExt cx="0" cy="0"/>
        </a:xfrm>
      </p:grpSpPr>
      <p:sp>
        <p:nvSpPr>
          <p:cNvPr id="128" name="Google Shape;128;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0" name="Shape 130"/>
        <p:cNvGrpSpPr/>
        <p:nvPr/>
      </p:nvGrpSpPr>
      <p:grpSpPr>
        <a:xfrm>
          <a:off x="0" y="0"/>
          <a:ext cx="0" cy="0"/>
          <a:chOff x="0" y="0"/>
          <a:chExt cx="0" cy="0"/>
        </a:xfrm>
      </p:grpSpPr>
      <p:sp>
        <p:nvSpPr>
          <p:cNvPr id="131" name="Google Shape;131;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3" name="Google Shape;133;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 name="Google Shape;134;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5" name="Google Shape;13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6" name="Shape 136"/>
        <p:cNvGrpSpPr/>
        <p:nvPr/>
      </p:nvGrpSpPr>
      <p:grpSpPr>
        <a:xfrm>
          <a:off x="0" y="0"/>
          <a:ext cx="0" cy="0"/>
          <a:chOff x="0" y="0"/>
          <a:chExt cx="0" cy="0"/>
        </a:xfrm>
      </p:grpSpPr>
      <p:sp>
        <p:nvSpPr>
          <p:cNvPr id="137" name="Google Shape;137;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38" name="Google Shape;13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9" name="Shape 139"/>
        <p:cNvGrpSpPr/>
        <p:nvPr/>
      </p:nvGrpSpPr>
      <p:grpSpPr>
        <a:xfrm>
          <a:off x="0" y="0"/>
          <a:ext cx="0" cy="0"/>
          <a:chOff x="0" y="0"/>
          <a:chExt cx="0" cy="0"/>
        </a:xfrm>
      </p:grpSpPr>
      <p:sp>
        <p:nvSpPr>
          <p:cNvPr id="140" name="Google Shape;140;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1" name="Google Shape;141;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2" name="Google Shape;14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3" name="Shape 143"/>
        <p:cNvGrpSpPr/>
        <p:nvPr/>
      </p:nvGrpSpPr>
      <p:grpSpPr>
        <a:xfrm>
          <a:off x="0" y="0"/>
          <a:ext cx="0" cy="0"/>
          <a:chOff x="0" y="0"/>
          <a:chExt cx="0" cy="0"/>
        </a:xfrm>
      </p:grpSpPr>
      <p:sp>
        <p:nvSpPr>
          <p:cNvPr id="144" name="Google Shape;14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AND_BODY_1">
    <p:spTree>
      <p:nvGrpSpPr>
        <p:cNvPr id="145" name="Shape 145"/>
        <p:cNvGrpSpPr/>
        <p:nvPr/>
      </p:nvGrpSpPr>
      <p:grpSpPr>
        <a:xfrm>
          <a:off x="0" y="0"/>
          <a:ext cx="0" cy="0"/>
          <a:chOff x="0" y="0"/>
          <a:chExt cx="0" cy="0"/>
        </a:xfrm>
      </p:grpSpPr>
      <p:sp>
        <p:nvSpPr>
          <p:cNvPr id="146" name="Google Shape;146;p38"/>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38"/>
          <p:cNvSpPr txBox="1"/>
          <p:nvPr>
            <p:ph idx="1" type="subTitle"/>
          </p:nvPr>
        </p:nvSpPr>
        <p:spPr>
          <a:xfrm>
            <a:off x="311760" y="1152360"/>
            <a:ext cx="8520000" cy="34161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1600"/>
              </a:spcBef>
              <a:spcAft>
                <a:spcPts val="0"/>
              </a:spcAft>
              <a:buClr>
                <a:schemeClr val="dk1"/>
              </a:buClr>
              <a:buSzPts val="1800"/>
              <a:buChar char="○"/>
              <a:defRPr/>
            </a:lvl2pPr>
            <a:lvl3pPr lvl="2" rtl="0" algn="l">
              <a:lnSpc>
                <a:spcPct val="90000"/>
              </a:lnSpc>
              <a:spcBef>
                <a:spcPts val="1600"/>
              </a:spcBef>
              <a:spcAft>
                <a:spcPts val="0"/>
              </a:spcAft>
              <a:buClr>
                <a:schemeClr val="dk1"/>
              </a:buClr>
              <a:buSzPts val="1800"/>
              <a:buChar char="■"/>
              <a:defRPr/>
            </a:lvl3pPr>
            <a:lvl4pPr lvl="3" rtl="0" algn="l">
              <a:lnSpc>
                <a:spcPct val="90000"/>
              </a:lnSpc>
              <a:spcBef>
                <a:spcPts val="1600"/>
              </a:spcBef>
              <a:spcAft>
                <a:spcPts val="0"/>
              </a:spcAft>
              <a:buClr>
                <a:schemeClr val="dk1"/>
              </a:buClr>
              <a:buSzPts val="1800"/>
              <a:buChar char="●"/>
              <a:defRPr/>
            </a:lvl4pPr>
            <a:lvl5pPr lvl="4" rtl="0" algn="l">
              <a:lnSpc>
                <a:spcPct val="90000"/>
              </a:lnSpc>
              <a:spcBef>
                <a:spcPts val="1600"/>
              </a:spcBef>
              <a:spcAft>
                <a:spcPts val="0"/>
              </a:spcAft>
              <a:buClr>
                <a:schemeClr val="dk1"/>
              </a:buClr>
              <a:buSzPts val="1800"/>
              <a:buChar char="○"/>
              <a:defRPr/>
            </a:lvl5pPr>
            <a:lvl6pPr lvl="5" rtl="0" algn="l">
              <a:lnSpc>
                <a:spcPct val="90000"/>
              </a:lnSpc>
              <a:spcBef>
                <a:spcPts val="1600"/>
              </a:spcBef>
              <a:spcAft>
                <a:spcPts val="0"/>
              </a:spcAft>
              <a:buClr>
                <a:schemeClr val="dk1"/>
              </a:buClr>
              <a:buSzPts val="1800"/>
              <a:buChar char="■"/>
              <a:defRPr/>
            </a:lvl6pPr>
            <a:lvl7pPr lvl="6" rtl="0" algn="l">
              <a:lnSpc>
                <a:spcPct val="90000"/>
              </a:lnSpc>
              <a:spcBef>
                <a:spcPts val="1600"/>
              </a:spcBef>
              <a:spcAft>
                <a:spcPts val="0"/>
              </a:spcAft>
              <a:buClr>
                <a:schemeClr val="dk1"/>
              </a:buClr>
              <a:buSzPts val="1800"/>
              <a:buChar char="●"/>
              <a:defRPr/>
            </a:lvl7pPr>
            <a:lvl8pPr lvl="7" rtl="0" algn="l">
              <a:lnSpc>
                <a:spcPct val="90000"/>
              </a:lnSpc>
              <a:spcBef>
                <a:spcPts val="1600"/>
              </a:spcBef>
              <a:spcAft>
                <a:spcPts val="0"/>
              </a:spcAft>
              <a:buClr>
                <a:schemeClr val="dk1"/>
              </a:buClr>
              <a:buSzPts val="1800"/>
              <a:buChar char="○"/>
              <a:defRPr/>
            </a:lvl8pPr>
            <a:lvl9pPr lvl="8" rtl="0" algn="l">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8" name="Shape 148"/>
        <p:cNvGrpSpPr/>
        <p:nvPr/>
      </p:nvGrpSpPr>
      <p:grpSpPr>
        <a:xfrm>
          <a:off x="0" y="0"/>
          <a:ext cx="0" cy="0"/>
          <a:chOff x="0" y="0"/>
          <a:chExt cx="0" cy="0"/>
        </a:xfrm>
      </p:grpSpPr>
      <p:sp>
        <p:nvSpPr>
          <p:cNvPr id="149" name="Google Shape;149;p39"/>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39"/>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2.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1.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60" y="444960"/>
            <a:ext cx="852000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100" name="Shape 100"/>
        <p:cNvGrpSpPr/>
        <p:nvPr/>
      </p:nvGrpSpPr>
      <p:grpSpPr>
        <a:xfrm>
          <a:off x="0" y="0"/>
          <a:ext cx="0" cy="0"/>
          <a:chOff x="0" y="0"/>
          <a:chExt cx="0" cy="0"/>
        </a:xfrm>
      </p:grpSpPr>
      <p:sp>
        <p:nvSpPr>
          <p:cNvPr id="101" name="Google Shape;10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2" name="Google Shape;10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03" name="Google Shape;10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hyperlink" Target="https://codepen.io/luisgarcesleon/pen/XWWKJpP?editors=1000"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40"/>
          <p:cNvSpPr txBox="1"/>
          <p:nvPr/>
        </p:nvSpPr>
        <p:spPr>
          <a:xfrm>
            <a:off x="1009900" y="2393225"/>
            <a:ext cx="42585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Eventos JS</a:t>
            </a:r>
            <a:endParaRPr b="0" i="0" sz="2400" u="none" cap="none" strike="noStrike">
              <a:solidFill>
                <a:srgbClr val="0F2030"/>
              </a:solidFill>
              <a:latin typeface="Rubik"/>
              <a:ea typeface="Rubik"/>
              <a:cs typeface="Rubik"/>
              <a:sym typeface="Rubik"/>
            </a:endParaRPr>
          </a:p>
        </p:txBody>
      </p:sp>
      <p:sp>
        <p:nvSpPr>
          <p:cNvPr id="156" name="Google Shape;156;p40"/>
          <p:cNvSpPr/>
          <p:nvPr/>
        </p:nvSpPr>
        <p:spPr>
          <a:xfrm>
            <a:off x="1144725" y="155937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0"/>
          <p:cNvSpPr txBox="1"/>
          <p:nvPr/>
        </p:nvSpPr>
        <p:spPr>
          <a:xfrm>
            <a:off x="1043550" y="2720300"/>
            <a:ext cx="67992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sz="1800">
                <a:solidFill>
                  <a:schemeClr val="dk1"/>
                </a:solidFill>
                <a:highlight>
                  <a:srgbClr val="FFFFFF"/>
                </a:highlight>
              </a:rPr>
              <a:t>Definiciones</a:t>
            </a:r>
            <a:endParaRPr>
              <a:solidFill>
                <a:srgbClr val="0F2030"/>
              </a:solidFill>
              <a:latin typeface="Rubik"/>
              <a:ea typeface="Rubik"/>
              <a:cs typeface="Rubik"/>
              <a:sym typeface="Rubik"/>
            </a:endParaRPr>
          </a:p>
        </p:txBody>
      </p:sp>
      <p:sp>
        <p:nvSpPr>
          <p:cNvPr id="158" name="Google Shape;158;p40"/>
          <p:cNvSpPr txBox="1"/>
          <p:nvPr/>
        </p:nvSpPr>
        <p:spPr>
          <a:xfrm>
            <a:off x="1043550" y="1006175"/>
            <a:ext cx="3705900" cy="55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0" lang="en" sz="1200" u="none" cap="none" strike="noStrike">
                <a:solidFill>
                  <a:srgbClr val="4CA8F8"/>
                </a:solidFill>
              </a:rPr>
              <a:t>D E S A R R O L L O   W E B   F U L L   S T A C K</a:t>
            </a:r>
            <a:endParaRPr i="0" sz="1200" u="none" cap="none" strike="noStrike">
              <a:solidFill>
                <a:srgbClr val="4CA8F8"/>
              </a:solidFill>
            </a:endParaRPr>
          </a:p>
        </p:txBody>
      </p:sp>
      <p:sp>
        <p:nvSpPr>
          <p:cNvPr id="159" name="Google Shape;159;p40"/>
          <p:cNvSpPr txBox="1"/>
          <p:nvPr/>
        </p:nvSpPr>
        <p:spPr>
          <a:xfrm>
            <a:off x="6117100" y="4188275"/>
            <a:ext cx="2142900" cy="17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000"/>
              <a:buFont typeface="Arial"/>
              <a:buNone/>
            </a:pPr>
            <a:r>
              <a:rPr lang="en" sz="1000">
                <a:solidFill>
                  <a:srgbClr val="ACACAC"/>
                </a:solidFill>
                <a:latin typeface="Rubik"/>
                <a:ea typeface="Rubik"/>
                <a:cs typeface="Rubik"/>
                <a:sym typeface="Rubik"/>
              </a:rPr>
              <a:t>COM DWFS-COR8</a:t>
            </a:r>
            <a:endParaRPr sz="1000">
              <a:solidFill>
                <a:srgbClr val="ACACAC"/>
              </a:solidFill>
              <a:latin typeface="Rubik"/>
              <a:ea typeface="Rubik"/>
              <a:cs typeface="Rubik"/>
              <a:sym typeface="Rubik"/>
            </a:endParaRPr>
          </a:p>
          <a:p>
            <a:pPr indent="0" lvl="0" marL="0" marR="0" rtl="0" algn="r">
              <a:lnSpc>
                <a:spcPct val="100000"/>
              </a:lnSpc>
              <a:spcBef>
                <a:spcPts val="0"/>
              </a:spcBef>
              <a:spcAft>
                <a:spcPts val="0"/>
              </a:spcAft>
              <a:buClr>
                <a:srgbClr val="000000"/>
              </a:buClr>
              <a:buSzPts val="1000"/>
              <a:buFont typeface="Arial"/>
              <a:buNone/>
            </a:pPr>
            <a:r>
              <a:t/>
            </a:r>
            <a:endParaRPr sz="1000">
              <a:solidFill>
                <a:srgbClr val="ACACAC"/>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9"/>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9"/>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23" name="Google Shape;223;p49"/>
          <p:cNvSpPr txBox="1"/>
          <p:nvPr/>
        </p:nvSpPr>
        <p:spPr>
          <a:xfrm>
            <a:off x="919350" y="1920150"/>
            <a:ext cx="7305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529"/>
                </a:solidFill>
                <a:highlight>
                  <a:srgbClr val="FFFFFF"/>
                </a:highlight>
                <a:latin typeface="Roboto"/>
                <a:ea typeface="Roboto"/>
                <a:cs typeface="Roboto"/>
                <a:sym typeface="Roboto"/>
              </a:rPr>
              <a:t>Se trata del método más sencillo y a la vez </a:t>
            </a:r>
            <a:r>
              <a:rPr i="1" lang="en">
                <a:solidFill>
                  <a:srgbClr val="212529"/>
                </a:solidFill>
                <a:highlight>
                  <a:srgbClr val="FFFFFF"/>
                </a:highlight>
                <a:latin typeface="Roboto"/>
                <a:ea typeface="Roboto"/>
                <a:cs typeface="Roboto"/>
                <a:sym typeface="Roboto"/>
              </a:rPr>
              <a:t>menos profesional</a:t>
            </a:r>
            <a:r>
              <a:rPr lang="en">
                <a:solidFill>
                  <a:srgbClr val="212529"/>
                </a:solidFill>
                <a:highlight>
                  <a:srgbClr val="FFFFFF"/>
                </a:highlight>
                <a:latin typeface="Roboto"/>
                <a:ea typeface="Roboto"/>
                <a:cs typeface="Roboto"/>
                <a:sym typeface="Roboto"/>
              </a:rPr>
              <a:t> de indicar el código JavaScript que se debe ejecutar cuando se produzca un evento. En este caso, el código se incluye en un atributo del propio elemento XHTML. En el siguiente ejemplo, se quiere mostrar un mensaje cuando el usuario clickee con el ratón sobre un botón:</a:t>
            </a:r>
            <a:endParaRPr>
              <a:solidFill>
                <a:srgbClr val="212529"/>
              </a:solidFill>
              <a:highlight>
                <a:srgbClr val="FFFFFF"/>
              </a:highlight>
              <a:latin typeface="Roboto"/>
              <a:ea typeface="Roboto"/>
              <a:cs typeface="Roboto"/>
              <a:sym typeface="Roboto"/>
            </a:endParaRPr>
          </a:p>
          <a:p>
            <a:pPr indent="0" lvl="0" marL="139700" marR="139700" rtl="0" algn="l">
              <a:lnSpc>
                <a:spcPct val="200000"/>
              </a:lnSpc>
              <a:spcBef>
                <a:spcPts val="2200"/>
              </a:spcBef>
              <a:spcAft>
                <a:spcPts val="2200"/>
              </a:spcAft>
              <a:buNone/>
            </a:pPr>
            <a:r>
              <a:rPr lang="en">
                <a:solidFill>
                  <a:srgbClr val="24292E"/>
                </a:solidFill>
                <a:highlight>
                  <a:srgbClr val="FFFFFF"/>
                </a:highlight>
                <a:latin typeface="Courier New"/>
                <a:ea typeface="Courier New"/>
                <a:cs typeface="Courier New"/>
                <a:sym typeface="Courier New"/>
              </a:rPr>
              <a:t>&lt;</a:t>
            </a:r>
            <a:r>
              <a:rPr lang="en">
                <a:solidFill>
                  <a:srgbClr val="63A35C"/>
                </a:solidFill>
                <a:highlight>
                  <a:srgbClr val="FFFFFF"/>
                </a:highlight>
                <a:latin typeface="Courier New"/>
                <a:ea typeface="Courier New"/>
                <a:cs typeface="Courier New"/>
                <a:sym typeface="Courier New"/>
              </a:rPr>
              <a:t>input</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type</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"button"</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value</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"Clickea y verás"</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onclick</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"alert('Gracias por pinchar');"</a:t>
            </a:r>
            <a:r>
              <a:rPr lang="en">
                <a:solidFill>
                  <a:srgbClr val="24292E"/>
                </a:solidFill>
                <a:highlight>
                  <a:srgbClr val="FFFFFF"/>
                </a:highlight>
                <a:latin typeface="Courier New"/>
                <a:ea typeface="Courier New"/>
                <a:cs typeface="Courier New"/>
                <a:sym typeface="Courier New"/>
              </a:rPr>
              <a:t> /&gt;</a:t>
            </a:r>
            <a:endParaRPr>
              <a:solidFill>
                <a:srgbClr val="24292E"/>
              </a:solidFill>
              <a:highlight>
                <a:srgbClr val="FFFFFF"/>
              </a:highlight>
              <a:latin typeface="Courier New"/>
              <a:ea typeface="Courier New"/>
              <a:cs typeface="Courier New"/>
              <a:sym typeface="Courier New"/>
            </a:endParaRPr>
          </a:p>
        </p:txBody>
      </p:sp>
      <p:sp>
        <p:nvSpPr>
          <p:cNvPr id="224" name="Google Shape;224;p49"/>
          <p:cNvSpPr txBox="1"/>
          <p:nvPr/>
        </p:nvSpPr>
        <p:spPr>
          <a:xfrm>
            <a:off x="1047500" y="123567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1200"/>
              </a:spcAft>
              <a:buNone/>
            </a:pPr>
            <a:r>
              <a:rPr b="1" lang="en" sz="1600">
                <a:solidFill>
                  <a:srgbClr val="2F363C"/>
                </a:solidFill>
                <a:highlight>
                  <a:srgbClr val="FFFFFF"/>
                </a:highlight>
                <a:latin typeface="Roboto"/>
                <a:ea typeface="Roboto"/>
                <a:cs typeface="Roboto"/>
                <a:sym typeface="Roboto"/>
              </a:rPr>
              <a:t>Manejadores de eventos como atributos XHTML</a:t>
            </a:r>
            <a:endParaRPr b="1" sz="1600">
              <a:solidFill>
                <a:srgbClr val="2F363C"/>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50"/>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0"/>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31" name="Google Shape;231;p50"/>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1200"/>
              </a:spcAft>
              <a:buNone/>
            </a:pPr>
            <a:r>
              <a:rPr b="1" lang="en" sz="1600">
                <a:solidFill>
                  <a:srgbClr val="2F363C"/>
                </a:solidFill>
                <a:highlight>
                  <a:srgbClr val="FFFFFF"/>
                </a:highlight>
                <a:latin typeface="Roboto"/>
                <a:ea typeface="Roboto"/>
                <a:cs typeface="Roboto"/>
                <a:sym typeface="Roboto"/>
              </a:rPr>
              <a:t>Manejadores de eventos como atributos XHTML</a:t>
            </a:r>
            <a:endParaRPr b="1" sz="1600">
              <a:solidFill>
                <a:srgbClr val="2F363C"/>
              </a:solidFill>
              <a:highlight>
                <a:srgbClr val="FFFFFF"/>
              </a:highlight>
              <a:latin typeface="Roboto"/>
              <a:ea typeface="Roboto"/>
              <a:cs typeface="Roboto"/>
              <a:sym typeface="Roboto"/>
            </a:endParaRPr>
          </a:p>
        </p:txBody>
      </p:sp>
      <p:sp>
        <p:nvSpPr>
          <p:cNvPr id="232" name="Google Shape;232;p50"/>
          <p:cNvSpPr txBox="1"/>
          <p:nvPr/>
        </p:nvSpPr>
        <p:spPr>
          <a:xfrm>
            <a:off x="976125" y="1969700"/>
            <a:ext cx="73728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12529"/>
                </a:solidFill>
                <a:highlight>
                  <a:srgbClr val="FFFFFF"/>
                </a:highlight>
                <a:latin typeface="Roboto"/>
                <a:ea typeface="Roboto"/>
                <a:cs typeface="Roboto"/>
                <a:sym typeface="Roboto"/>
              </a:rPr>
              <a:t>En este método, se definen atributos XHTML con el mismo nombre que los eventos que se quieren manejar. El ejemplo anterior sólo quiere controlar el evento de </a:t>
            </a:r>
            <a:r>
              <a:rPr lang="en" sz="1800">
                <a:solidFill>
                  <a:srgbClr val="212529"/>
                </a:solidFill>
                <a:highlight>
                  <a:srgbClr val="FFFFFF"/>
                </a:highlight>
                <a:latin typeface="Roboto"/>
                <a:ea typeface="Roboto"/>
                <a:cs typeface="Roboto"/>
                <a:sym typeface="Roboto"/>
              </a:rPr>
              <a:t>clickear </a:t>
            </a:r>
            <a:r>
              <a:rPr lang="en" sz="1800">
                <a:solidFill>
                  <a:srgbClr val="212529"/>
                </a:solidFill>
                <a:highlight>
                  <a:srgbClr val="FFFFFF"/>
                </a:highlight>
                <a:latin typeface="Roboto"/>
                <a:ea typeface="Roboto"/>
                <a:cs typeface="Roboto"/>
                <a:sym typeface="Roboto"/>
              </a:rPr>
              <a:t>con el ratón, cuyo nombre es </a:t>
            </a:r>
            <a:r>
              <a:rPr lang="en" sz="1800">
                <a:solidFill>
                  <a:srgbClr val="333333"/>
                </a:solidFill>
                <a:highlight>
                  <a:srgbClr val="F6F8FA"/>
                </a:highlight>
                <a:latin typeface="Courier New"/>
                <a:ea typeface="Courier New"/>
                <a:cs typeface="Courier New"/>
                <a:sym typeface="Courier New"/>
              </a:rPr>
              <a:t>onclick</a:t>
            </a:r>
            <a:r>
              <a:rPr lang="en" sz="1800">
                <a:solidFill>
                  <a:srgbClr val="212529"/>
                </a:solidFill>
                <a:highlight>
                  <a:srgbClr val="FFFFFF"/>
                </a:highlight>
                <a:latin typeface="Roboto"/>
                <a:ea typeface="Roboto"/>
                <a:cs typeface="Roboto"/>
                <a:sym typeface="Roboto"/>
              </a:rPr>
              <a:t>. Así, el elemento XHTML para el que se quiere definir este evento, debe incluir un atributo llamado </a:t>
            </a:r>
            <a:r>
              <a:rPr lang="en" sz="1800">
                <a:solidFill>
                  <a:srgbClr val="333333"/>
                </a:solidFill>
                <a:highlight>
                  <a:srgbClr val="F6F8FA"/>
                </a:highlight>
                <a:latin typeface="Courier New"/>
                <a:ea typeface="Courier New"/>
                <a:cs typeface="Courier New"/>
                <a:sym typeface="Courier New"/>
              </a:rPr>
              <a:t>onclick</a:t>
            </a:r>
            <a:r>
              <a:rPr lang="en" sz="1800">
                <a:solidFill>
                  <a:srgbClr val="212529"/>
                </a:solidFill>
                <a:highlight>
                  <a:srgbClr val="FFFFFF"/>
                </a:highlight>
                <a:latin typeface="Roboto"/>
                <a:ea typeface="Roboto"/>
                <a:cs typeface="Roboto"/>
                <a:sym typeface="Roboto"/>
              </a:rPr>
              <a:t>.</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51"/>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1"/>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39" name="Google Shape;239;p51"/>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1200"/>
              </a:spcAft>
              <a:buNone/>
            </a:pPr>
            <a:r>
              <a:rPr b="1" lang="en" sz="1600">
                <a:solidFill>
                  <a:srgbClr val="2F363C"/>
                </a:solidFill>
                <a:highlight>
                  <a:srgbClr val="FFFFFF"/>
                </a:highlight>
                <a:latin typeface="Roboto"/>
                <a:ea typeface="Roboto"/>
                <a:cs typeface="Roboto"/>
                <a:sym typeface="Roboto"/>
              </a:rPr>
              <a:t>Manejadores de eventos como atributos XHTML</a:t>
            </a:r>
            <a:endParaRPr b="1" sz="1600">
              <a:solidFill>
                <a:srgbClr val="2F363C"/>
              </a:solidFill>
              <a:highlight>
                <a:srgbClr val="FFFFFF"/>
              </a:highlight>
              <a:latin typeface="Roboto"/>
              <a:ea typeface="Roboto"/>
              <a:cs typeface="Roboto"/>
              <a:sym typeface="Roboto"/>
            </a:endParaRPr>
          </a:p>
        </p:txBody>
      </p:sp>
      <p:sp>
        <p:nvSpPr>
          <p:cNvPr id="240" name="Google Shape;240;p51"/>
          <p:cNvSpPr txBox="1"/>
          <p:nvPr/>
        </p:nvSpPr>
        <p:spPr>
          <a:xfrm>
            <a:off x="976125" y="1969700"/>
            <a:ext cx="73728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12529"/>
                </a:solidFill>
                <a:highlight>
                  <a:srgbClr val="FFFFFF"/>
                </a:highlight>
                <a:latin typeface="Roboto"/>
                <a:ea typeface="Roboto"/>
                <a:cs typeface="Roboto"/>
                <a:sym typeface="Roboto"/>
              </a:rPr>
              <a:t>El contenido del atributo es una cadena de texto que contiene todas las instrucciones JavaScript que se ejecutan cuando se produce el evento. En este caso, el código JavaScript es muy sencillo (</a:t>
            </a:r>
            <a:r>
              <a:rPr lang="en" sz="1800">
                <a:solidFill>
                  <a:srgbClr val="333333"/>
                </a:solidFill>
                <a:highlight>
                  <a:srgbClr val="F6F8FA"/>
                </a:highlight>
                <a:latin typeface="Courier New"/>
                <a:ea typeface="Courier New"/>
                <a:cs typeface="Courier New"/>
                <a:sym typeface="Courier New"/>
              </a:rPr>
              <a:t>alert('Gracias por clickear);</a:t>
            </a:r>
            <a:r>
              <a:rPr lang="en" sz="1800">
                <a:solidFill>
                  <a:srgbClr val="212529"/>
                </a:solidFill>
                <a:highlight>
                  <a:srgbClr val="FFFFFF"/>
                </a:highlight>
                <a:latin typeface="Roboto"/>
                <a:ea typeface="Roboto"/>
                <a:cs typeface="Roboto"/>
                <a:sym typeface="Roboto"/>
              </a:rPr>
              <a:t>), ya que solamente se trata de mostrar un mensaje.</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52"/>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2"/>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47" name="Google Shape;247;p52"/>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1200"/>
              </a:spcAft>
              <a:buNone/>
            </a:pPr>
            <a:r>
              <a:rPr b="1" lang="en" sz="1600">
                <a:solidFill>
                  <a:srgbClr val="2F363C"/>
                </a:solidFill>
                <a:highlight>
                  <a:srgbClr val="FFFFFF"/>
                </a:highlight>
                <a:latin typeface="Roboto"/>
                <a:ea typeface="Roboto"/>
                <a:cs typeface="Roboto"/>
                <a:sym typeface="Roboto"/>
              </a:rPr>
              <a:t>Manejadores de eventos como atributos XHTML</a:t>
            </a:r>
            <a:endParaRPr b="1" sz="1600">
              <a:solidFill>
                <a:srgbClr val="2F363C"/>
              </a:solidFill>
              <a:highlight>
                <a:srgbClr val="FFFFFF"/>
              </a:highlight>
              <a:latin typeface="Roboto"/>
              <a:ea typeface="Roboto"/>
              <a:cs typeface="Roboto"/>
              <a:sym typeface="Roboto"/>
            </a:endParaRPr>
          </a:p>
        </p:txBody>
      </p:sp>
      <p:sp>
        <p:nvSpPr>
          <p:cNvPr id="248" name="Google Shape;248;p52"/>
          <p:cNvSpPr txBox="1"/>
          <p:nvPr/>
        </p:nvSpPr>
        <p:spPr>
          <a:xfrm>
            <a:off x="976125" y="1768250"/>
            <a:ext cx="73728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529"/>
                </a:solidFill>
                <a:highlight>
                  <a:srgbClr val="FFFFFF"/>
                </a:highlight>
                <a:latin typeface="Roboto"/>
                <a:ea typeface="Roboto"/>
                <a:cs typeface="Roboto"/>
                <a:sym typeface="Roboto"/>
              </a:rPr>
              <a:t>En este otro ejemplo, cuando el usuario pincha sobre el elemento </a:t>
            </a:r>
            <a:r>
              <a:rPr lang="en">
                <a:solidFill>
                  <a:srgbClr val="333333"/>
                </a:solidFill>
                <a:highlight>
                  <a:srgbClr val="F6F8FA"/>
                </a:highlight>
                <a:latin typeface="Courier New"/>
                <a:ea typeface="Courier New"/>
                <a:cs typeface="Courier New"/>
                <a:sym typeface="Courier New"/>
              </a:rPr>
              <a:t>&lt;div&gt;</a:t>
            </a:r>
            <a:r>
              <a:rPr lang="en">
                <a:solidFill>
                  <a:srgbClr val="212529"/>
                </a:solidFill>
                <a:highlight>
                  <a:srgbClr val="FFFFFF"/>
                </a:highlight>
                <a:latin typeface="Roboto"/>
                <a:ea typeface="Roboto"/>
                <a:cs typeface="Roboto"/>
                <a:sym typeface="Roboto"/>
              </a:rPr>
              <a:t> se muestra un mensaje y cuando el usuario pasa el ratón por encima del elemento, se muestra otro mensaje:</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4292E"/>
                </a:solidFill>
                <a:highlight>
                  <a:srgbClr val="FFFFFF"/>
                </a:highlight>
                <a:latin typeface="Courier New"/>
                <a:ea typeface="Courier New"/>
                <a:cs typeface="Courier New"/>
                <a:sym typeface="Courier New"/>
              </a:rPr>
              <a:t>&lt;</a:t>
            </a:r>
            <a:r>
              <a:rPr lang="en">
                <a:solidFill>
                  <a:srgbClr val="63A35C"/>
                </a:solidFill>
                <a:highlight>
                  <a:srgbClr val="FFFFFF"/>
                </a:highlight>
                <a:latin typeface="Courier New"/>
                <a:ea typeface="Courier New"/>
                <a:cs typeface="Courier New"/>
                <a:sym typeface="Courier New"/>
              </a:rPr>
              <a:t>div</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onclick</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"alert('Has pinchado con el ratón');"</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onmouseover</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"alert('Acabas de pasar el ratón por encima');"</a:t>
            </a:r>
            <a:r>
              <a:rPr lang="en">
                <a:solidFill>
                  <a:srgbClr val="24292E"/>
                </a:solidFill>
                <a:highlight>
                  <a:srgbClr val="FFFFFF"/>
                </a:highlight>
                <a:latin typeface="Courier New"/>
                <a:ea typeface="Courier New"/>
                <a:cs typeface="Courier New"/>
                <a:sym typeface="Courier New"/>
              </a:rPr>
              <a:t>&gt;</a:t>
            </a:r>
            <a:endParaRPr>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a:solidFill>
                  <a:srgbClr val="24292E"/>
                </a:solidFill>
                <a:highlight>
                  <a:srgbClr val="FFFFFF"/>
                </a:highlight>
                <a:latin typeface="Courier New"/>
                <a:ea typeface="Courier New"/>
                <a:cs typeface="Courier New"/>
                <a:sym typeface="Courier New"/>
              </a:rPr>
              <a:t>  Puedes pinchar sobre este elemento o simplemente pasar el ratón por encima</a:t>
            </a:r>
            <a:endParaRPr>
              <a:solidFill>
                <a:srgbClr val="24292E"/>
              </a:solidFill>
              <a:highlight>
                <a:srgbClr val="FFFFFF"/>
              </a:highlight>
              <a:latin typeface="Courier New"/>
              <a:ea typeface="Courier New"/>
              <a:cs typeface="Courier New"/>
              <a:sym typeface="Courier New"/>
            </a:endParaRPr>
          </a:p>
          <a:p>
            <a:pPr indent="0" lvl="0" marL="139700" marR="139700" rtl="0" algn="l">
              <a:lnSpc>
                <a:spcPct val="200000"/>
              </a:lnSpc>
              <a:spcBef>
                <a:spcPts val="2200"/>
              </a:spcBef>
              <a:spcAft>
                <a:spcPts val="0"/>
              </a:spcAft>
              <a:buNone/>
            </a:pPr>
            <a:r>
              <a:rPr lang="en">
                <a:solidFill>
                  <a:srgbClr val="24292E"/>
                </a:solidFill>
                <a:highlight>
                  <a:srgbClr val="FFFFFF"/>
                </a:highlight>
                <a:latin typeface="Courier New"/>
                <a:ea typeface="Courier New"/>
                <a:cs typeface="Courier New"/>
                <a:sym typeface="Courier New"/>
              </a:rPr>
              <a:t>&lt;/</a:t>
            </a:r>
            <a:r>
              <a:rPr lang="en">
                <a:solidFill>
                  <a:srgbClr val="63A35C"/>
                </a:solidFill>
                <a:highlight>
                  <a:srgbClr val="FFFFFF"/>
                </a:highlight>
                <a:latin typeface="Courier New"/>
                <a:ea typeface="Courier New"/>
                <a:cs typeface="Courier New"/>
                <a:sym typeface="Courier New"/>
              </a:rPr>
              <a:t>div</a:t>
            </a:r>
            <a:r>
              <a:rPr lang="en">
                <a:solidFill>
                  <a:srgbClr val="24292E"/>
                </a:solidFill>
                <a:highlight>
                  <a:srgbClr val="FFFFFF"/>
                </a:highlight>
                <a:latin typeface="Courier New"/>
                <a:ea typeface="Courier New"/>
                <a:cs typeface="Courier New"/>
                <a:sym typeface="Courier New"/>
              </a:rPr>
              <a:t>&gt;</a:t>
            </a:r>
            <a:endParaRPr>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2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53"/>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3"/>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55" name="Google Shape;255;p53"/>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F363C"/>
                </a:solidFill>
                <a:highlight>
                  <a:srgbClr val="FFFFFF"/>
                </a:highlight>
                <a:latin typeface="Roboto"/>
                <a:ea typeface="Roboto"/>
                <a:cs typeface="Roboto"/>
                <a:sym typeface="Roboto"/>
              </a:rPr>
              <a:t>Manejadores de eventos y variable this</a:t>
            </a:r>
            <a:endParaRPr b="1" sz="1600">
              <a:solidFill>
                <a:srgbClr val="2F363C"/>
              </a:solidFill>
              <a:highlight>
                <a:srgbClr val="FFFFFF"/>
              </a:highlight>
              <a:latin typeface="Roboto"/>
              <a:ea typeface="Roboto"/>
              <a:cs typeface="Roboto"/>
              <a:sym typeface="Roboto"/>
            </a:endParaRPr>
          </a:p>
          <a:p>
            <a:pPr indent="0" lvl="0" marL="0" rtl="0" algn="l">
              <a:lnSpc>
                <a:spcPct val="125000"/>
              </a:lnSpc>
              <a:spcBef>
                <a:spcPts val="1800"/>
              </a:spcBef>
              <a:spcAft>
                <a:spcPts val="1200"/>
              </a:spcAft>
              <a:buNone/>
            </a:pPr>
            <a:r>
              <a:t/>
            </a:r>
            <a:endParaRPr b="1" sz="1600">
              <a:solidFill>
                <a:srgbClr val="2F363C"/>
              </a:solidFill>
              <a:highlight>
                <a:srgbClr val="FFFFFF"/>
              </a:highlight>
              <a:latin typeface="Roboto"/>
              <a:ea typeface="Roboto"/>
              <a:cs typeface="Roboto"/>
              <a:sym typeface="Roboto"/>
            </a:endParaRPr>
          </a:p>
        </p:txBody>
      </p:sp>
      <p:sp>
        <p:nvSpPr>
          <p:cNvPr id="256" name="Google Shape;256;p53"/>
          <p:cNvSpPr txBox="1"/>
          <p:nvPr/>
        </p:nvSpPr>
        <p:spPr>
          <a:xfrm>
            <a:off x="976125" y="1768250"/>
            <a:ext cx="73728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529"/>
                </a:solidFill>
                <a:highlight>
                  <a:srgbClr val="FFFFFF"/>
                </a:highlight>
                <a:latin typeface="Roboto"/>
                <a:ea typeface="Roboto"/>
                <a:cs typeface="Roboto"/>
                <a:sym typeface="Roboto"/>
              </a:rPr>
              <a:t>JavaScript define una variable especial llamada </a:t>
            </a:r>
            <a:r>
              <a:rPr lang="en">
                <a:solidFill>
                  <a:srgbClr val="333333"/>
                </a:solidFill>
                <a:highlight>
                  <a:srgbClr val="F6F8FA"/>
                </a:highlight>
                <a:latin typeface="Courier New"/>
                <a:ea typeface="Courier New"/>
                <a:cs typeface="Courier New"/>
                <a:sym typeface="Courier New"/>
              </a:rPr>
              <a:t>this</a:t>
            </a:r>
            <a:r>
              <a:rPr lang="en">
                <a:solidFill>
                  <a:srgbClr val="212529"/>
                </a:solidFill>
                <a:highlight>
                  <a:srgbClr val="FFFFFF"/>
                </a:highlight>
                <a:latin typeface="Roboto"/>
                <a:ea typeface="Roboto"/>
                <a:cs typeface="Roboto"/>
                <a:sym typeface="Roboto"/>
              </a:rPr>
              <a:t> que se crea automáticamente y que se emplea en algunas técnicas avanzadas de programación. En los eventos, se puede utilizar la variable </a:t>
            </a:r>
            <a:r>
              <a:rPr lang="en">
                <a:solidFill>
                  <a:srgbClr val="333333"/>
                </a:solidFill>
                <a:highlight>
                  <a:srgbClr val="F6F8FA"/>
                </a:highlight>
                <a:latin typeface="Courier New"/>
                <a:ea typeface="Courier New"/>
                <a:cs typeface="Courier New"/>
                <a:sym typeface="Courier New"/>
              </a:rPr>
              <a:t>this</a:t>
            </a:r>
            <a:r>
              <a:rPr lang="en">
                <a:solidFill>
                  <a:srgbClr val="212529"/>
                </a:solidFill>
                <a:highlight>
                  <a:srgbClr val="FFFFFF"/>
                </a:highlight>
                <a:latin typeface="Roboto"/>
                <a:ea typeface="Roboto"/>
                <a:cs typeface="Roboto"/>
                <a:sym typeface="Roboto"/>
              </a:rPr>
              <a:t> para referirse al elemento XHTML que ha provocado el evento. Esta variable es muy útil para ejemplos como el siguiente:</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Cuando el usuario pasa el ratón por encima del </a:t>
            </a:r>
            <a:r>
              <a:rPr lang="en">
                <a:solidFill>
                  <a:srgbClr val="333333"/>
                </a:solidFill>
                <a:highlight>
                  <a:srgbClr val="F6F8FA"/>
                </a:highlight>
                <a:latin typeface="Courier New"/>
                <a:ea typeface="Courier New"/>
                <a:cs typeface="Courier New"/>
                <a:sym typeface="Courier New"/>
              </a:rPr>
              <a:t>&lt;div&gt;</a:t>
            </a:r>
            <a:r>
              <a:rPr lang="en">
                <a:solidFill>
                  <a:srgbClr val="212529"/>
                </a:solidFill>
                <a:highlight>
                  <a:srgbClr val="FFFFFF"/>
                </a:highlight>
                <a:latin typeface="Roboto"/>
                <a:ea typeface="Roboto"/>
                <a:cs typeface="Roboto"/>
                <a:sym typeface="Roboto"/>
              </a:rPr>
              <a:t>, el color del borde se muestra de color negro. Cuando el ratón </a:t>
            </a:r>
            <a:r>
              <a:rPr i="1" lang="en">
                <a:solidFill>
                  <a:srgbClr val="212529"/>
                </a:solidFill>
                <a:highlight>
                  <a:srgbClr val="FFFFFF"/>
                </a:highlight>
                <a:latin typeface="Roboto"/>
                <a:ea typeface="Roboto"/>
                <a:cs typeface="Roboto"/>
                <a:sym typeface="Roboto"/>
              </a:rPr>
              <a:t>sale</a:t>
            </a:r>
            <a:r>
              <a:rPr lang="en">
                <a:solidFill>
                  <a:srgbClr val="212529"/>
                </a:solidFill>
                <a:highlight>
                  <a:srgbClr val="FFFFFF"/>
                </a:highlight>
                <a:latin typeface="Roboto"/>
                <a:ea typeface="Roboto"/>
                <a:cs typeface="Roboto"/>
                <a:sym typeface="Roboto"/>
              </a:rPr>
              <a:t> del </a:t>
            </a:r>
            <a:r>
              <a:rPr lang="en">
                <a:solidFill>
                  <a:srgbClr val="333333"/>
                </a:solidFill>
                <a:highlight>
                  <a:srgbClr val="F6F8FA"/>
                </a:highlight>
                <a:latin typeface="Courier New"/>
                <a:ea typeface="Courier New"/>
                <a:cs typeface="Courier New"/>
                <a:sym typeface="Courier New"/>
              </a:rPr>
              <a:t>&lt;div&gt;</a:t>
            </a:r>
            <a:r>
              <a:rPr lang="en">
                <a:solidFill>
                  <a:srgbClr val="212529"/>
                </a:solidFill>
                <a:highlight>
                  <a:srgbClr val="FFFFFF"/>
                </a:highlight>
                <a:latin typeface="Roboto"/>
                <a:ea typeface="Roboto"/>
                <a:cs typeface="Roboto"/>
                <a:sym typeface="Roboto"/>
              </a:rPr>
              <a:t>, se vuelve a mostrar el borde con el color gris claro original.</a:t>
            </a:r>
            <a:endParaRPr>
              <a:solidFill>
                <a:srgbClr val="212529"/>
              </a:solidFill>
              <a:highlight>
                <a:srgbClr val="FFFFFF"/>
              </a:highlight>
              <a:latin typeface="Roboto"/>
              <a:ea typeface="Roboto"/>
              <a:cs typeface="Roboto"/>
              <a:sym typeface="Roboto"/>
            </a:endParaRPr>
          </a:p>
          <a:p>
            <a:pPr indent="0" lvl="0" marL="139700" marR="139700" rtl="0" algn="l">
              <a:lnSpc>
                <a:spcPct val="200000"/>
              </a:lnSpc>
              <a:spcBef>
                <a:spcPts val="22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2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54"/>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4"/>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63" name="Google Shape;263;p54"/>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F363C"/>
                </a:solidFill>
                <a:highlight>
                  <a:srgbClr val="FFFFFF"/>
                </a:highlight>
                <a:latin typeface="Roboto"/>
                <a:ea typeface="Roboto"/>
                <a:cs typeface="Roboto"/>
                <a:sym typeface="Roboto"/>
              </a:rPr>
              <a:t>Manejadores de eventos y variable this</a:t>
            </a:r>
            <a:endParaRPr b="1" sz="1600">
              <a:solidFill>
                <a:srgbClr val="2F363C"/>
              </a:solidFill>
              <a:highlight>
                <a:srgbClr val="FFFFFF"/>
              </a:highlight>
              <a:latin typeface="Roboto"/>
              <a:ea typeface="Roboto"/>
              <a:cs typeface="Roboto"/>
              <a:sym typeface="Roboto"/>
            </a:endParaRPr>
          </a:p>
          <a:p>
            <a:pPr indent="0" lvl="0" marL="0" rtl="0" algn="l">
              <a:lnSpc>
                <a:spcPct val="125000"/>
              </a:lnSpc>
              <a:spcBef>
                <a:spcPts val="1800"/>
              </a:spcBef>
              <a:spcAft>
                <a:spcPts val="1200"/>
              </a:spcAft>
              <a:buNone/>
            </a:pPr>
            <a:r>
              <a:t/>
            </a:r>
            <a:endParaRPr b="1" sz="1600">
              <a:solidFill>
                <a:srgbClr val="2F363C"/>
              </a:solidFill>
              <a:highlight>
                <a:srgbClr val="FFFFFF"/>
              </a:highlight>
              <a:latin typeface="Roboto"/>
              <a:ea typeface="Roboto"/>
              <a:cs typeface="Roboto"/>
              <a:sym typeface="Roboto"/>
            </a:endParaRPr>
          </a:p>
        </p:txBody>
      </p:sp>
      <p:sp>
        <p:nvSpPr>
          <p:cNvPr id="264" name="Google Shape;264;p54"/>
          <p:cNvSpPr txBox="1"/>
          <p:nvPr/>
        </p:nvSpPr>
        <p:spPr>
          <a:xfrm>
            <a:off x="976125" y="1768250"/>
            <a:ext cx="73728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529"/>
                </a:solidFill>
                <a:highlight>
                  <a:srgbClr val="FFFFFF"/>
                </a:highlight>
                <a:latin typeface="Roboto"/>
                <a:ea typeface="Roboto"/>
                <a:cs typeface="Roboto"/>
                <a:sym typeface="Roboto"/>
              </a:rPr>
              <a:t>Elemento &lt;div&gt; original:</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&lt;div id="contenidos" style="width:150px; height:60px; border:thin solid silver"&gt;</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  Sección de contenidos...</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&lt;/div&gt;</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Si no se utiliza la variable this, el código necesario para modificar el color de los bordes, sería el siguiente:</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a:solidFill>
                <a:srgbClr val="212529"/>
              </a:solidFill>
              <a:highlight>
                <a:srgbClr val="FFFFFF"/>
              </a:highlight>
              <a:latin typeface="Roboto"/>
              <a:ea typeface="Roboto"/>
              <a:cs typeface="Roboto"/>
              <a:sym typeface="Roboto"/>
            </a:endParaRPr>
          </a:p>
          <a:p>
            <a:pPr indent="0" lvl="0" marL="139700" marR="139700" rtl="0" algn="l">
              <a:lnSpc>
                <a:spcPct val="200000"/>
              </a:lnSpc>
              <a:spcBef>
                <a:spcPts val="22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2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5"/>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5"/>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71" name="Google Shape;271;p55"/>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F363C"/>
                </a:solidFill>
                <a:highlight>
                  <a:srgbClr val="FFFFFF"/>
                </a:highlight>
                <a:latin typeface="Roboto"/>
                <a:ea typeface="Roboto"/>
                <a:cs typeface="Roboto"/>
                <a:sym typeface="Roboto"/>
              </a:rPr>
              <a:t>Manejadores de eventos y variable this</a:t>
            </a:r>
            <a:endParaRPr b="1" sz="1600">
              <a:solidFill>
                <a:srgbClr val="2F363C"/>
              </a:solidFill>
              <a:highlight>
                <a:srgbClr val="FFFFFF"/>
              </a:highlight>
              <a:latin typeface="Roboto"/>
              <a:ea typeface="Roboto"/>
              <a:cs typeface="Roboto"/>
              <a:sym typeface="Roboto"/>
            </a:endParaRPr>
          </a:p>
          <a:p>
            <a:pPr indent="0" lvl="0" marL="0" rtl="0" algn="l">
              <a:lnSpc>
                <a:spcPct val="125000"/>
              </a:lnSpc>
              <a:spcBef>
                <a:spcPts val="1800"/>
              </a:spcBef>
              <a:spcAft>
                <a:spcPts val="1200"/>
              </a:spcAft>
              <a:buNone/>
            </a:pPr>
            <a:r>
              <a:t/>
            </a:r>
            <a:endParaRPr b="1" sz="1600">
              <a:solidFill>
                <a:srgbClr val="2F363C"/>
              </a:solidFill>
              <a:highlight>
                <a:srgbClr val="FFFFFF"/>
              </a:highlight>
              <a:latin typeface="Roboto"/>
              <a:ea typeface="Roboto"/>
              <a:cs typeface="Roboto"/>
              <a:sym typeface="Roboto"/>
            </a:endParaRPr>
          </a:p>
        </p:txBody>
      </p:sp>
      <p:sp>
        <p:nvSpPr>
          <p:cNvPr id="272" name="Google Shape;272;p55"/>
          <p:cNvSpPr txBox="1"/>
          <p:nvPr/>
        </p:nvSpPr>
        <p:spPr>
          <a:xfrm>
            <a:off x="976125" y="1768250"/>
            <a:ext cx="73728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12529"/>
                </a:solidFill>
                <a:highlight>
                  <a:srgbClr val="FFFFFF"/>
                </a:highlight>
                <a:latin typeface="Roboto"/>
                <a:ea typeface="Roboto"/>
                <a:cs typeface="Roboto"/>
                <a:sym typeface="Roboto"/>
              </a:rPr>
              <a:t>Elemento &lt;div&gt; original:</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&lt;div id="contenidos" style="width:150px; height:60px; border:thin solid silver"&gt;</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  Sección de contenidos...</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&lt;/div&gt;</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a:solidFill>
                  <a:srgbClr val="212529"/>
                </a:solidFill>
                <a:highlight>
                  <a:srgbClr val="FFFFFF"/>
                </a:highlight>
                <a:latin typeface="Roboto"/>
                <a:ea typeface="Roboto"/>
                <a:cs typeface="Roboto"/>
                <a:sym typeface="Roboto"/>
              </a:rPr>
              <a:t>Si no se utiliza la variable this, el código necesario para modificar el color de los bordes, sería el siguiente:</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a:solidFill>
                <a:srgbClr val="212529"/>
              </a:solidFill>
              <a:highlight>
                <a:srgbClr val="FFFFFF"/>
              </a:highlight>
              <a:latin typeface="Roboto"/>
              <a:ea typeface="Roboto"/>
              <a:cs typeface="Roboto"/>
              <a:sym typeface="Roboto"/>
            </a:endParaRPr>
          </a:p>
          <a:p>
            <a:pPr indent="0" lvl="0" marL="139700" marR="139700" rtl="0" algn="l">
              <a:lnSpc>
                <a:spcPct val="200000"/>
              </a:lnSpc>
              <a:spcBef>
                <a:spcPts val="22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2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6"/>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6"/>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79" name="Google Shape;279;p56"/>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F363C"/>
                </a:solidFill>
                <a:highlight>
                  <a:srgbClr val="FFFFFF"/>
                </a:highlight>
                <a:latin typeface="Roboto"/>
                <a:ea typeface="Roboto"/>
                <a:cs typeface="Roboto"/>
                <a:sym typeface="Roboto"/>
              </a:rPr>
              <a:t>Manejadores de eventos y variable this</a:t>
            </a:r>
            <a:endParaRPr b="1" sz="1600">
              <a:solidFill>
                <a:srgbClr val="2F363C"/>
              </a:solidFill>
              <a:highlight>
                <a:srgbClr val="FFFFFF"/>
              </a:highlight>
              <a:latin typeface="Roboto"/>
              <a:ea typeface="Roboto"/>
              <a:cs typeface="Roboto"/>
              <a:sym typeface="Roboto"/>
            </a:endParaRPr>
          </a:p>
          <a:p>
            <a:pPr indent="0" lvl="0" marL="0" rtl="0" algn="l">
              <a:lnSpc>
                <a:spcPct val="125000"/>
              </a:lnSpc>
              <a:spcBef>
                <a:spcPts val="1800"/>
              </a:spcBef>
              <a:spcAft>
                <a:spcPts val="1200"/>
              </a:spcAft>
              <a:buNone/>
            </a:pPr>
            <a:r>
              <a:t/>
            </a:r>
            <a:endParaRPr b="1" sz="1600">
              <a:solidFill>
                <a:srgbClr val="2F363C"/>
              </a:solidFill>
              <a:highlight>
                <a:srgbClr val="FFFFFF"/>
              </a:highlight>
              <a:latin typeface="Roboto"/>
              <a:ea typeface="Roboto"/>
              <a:cs typeface="Roboto"/>
              <a:sym typeface="Roboto"/>
            </a:endParaRPr>
          </a:p>
        </p:txBody>
      </p:sp>
      <p:sp>
        <p:nvSpPr>
          <p:cNvPr id="280" name="Google Shape;280;p56"/>
          <p:cNvSpPr txBox="1"/>
          <p:nvPr/>
        </p:nvSpPr>
        <p:spPr>
          <a:xfrm>
            <a:off x="1070125" y="1620525"/>
            <a:ext cx="71757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4292E"/>
                </a:solidFill>
                <a:highlight>
                  <a:srgbClr val="FFFFFF"/>
                </a:highlight>
                <a:latin typeface="Courier New"/>
                <a:ea typeface="Courier New"/>
                <a:cs typeface="Courier New"/>
                <a:sym typeface="Courier New"/>
              </a:rPr>
              <a:t>&lt;</a:t>
            </a:r>
            <a:r>
              <a:rPr lang="en" sz="1800">
                <a:solidFill>
                  <a:srgbClr val="63A35C"/>
                </a:solidFill>
                <a:highlight>
                  <a:srgbClr val="FFFFFF"/>
                </a:highlight>
                <a:latin typeface="Courier New"/>
                <a:ea typeface="Courier New"/>
                <a:cs typeface="Courier New"/>
                <a:sym typeface="Courier New"/>
              </a:rPr>
              <a:t>div</a:t>
            </a:r>
            <a:r>
              <a:rPr lang="en" sz="1800">
                <a:solidFill>
                  <a:srgbClr val="24292E"/>
                </a:solidFill>
                <a:highlight>
                  <a:srgbClr val="FFFFFF"/>
                </a:highlight>
                <a:latin typeface="Courier New"/>
                <a:ea typeface="Courier New"/>
                <a:cs typeface="Courier New"/>
                <a:sym typeface="Courier New"/>
              </a:rPr>
              <a:t> </a:t>
            </a:r>
            <a:r>
              <a:rPr lang="en" sz="1800">
                <a:solidFill>
                  <a:srgbClr val="795DA3"/>
                </a:solidFill>
                <a:highlight>
                  <a:srgbClr val="FFFFFF"/>
                </a:highlight>
                <a:latin typeface="Courier New"/>
                <a:ea typeface="Courier New"/>
                <a:cs typeface="Courier New"/>
                <a:sym typeface="Courier New"/>
              </a:rPr>
              <a:t>id</a:t>
            </a:r>
            <a:r>
              <a:rPr lang="en" sz="1800">
                <a:solidFill>
                  <a:srgbClr val="24292E"/>
                </a:solidFill>
                <a:highlight>
                  <a:srgbClr val="FFFFFF"/>
                </a:highlight>
                <a:latin typeface="Courier New"/>
                <a:ea typeface="Courier New"/>
                <a:cs typeface="Courier New"/>
                <a:sym typeface="Courier New"/>
              </a:rPr>
              <a:t>=</a:t>
            </a:r>
            <a:r>
              <a:rPr lang="en" sz="1800">
                <a:solidFill>
                  <a:srgbClr val="183691"/>
                </a:solidFill>
                <a:highlight>
                  <a:srgbClr val="FFFFFF"/>
                </a:highlight>
                <a:latin typeface="Courier New"/>
                <a:ea typeface="Courier New"/>
                <a:cs typeface="Courier New"/>
                <a:sym typeface="Courier New"/>
              </a:rPr>
              <a:t>"contenidos"</a:t>
            </a:r>
            <a:r>
              <a:rPr lang="en" sz="1800">
                <a:solidFill>
                  <a:srgbClr val="24292E"/>
                </a:solidFill>
                <a:highlight>
                  <a:srgbClr val="FFFFFF"/>
                </a:highlight>
                <a:latin typeface="Courier New"/>
                <a:ea typeface="Courier New"/>
                <a:cs typeface="Courier New"/>
                <a:sym typeface="Courier New"/>
              </a:rPr>
              <a:t> </a:t>
            </a:r>
            <a:r>
              <a:rPr lang="en" sz="1800">
                <a:solidFill>
                  <a:srgbClr val="795DA3"/>
                </a:solidFill>
                <a:highlight>
                  <a:srgbClr val="FFFFFF"/>
                </a:highlight>
                <a:latin typeface="Courier New"/>
                <a:ea typeface="Courier New"/>
                <a:cs typeface="Courier New"/>
                <a:sym typeface="Courier New"/>
              </a:rPr>
              <a:t>style</a:t>
            </a:r>
            <a:r>
              <a:rPr lang="en" sz="1800">
                <a:solidFill>
                  <a:srgbClr val="24292E"/>
                </a:solidFill>
                <a:highlight>
                  <a:srgbClr val="FFFFFF"/>
                </a:highlight>
                <a:latin typeface="Courier New"/>
                <a:ea typeface="Courier New"/>
                <a:cs typeface="Courier New"/>
                <a:sym typeface="Courier New"/>
              </a:rPr>
              <a:t>=</a:t>
            </a:r>
            <a:r>
              <a:rPr lang="en" sz="1800">
                <a:solidFill>
                  <a:srgbClr val="183691"/>
                </a:solidFill>
                <a:highlight>
                  <a:srgbClr val="FFFFFF"/>
                </a:highlight>
                <a:latin typeface="Courier New"/>
                <a:ea typeface="Courier New"/>
                <a:cs typeface="Courier New"/>
                <a:sym typeface="Courier New"/>
              </a:rPr>
              <a:t>"width:150px; height:60px; border:thin solid silver"</a:t>
            </a:r>
            <a:r>
              <a:rPr lang="en" sz="1800">
                <a:solidFill>
                  <a:srgbClr val="24292E"/>
                </a:solidFill>
                <a:highlight>
                  <a:srgbClr val="FFFFFF"/>
                </a:highlight>
                <a:latin typeface="Courier New"/>
                <a:ea typeface="Courier New"/>
                <a:cs typeface="Courier New"/>
                <a:sym typeface="Courier New"/>
              </a:rPr>
              <a:t> </a:t>
            </a:r>
            <a:r>
              <a:rPr lang="en" sz="1800">
                <a:solidFill>
                  <a:srgbClr val="795DA3"/>
                </a:solidFill>
                <a:highlight>
                  <a:srgbClr val="FFFFFF"/>
                </a:highlight>
                <a:latin typeface="Courier New"/>
                <a:ea typeface="Courier New"/>
                <a:cs typeface="Courier New"/>
                <a:sym typeface="Courier New"/>
              </a:rPr>
              <a:t>onmouseover</a:t>
            </a:r>
            <a:r>
              <a:rPr lang="en" sz="1800">
                <a:solidFill>
                  <a:srgbClr val="24292E"/>
                </a:solidFill>
                <a:highlight>
                  <a:srgbClr val="FFFFFF"/>
                </a:highlight>
                <a:latin typeface="Courier New"/>
                <a:ea typeface="Courier New"/>
                <a:cs typeface="Courier New"/>
                <a:sym typeface="Courier New"/>
              </a:rPr>
              <a:t>=</a:t>
            </a:r>
            <a:r>
              <a:rPr lang="en" sz="1800">
                <a:solidFill>
                  <a:srgbClr val="183691"/>
                </a:solidFill>
                <a:highlight>
                  <a:srgbClr val="FFFFFF"/>
                </a:highlight>
                <a:latin typeface="Courier New"/>
                <a:ea typeface="Courier New"/>
                <a:cs typeface="Courier New"/>
                <a:sym typeface="Courier New"/>
              </a:rPr>
              <a:t>"document.getElementById('contenidos').style.borderColor='black';"</a:t>
            </a:r>
            <a:r>
              <a:rPr lang="en" sz="1800">
                <a:solidFill>
                  <a:srgbClr val="24292E"/>
                </a:solidFill>
                <a:highlight>
                  <a:srgbClr val="FFFFFF"/>
                </a:highlight>
                <a:latin typeface="Courier New"/>
                <a:ea typeface="Courier New"/>
                <a:cs typeface="Courier New"/>
                <a:sym typeface="Courier New"/>
              </a:rPr>
              <a:t> </a:t>
            </a:r>
            <a:r>
              <a:rPr lang="en" sz="1800">
                <a:solidFill>
                  <a:srgbClr val="795DA3"/>
                </a:solidFill>
                <a:highlight>
                  <a:srgbClr val="FFFFFF"/>
                </a:highlight>
                <a:latin typeface="Courier New"/>
                <a:ea typeface="Courier New"/>
                <a:cs typeface="Courier New"/>
                <a:sym typeface="Courier New"/>
              </a:rPr>
              <a:t>onmouseout</a:t>
            </a:r>
            <a:r>
              <a:rPr lang="en" sz="1800">
                <a:solidFill>
                  <a:srgbClr val="24292E"/>
                </a:solidFill>
                <a:highlight>
                  <a:srgbClr val="FFFFFF"/>
                </a:highlight>
                <a:latin typeface="Courier New"/>
                <a:ea typeface="Courier New"/>
                <a:cs typeface="Courier New"/>
                <a:sym typeface="Courier New"/>
              </a:rPr>
              <a:t>=</a:t>
            </a:r>
            <a:r>
              <a:rPr lang="en" sz="1800">
                <a:solidFill>
                  <a:srgbClr val="183691"/>
                </a:solidFill>
                <a:highlight>
                  <a:srgbClr val="FFFFFF"/>
                </a:highlight>
                <a:latin typeface="Courier New"/>
                <a:ea typeface="Courier New"/>
                <a:cs typeface="Courier New"/>
                <a:sym typeface="Courier New"/>
              </a:rPr>
              <a:t>"document.getElementById('contenidos').style.borderColor='silver';"</a:t>
            </a:r>
            <a:r>
              <a:rPr lang="en" sz="1800">
                <a:solidFill>
                  <a:srgbClr val="24292E"/>
                </a:solidFill>
                <a:highlight>
                  <a:srgbClr val="FFFFFF"/>
                </a:highlight>
                <a:latin typeface="Courier New"/>
                <a:ea typeface="Courier New"/>
                <a:cs typeface="Courier New"/>
                <a:sym typeface="Courier New"/>
              </a:rPr>
              <a:t>&gt;</a:t>
            </a:r>
            <a:endParaRPr sz="1800">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24292E"/>
                </a:solidFill>
                <a:highlight>
                  <a:srgbClr val="FFFFFF"/>
                </a:highlight>
                <a:latin typeface="Courier New"/>
                <a:ea typeface="Courier New"/>
                <a:cs typeface="Courier New"/>
                <a:sym typeface="Courier New"/>
              </a:rPr>
              <a:t>  Sección de contenidos...</a:t>
            </a:r>
            <a:endParaRPr sz="1800">
              <a:solidFill>
                <a:srgbClr val="24292E"/>
              </a:solidFill>
              <a:highlight>
                <a:srgbClr val="FFFFFF"/>
              </a:highlight>
              <a:latin typeface="Courier New"/>
              <a:ea typeface="Courier New"/>
              <a:cs typeface="Courier New"/>
              <a:sym typeface="Courier New"/>
            </a:endParaRPr>
          </a:p>
          <a:p>
            <a:pPr indent="0" lvl="0" marL="139700" marR="139700" rtl="0" algn="l">
              <a:lnSpc>
                <a:spcPct val="200000"/>
              </a:lnSpc>
              <a:spcBef>
                <a:spcPts val="1200"/>
              </a:spcBef>
              <a:spcAft>
                <a:spcPts val="0"/>
              </a:spcAft>
              <a:buNone/>
            </a:pPr>
            <a:r>
              <a:rPr lang="en" sz="1800">
                <a:solidFill>
                  <a:srgbClr val="24292E"/>
                </a:solidFill>
                <a:highlight>
                  <a:srgbClr val="FFFFFF"/>
                </a:highlight>
                <a:latin typeface="Courier New"/>
                <a:ea typeface="Courier New"/>
                <a:cs typeface="Courier New"/>
                <a:sym typeface="Courier New"/>
              </a:rPr>
              <a:t>&lt;/</a:t>
            </a:r>
            <a:r>
              <a:rPr lang="en" sz="1800">
                <a:solidFill>
                  <a:srgbClr val="63A35C"/>
                </a:solidFill>
                <a:highlight>
                  <a:srgbClr val="FFFFFF"/>
                </a:highlight>
                <a:latin typeface="Courier New"/>
                <a:ea typeface="Courier New"/>
                <a:cs typeface="Courier New"/>
                <a:sym typeface="Courier New"/>
              </a:rPr>
              <a:t>div</a:t>
            </a:r>
            <a:r>
              <a:rPr lang="en" sz="1800">
                <a:solidFill>
                  <a:srgbClr val="24292E"/>
                </a:solidFill>
                <a:highlight>
                  <a:srgbClr val="FFFFFF"/>
                </a:highlight>
                <a:latin typeface="Courier New"/>
                <a:ea typeface="Courier New"/>
                <a:cs typeface="Courier New"/>
                <a:sym typeface="Courier New"/>
              </a:rPr>
              <a:t>&gt;</a:t>
            </a:r>
            <a:endParaRPr sz="1800">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11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a:solidFill>
                <a:srgbClr val="212529"/>
              </a:solidFill>
              <a:highlight>
                <a:srgbClr val="FFFFFF"/>
              </a:highlight>
              <a:latin typeface="Roboto"/>
              <a:ea typeface="Roboto"/>
              <a:cs typeface="Roboto"/>
              <a:sym typeface="Roboto"/>
            </a:endParaRPr>
          </a:p>
          <a:p>
            <a:pPr indent="0" lvl="0" marL="139700" marR="139700" rtl="0" algn="l">
              <a:lnSpc>
                <a:spcPct val="200000"/>
              </a:lnSpc>
              <a:spcBef>
                <a:spcPts val="22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2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57"/>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7"/>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87" name="Google Shape;287;p57"/>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F363C"/>
                </a:solidFill>
                <a:highlight>
                  <a:srgbClr val="FFFFFF"/>
                </a:highlight>
                <a:latin typeface="Roboto"/>
                <a:ea typeface="Roboto"/>
                <a:cs typeface="Roboto"/>
                <a:sym typeface="Roboto"/>
              </a:rPr>
              <a:t>Manejadores de eventos y variable this</a:t>
            </a:r>
            <a:endParaRPr b="1" sz="1600">
              <a:solidFill>
                <a:srgbClr val="2F363C"/>
              </a:solidFill>
              <a:highlight>
                <a:srgbClr val="FFFFFF"/>
              </a:highlight>
              <a:latin typeface="Roboto"/>
              <a:ea typeface="Roboto"/>
              <a:cs typeface="Roboto"/>
              <a:sym typeface="Roboto"/>
            </a:endParaRPr>
          </a:p>
          <a:p>
            <a:pPr indent="0" lvl="0" marL="0" rtl="0" algn="l">
              <a:lnSpc>
                <a:spcPct val="125000"/>
              </a:lnSpc>
              <a:spcBef>
                <a:spcPts val="1800"/>
              </a:spcBef>
              <a:spcAft>
                <a:spcPts val="1200"/>
              </a:spcAft>
              <a:buNone/>
            </a:pPr>
            <a:r>
              <a:t/>
            </a:r>
            <a:endParaRPr b="1" sz="1600">
              <a:solidFill>
                <a:srgbClr val="2F363C"/>
              </a:solidFill>
              <a:highlight>
                <a:srgbClr val="FFFFFF"/>
              </a:highlight>
              <a:latin typeface="Roboto"/>
              <a:ea typeface="Roboto"/>
              <a:cs typeface="Roboto"/>
              <a:sym typeface="Roboto"/>
            </a:endParaRPr>
          </a:p>
        </p:txBody>
      </p:sp>
      <p:sp>
        <p:nvSpPr>
          <p:cNvPr id="288" name="Google Shape;288;p57"/>
          <p:cNvSpPr txBox="1"/>
          <p:nvPr/>
        </p:nvSpPr>
        <p:spPr>
          <a:xfrm>
            <a:off x="976125" y="1821950"/>
            <a:ext cx="73728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4292E"/>
                </a:solidFill>
                <a:highlight>
                  <a:srgbClr val="FFFFFF"/>
                </a:highlight>
                <a:latin typeface="Courier New"/>
                <a:ea typeface="Courier New"/>
                <a:cs typeface="Courier New"/>
                <a:sym typeface="Courier New"/>
              </a:rPr>
              <a:t>&lt;</a:t>
            </a:r>
            <a:r>
              <a:rPr lang="en">
                <a:solidFill>
                  <a:srgbClr val="63A35C"/>
                </a:solidFill>
                <a:highlight>
                  <a:srgbClr val="FFFFFF"/>
                </a:highlight>
                <a:latin typeface="Courier New"/>
                <a:ea typeface="Courier New"/>
                <a:cs typeface="Courier New"/>
                <a:sym typeface="Courier New"/>
              </a:rPr>
              <a:t>div</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id</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"contenidos"</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style</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"width:150px; height:60px; border:thin solid silver"</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onmouseover</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"document.getElementById('contenidos').style.borderColor='black';"</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onmouseout</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"document.getElementById('contenidos').style.borderColor='silver';"</a:t>
            </a:r>
            <a:r>
              <a:rPr lang="en">
                <a:solidFill>
                  <a:srgbClr val="24292E"/>
                </a:solidFill>
                <a:highlight>
                  <a:srgbClr val="FFFFFF"/>
                </a:highlight>
                <a:latin typeface="Courier New"/>
                <a:ea typeface="Courier New"/>
                <a:cs typeface="Courier New"/>
                <a:sym typeface="Courier New"/>
              </a:rPr>
              <a:t>&gt;</a:t>
            </a:r>
            <a:endParaRPr>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a:solidFill>
                  <a:srgbClr val="24292E"/>
                </a:solidFill>
                <a:highlight>
                  <a:srgbClr val="FFFFFF"/>
                </a:highlight>
                <a:latin typeface="Courier New"/>
                <a:ea typeface="Courier New"/>
                <a:cs typeface="Courier New"/>
                <a:sym typeface="Courier New"/>
              </a:rPr>
              <a:t>  Sección de contenidos...</a:t>
            </a:r>
            <a:endParaRPr>
              <a:solidFill>
                <a:srgbClr val="24292E"/>
              </a:solidFill>
              <a:highlight>
                <a:srgbClr val="FFFFFF"/>
              </a:highlight>
              <a:latin typeface="Courier New"/>
              <a:ea typeface="Courier New"/>
              <a:cs typeface="Courier New"/>
              <a:sym typeface="Courier New"/>
            </a:endParaRPr>
          </a:p>
          <a:p>
            <a:pPr indent="0" lvl="0" marL="139700" marR="139700" rtl="0" algn="l">
              <a:lnSpc>
                <a:spcPct val="200000"/>
              </a:lnSpc>
              <a:spcBef>
                <a:spcPts val="1200"/>
              </a:spcBef>
              <a:spcAft>
                <a:spcPts val="0"/>
              </a:spcAft>
              <a:buNone/>
            </a:pPr>
            <a:r>
              <a:rPr lang="en">
                <a:solidFill>
                  <a:srgbClr val="24292E"/>
                </a:solidFill>
                <a:highlight>
                  <a:srgbClr val="FFFFFF"/>
                </a:highlight>
                <a:latin typeface="Courier New"/>
                <a:ea typeface="Courier New"/>
                <a:cs typeface="Courier New"/>
                <a:sym typeface="Courier New"/>
              </a:rPr>
              <a:t>&lt;/</a:t>
            </a:r>
            <a:r>
              <a:rPr lang="en">
                <a:solidFill>
                  <a:srgbClr val="63A35C"/>
                </a:solidFill>
                <a:highlight>
                  <a:srgbClr val="FFFFFF"/>
                </a:highlight>
                <a:latin typeface="Courier New"/>
                <a:ea typeface="Courier New"/>
                <a:cs typeface="Courier New"/>
                <a:sym typeface="Courier New"/>
              </a:rPr>
              <a:t>div</a:t>
            </a:r>
            <a:r>
              <a:rPr lang="en">
                <a:solidFill>
                  <a:srgbClr val="24292E"/>
                </a:solidFill>
                <a:highlight>
                  <a:srgbClr val="FFFFFF"/>
                </a:highlight>
                <a:latin typeface="Courier New"/>
                <a:ea typeface="Courier New"/>
                <a:cs typeface="Courier New"/>
                <a:sym typeface="Courier New"/>
              </a:rPr>
              <a:t>&gt;</a:t>
            </a:r>
            <a:endParaRPr>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11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a:solidFill>
                <a:srgbClr val="212529"/>
              </a:solidFill>
              <a:highlight>
                <a:srgbClr val="FFFFFF"/>
              </a:highlight>
              <a:latin typeface="Roboto"/>
              <a:ea typeface="Roboto"/>
              <a:cs typeface="Roboto"/>
              <a:sym typeface="Roboto"/>
            </a:endParaRPr>
          </a:p>
          <a:p>
            <a:pPr indent="0" lvl="0" marL="139700" marR="139700" rtl="0" algn="l">
              <a:lnSpc>
                <a:spcPct val="200000"/>
              </a:lnSpc>
              <a:spcBef>
                <a:spcPts val="22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2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8"/>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8"/>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95" name="Google Shape;295;p58"/>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F363C"/>
                </a:solidFill>
                <a:highlight>
                  <a:srgbClr val="FFFFFF"/>
                </a:highlight>
                <a:latin typeface="Roboto"/>
                <a:ea typeface="Roboto"/>
                <a:cs typeface="Roboto"/>
                <a:sym typeface="Roboto"/>
              </a:rPr>
              <a:t>Manejadores de eventos y variable this</a:t>
            </a:r>
            <a:endParaRPr b="1" sz="1600">
              <a:solidFill>
                <a:srgbClr val="2F363C"/>
              </a:solidFill>
              <a:highlight>
                <a:srgbClr val="FFFFFF"/>
              </a:highlight>
              <a:latin typeface="Roboto"/>
              <a:ea typeface="Roboto"/>
              <a:cs typeface="Roboto"/>
              <a:sym typeface="Roboto"/>
            </a:endParaRPr>
          </a:p>
          <a:p>
            <a:pPr indent="0" lvl="0" marL="0" rtl="0" algn="l">
              <a:lnSpc>
                <a:spcPct val="125000"/>
              </a:lnSpc>
              <a:spcBef>
                <a:spcPts val="1800"/>
              </a:spcBef>
              <a:spcAft>
                <a:spcPts val="1200"/>
              </a:spcAft>
              <a:buNone/>
            </a:pPr>
            <a:r>
              <a:t/>
            </a:r>
            <a:endParaRPr b="1" sz="1600">
              <a:solidFill>
                <a:srgbClr val="2F363C"/>
              </a:solidFill>
              <a:highlight>
                <a:srgbClr val="FFFFFF"/>
              </a:highlight>
              <a:latin typeface="Roboto"/>
              <a:ea typeface="Roboto"/>
              <a:cs typeface="Roboto"/>
              <a:sym typeface="Roboto"/>
            </a:endParaRPr>
          </a:p>
        </p:txBody>
      </p:sp>
      <p:sp>
        <p:nvSpPr>
          <p:cNvPr id="296" name="Google Shape;296;p58"/>
          <p:cNvSpPr txBox="1"/>
          <p:nvPr/>
        </p:nvSpPr>
        <p:spPr>
          <a:xfrm>
            <a:off x="976125" y="1821950"/>
            <a:ext cx="7372800" cy="30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12529"/>
                </a:solidFill>
                <a:highlight>
                  <a:srgbClr val="FFFFFF"/>
                </a:highlight>
                <a:latin typeface="Roboto"/>
                <a:ea typeface="Roboto"/>
                <a:cs typeface="Roboto"/>
                <a:sym typeface="Roboto"/>
              </a:rPr>
              <a:t>El código anterior es demasiado largo y demasiado propenso a cometer errores. Dentro del código de un evento, JavaScript crea automáticamente la variable </a:t>
            </a:r>
            <a:r>
              <a:rPr lang="en" sz="1800">
                <a:solidFill>
                  <a:srgbClr val="333333"/>
                </a:solidFill>
                <a:highlight>
                  <a:srgbClr val="F6F8FA"/>
                </a:highlight>
                <a:latin typeface="Courier New"/>
                <a:ea typeface="Courier New"/>
                <a:cs typeface="Courier New"/>
                <a:sym typeface="Courier New"/>
              </a:rPr>
              <a:t>this</a:t>
            </a:r>
            <a:r>
              <a:rPr lang="en" sz="1800">
                <a:solidFill>
                  <a:srgbClr val="212529"/>
                </a:solidFill>
                <a:highlight>
                  <a:srgbClr val="FFFFFF"/>
                </a:highlight>
                <a:latin typeface="Roboto"/>
                <a:ea typeface="Roboto"/>
                <a:cs typeface="Roboto"/>
                <a:sym typeface="Roboto"/>
              </a:rPr>
              <a:t>, que hace referencia al elemento XHTML que ha provocado el evento. Así, el ejemplo anterior se puede reescribir de la siguiente manera:</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41"/>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1"/>
          <p:cNvSpPr txBox="1"/>
          <p:nvPr/>
        </p:nvSpPr>
        <p:spPr>
          <a:xfrm>
            <a:off x="1026600" y="2383750"/>
            <a:ext cx="7090800" cy="89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3000">
                <a:solidFill>
                  <a:srgbClr val="444444"/>
                </a:solidFill>
                <a:highlight>
                  <a:srgbClr val="FFFFFF"/>
                </a:highlight>
              </a:rPr>
              <a:t>Un evento es una acción del usuario ante la cual puede realizarse algún proceso (por ejemplo, el cambio del valor de un formulario, o la pulsación de un enlace).</a:t>
            </a:r>
            <a:endParaRPr sz="3000">
              <a:solidFill>
                <a:srgbClr val="444444"/>
              </a:solidFill>
              <a:highlight>
                <a:srgbClr val="FFFFFF"/>
              </a:highlight>
            </a:endParaRPr>
          </a:p>
        </p:txBody>
      </p:sp>
      <p:sp>
        <p:nvSpPr>
          <p:cNvPr id="166" name="Google Shape;166;p41"/>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9"/>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9"/>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303" name="Google Shape;303;p59"/>
          <p:cNvSpPr txBox="1"/>
          <p:nvPr/>
        </p:nvSpPr>
        <p:spPr>
          <a:xfrm>
            <a:off x="976125" y="984525"/>
            <a:ext cx="6741600" cy="636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F363C"/>
                </a:solidFill>
                <a:highlight>
                  <a:srgbClr val="FFFFFF"/>
                </a:highlight>
                <a:latin typeface="Roboto"/>
                <a:ea typeface="Roboto"/>
                <a:cs typeface="Roboto"/>
                <a:sym typeface="Roboto"/>
              </a:rPr>
              <a:t>Manejadores de eventos y variable this</a:t>
            </a:r>
            <a:endParaRPr b="1" sz="1600">
              <a:solidFill>
                <a:srgbClr val="2F363C"/>
              </a:solidFill>
              <a:highlight>
                <a:srgbClr val="FFFFFF"/>
              </a:highlight>
              <a:latin typeface="Roboto"/>
              <a:ea typeface="Roboto"/>
              <a:cs typeface="Roboto"/>
              <a:sym typeface="Roboto"/>
            </a:endParaRPr>
          </a:p>
          <a:p>
            <a:pPr indent="0" lvl="0" marL="0" rtl="0" algn="l">
              <a:lnSpc>
                <a:spcPct val="125000"/>
              </a:lnSpc>
              <a:spcBef>
                <a:spcPts val="1800"/>
              </a:spcBef>
              <a:spcAft>
                <a:spcPts val="1200"/>
              </a:spcAft>
              <a:buNone/>
            </a:pPr>
            <a:r>
              <a:t/>
            </a:r>
            <a:endParaRPr b="1" sz="1600">
              <a:solidFill>
                <a:srgbClr val="2F363C"/>
              </a:solidFill>
              <a:highlight>
                <a:srgbClr val="FFFFFF"/>
              </a:highlight>
              <a:latin typeface="Roboto"/>
              <a:ea typeface="Roboto"/>
              <a:cs typeface="Roboto"/>
              <a:sym typeface="Roboto"/>
            </a:endParaRPr>
          </a:p>
        </p:txBody>
      </p:sp>
      <p:sp>
        <p:nvSpPr>
          <p:cNvPr id="304" name="Google Shape;304;p59"/>
          <p:cNvSpPr txBox="1"/>
          <p:nvPr/>
        </p:nvSpPr>
        <p:spPr>
          <a:xfrm>
            <a:off x="976125" y="1537675"/>
            <a:ext cx="7372800" cy="22989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200000"/>
              </a:lnSpc>
              <a:spcBef>
                <a:spcPts val="1100"/>
              </a:spcBef>
              <a:spcAft>
                <a:spcPts val="0"/>
              </a:spcAft>
              <a:buNone/>
            </a:pPr>
            <a:r>
              <a:rPr lang="en" sz="1050">
                <a:solidFill>
                  <a:srgbClr val="24292E"/>
                </a:solidFill>
                <a:highlight>
                  <a:srgbClr val="FFFFFF"/>
                </a:highlight>
                <a:latin typeface="Courier New"/>
                <a:ea typeface="Courier New"/>
                <a:cs typeface="Courier New"/>
                <a:sym typeface="Courier New"/>
              </a:rPr>
              <a:t>&lt;</a:t>
            </a:r>
            <a:r>
              <a:rPr lang="en" sz="1050">
                <a:solidFill>
                  <a:srgbClr val="63A35C"/>
                </a:solidFill>
                <a:highlight>
                  <a:srgbClr val="FFFFFF"/>
                </a:highlight>
                <a:latin typeface="Courier New"/>
                <a:ea typeface="Courier New"/>
                <a:cs typeface="Courier New"/>
                <a:sym typeface="Courier New"/>
              </a:rPr>
              <a:t>div</a:t>
            </a:r>
            <a:r>
              <a:rPr lang="en" sz="1050">
                <a:solidFill>
                  <a:srgbClr val="24292E"/>
                </a:solidFill>
                <a:highlight>
                  <a:srgbClr val="FFFFFF"/>
                </a:highlight>
                <a:latin typeface="Courier New"/>
                <a:ea typeface="Courier New"/>
                <a:cs typeface="Courier New"/>
                <a:sym typeface="Courier New"/>
              </a:rPr>
              <a:t> </a:t>
            </a:r>
            <a:r>
              <a:rPr lang="en" sz="1050">
                <a:solidFill>
                  <a:srgbClr val="795DA3"/>
                </a:solidFill>
                <a:highlight>
                  <a:srgbClr val="FFFFFF"/>
                </a:highlight>
                <a:latin typeface="Courier New"/>
                <a:ea typeface="Courier New"/>
                <a:cs typeface="Courier New"/>
                <a:sym typeface="Courier New"/>
              </a:rPr>
              <a:t>id</a:t>
            </a:r>
            <a:r>
              <a:rPr lang="en" sz="1050">
                <a:solidFill>
                  <a:srgbClr val="24292E"/>
                </a:solidFill>
                <a:highlight>
                  <a:srgbClr val="FFFFFF"/>
                </a:highlight>
                <a:latin typeface="Courier New"/>
                <a:ea typeface="Courier New"/>
                <a:cs typeface="Courier New"/>
                <a:sym typeface="Courier New"/>
              </a:rPr>
              <a:t>=</a:t>
            </a:r>
            <a:r>
              <a:rPr lang="en" sz="1050">
                <a:solidFill>
                  <a:srgbClr val="183691"/>
                </a:solidFill>
                <a:highlight>
                  <a:srgbClr val="FFFFFF"/>
                </a:highlight>
                <a:latin typeface="Courier New"/>
                <a:ea typeface="Courier New"/>
                <a:cs typeface="Courier New"/>
                <a:sym typeface="Courier New"/>
              </a:rPr>
              <a:t>"contenidos"</a:t>
            </a:r>
            <a:r>
              <a:rPr lang="en" sz="1050">
                <a:solidFill>
                  <a:srgbClr val="24292E"/>
                </a:solidFill>
                <a:highlight>
                  <a:srgbClr val="FFFFFF"/>
                </a:highlight>
                <a:latin typeface="Courier New"/>
                <a:ea typeface="Courier New"/>
                <a:cs typeface="Courier New"/>
                <a:sym typeface="Courier New"/>
              </a:rPr>
              <a:t> </a:t>
            </a:r>
            <a:r>
              <a:rPr lang="en" sz="1050">
                <a:solidFill>
                  <a:srgbClr val="795DA3"/>
                </a:solidFill>
                <a:highlight>
                  <a:srgbClr val="FFFFFF"/>
                </a:highlight>
                <a:latin typeface="Courier New"/>
                <a:ea typeface="Courier New"/>
                <a:cs typeface="Courier New"/>
                <a:sym typeface="Courier New"/>
              </a:rPr>
              <a:t>style</a:t>
            </a:r>
            <a:r>
              <a:rPr lang="en" sz="1050">
                <a:solidFill>
                  <a:srgbClr val="24292E"/>
                </a:solidFill>
                <a:highlight>
                  <a:srgbClr val="FFFFFF"/>
                </a:highlight>
                <a:latin typeface="Courier New"/>
                <a:ea typeface="Courier New"/>
                <a:cs typeface="Courier New"/>
                <a:sym typeface="Courier New"/>
              </a:rPr>
              <a:t>=</a:t>
            </a:r>
            <a:r>
              <a:rPr lang="en" sz="1050">
                <a:solidFill>
                  <a:srgbClr val="183691"/>
                </a:solidFill>
                <a:highlight>
                  <a:srgbClr val="FFFFFF"/>
                </a:highlight>
                <a:latin typeface="Courier New"/>
                <a:ea typeface="Courier New"/>
                <a:cs typeface="Courier New"/>
                <a:sym typeface="Courier New"/>
              </a:rPr>
              <a:t>"width:150px; height:60px; border:thin solid silver"</a:t>
            </a:r>
            <a:r>
              <a:rPr lang="en" sz="1050">
                <a:solidFill>
                  <a:srgbClr val="24292E"/>
                </a:solidFill>
                <a:highlight>
                  <a:srgbClr val="FFFFFF"/>
                </a:highlight>
                <a:latin typeface="Courier New"/>
                <a:ea typeface="Courier New"/>
                <a:cs typeface="Courier New"/>
                <a:sym typeface="Courier New"/>
              </a:rPr>
              <a:t> </a:t>
            </a:r>
            <a:r>
              <a:rPr lang="en" sz="1050">
                <a:solidFill>
                  <a:srgbClr val="795DA3"/>
                </a:solidFill>
                <a:highlight>
                  <a:srgbClr val="FFFFFF"/>
                </a:highlight>
                <a:latin typeface="Courier New"/>
                <a:ea typeface="Courier New"/>
                <a:cs typeface="Courier New"/>
                <a:sym typeface="Courier New"/>
              </a:rPr>
              <a:t>onmouseover</a:t>
            </a:r>
            <a:r>
              <a:rPr lang="en" sz="1050">
                <a:solidFill>
                  <a:srgbClr val="24292E"/>
                </a:solidFill>
                <a:highlight>
                  <a:srgbClr val="FFFFFF"/>
                </a:highlight>
                <a:latin typeface="Courier New"/>
                <a:ea typeface="Courier New"/>
                <a:cs typeface="Courier New"/>
                <a:sym typeface="Courier New"/>
              </a:rPr>
              <a:t>=</a:t>
            </a:r>
            <a:r>
              <a:rPr lang="en" sz="1050">
                <a:solidFill>
                  <a:srgbClr val="183691"/>
                </a:solidFill>
                <a:highlight>
                  <a:srgbClr val="FFFFFF"/>
                </a:highlight>
                <a:latin typeface="Courier New"/>
                <a:ea typeface="Courier New"/>
                <a:cs typeface="Courier New"/>
                <a:sym typeface="Courier New"/>
              </a:rPr>
              <a:t>"this.style.borderColor='black';"</a:t>
            </a:r>
            <a:r>
              <a:rPr lang="en" sz="1050">
                <a:solidFill>
                  <a:srgbClr val="24292E"/>
                </a:solidFill>
                <a:highlight>
                  <a:srgbClr val="FFFFFF"/>
                </a:highlight>
                <a:latin typeface="Courier New"/>
                <a:ea typeface="Courier New"/>
                <a:cs typeface="Courier New"/>
                <a:sym typeface="Courier New"/>
              </a:rPr>
              <a:t> </a:t>
            </a:r>
            <a:r>
              <a:rPr lang="en" sz="1050">
                <a:solidFill>
                  <a:srgbClr val="795DA3"/>
                </a:solidFill>
                <a:highlight>
                  <a:srgbClr val="FFFFFF"/>
                </a:highlight>
                <a:latin typeface="Courier New"/>
                <a:ea typeface="Courier New"/>
                <a:cs typeface="Courier New"/>
                <a:sym typeface="Courier New"/>
              </a:rPr>
              <a:t>onmouseout</a:t>
            </a:r>
            <a:r>
              <a:rPr lang="en" sz="1050">
                <a:solidFill>
                  <a:srgbClr val="24292E"/>
                </a:solidFill>
                <a:highlight>
                  <a:srgbClr val="FFFFFF"/>
                </a:highlight>
                <a:latin typeface="Courier New"/>
                <a:ea typeface="Courier New"/>
                <a:cs typeface="Courier New"/>
                <a:sym typeface="Courier New"/>
              </a:rPr>
              <a:t>=</a:t>
            </a:r>
            <a:r>
              <a:rPr lang="en" sz="1050">
                <a:solidFill>
                  <a:srgbClr val="183691"/>
                </a:solidFill>
                <a:highlight>
                  <a:srgbClr val="FFFFFF"/>
                </a:highlight>
                <a:latin typeface="Courier New"/>
                <a:ea typeface="Courier New"/>
                <a:cs typeface="Courier New"/>
                <a:sym typeface="Courier New"/>
              </a:rPr>
              <a:t>"this.style.borderColor='silver';"</a:t>
            </a:r>
            <a:r>
              <a:rPr lang="en" sz="1050">
                <a:solidFill>
                  <a:srgbClr val="24292E"/>
                </a:solidFill>
                <a:highlight>
                  <a:srgbClr val="FFFFFF"/>
                </a:highlight>
                <a:latin typeface="Courier New"/>
                <a:ea typeface="Courier New"/>
                <a:cs typeface="Courier New"/>
                <a:sym typeface="Courier New"/>
              </a:rPr>
              <a:t>&gt;</a:t>
            </a:r>
            <a:endParaRPr sz="1050">
              <a:solidFill>
                <a:srgbClr val="24292E"/>
              </a:solidFill>
              <a:highlight>
                <a:srgbClr val="FFFFFF"/>
              </a:highlight>
              <a:latin typeface="Courier New"/>
              <a:ea typeface="Courier New"/>
              <a:cs typeface="Courier New"/>
              <a:sym typeface="Courier New"/>
            </a:endParaRPr>
          </a:p>
          <a:p>
            <a:pPr indent="0" lvl="0" marL="139700" marR="139700" rtl="0" algn="l">
              <a:lnSpc>
                <a:spcPct val="200000"/>
              </a:lnSpc>
              <a:spcBef>
                <a:spcPts val="1100"/>
              </a:spcBef>
              <a:spcAft>
                <a:spcPts val="0"/>
              </a:spcAft>
              <a:buNone/>
            </a:pPr>
            <a:r>
              <a:rPr lang="en" sz="1050">
                <a:solidFill>
                  <a:srgbClr val="24292E"/>
                </a:solidFill>
                <a:highlight>
                  <a:srgbClr val="FFFFFF"/>
                </a:highlight>
                <a:latin typeface="Courier New"/>
                <a:ea typeface="Courier New"/>
                <a:cs typeface="Courier New"/>
                <a:sym typeface="Courier New"/>
              </a:rPr>
              <a:t>  Sección de contenidos...</a:t>
            </a:r>
            <a:endParaRPr sz="1050">
              <a:solidFill>
                <a:srgbClr val="24292E"/>
              </a:solidFill>
              <a:highlight>
                <a:srgbClr val="FFFFFF"/>
              </a:highlight>
              <a:latin typeface="Courier New"/>
              <a:ea typeface="Courier New"/>
              <a:cs typeface="Courier New"/>
              <a:sym typeface="Courier New"/>
            </a:endParaRPr>
          </a:p>
          <a:p>
            <a:pPr indent="0" lvl="0" marL="139700" marR="139700" rtl="0" algn="l">
              <a:lnSpc>
                <a:spcPct val="200000"/>
              </a:lnSpc>
              <a:spcBef>
                <a:spcPts val="2200"/>
              </a:spcBef>
              <a:spcAft>
                <a:spcPts val="0"/>
              </a:spcAft>
              <a:buNone/>
            </a:pPr>
            <a:r>
              <a:rPr lang="en" sz="1050">
                <a:solidFill>
                  <a:srgbClr val="24292E"/>
                </a:solidFill>
                <a:highlight>
                  <a:srgbClr val="FFFFFF"/>
                </a:highlight>
                <a:latin typeface="Courier New"/>
                <a:ea typeface="Courier New"/>
                <a:cs typeface="Courier New"/>
                <a:sym typeface="Courier New"/>
              </a:rPr>
              <a:t>&lt;/</a:t>
            </a:r>
            <a:r>
              <a:rPr lang="en" sz="1050">
                <a:solidFill>
                  <a:srgbClr val="63A35C"/>
                </a:solidFill>
                <a:highlight>
                  <a:srgbClr val="FFFFFF"/>
                </a:highlight>
                <a:latin typeface="Courier New"/>
                <a:ea typeface="Courier New"/>
                <a:cs typeface="Courier New"/>
                <a:sym typeface="Courier New"/>
              </a:rPr>
              <a:t>div</a:t>
            </a:r>
            <a:r>
              <a:rPr lang="en" sz="1050">
                <a:solidFill>
                  <a:srgbClr val="24292E"/>
                </a:solidFill>
                <a:highlight>
                  <a:srgbClr val="FFFFFF"/>
                </a:highlight>
                <a:latin typeface="Courier New"/>
                <a:ea typeface="Courier New"/>
                <a:cs typeface="Courier New"/>
                <a:sym typeface="Courier New"/>
              </a:rPr>
              <a:t>&gt;</a:t>
            </a:r>
            <a:endParaRPr sz="1050">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2200"/>
              </a:spcBef>
              <a:spcAft>
                <a:spcPts val="0"/>
              </a:spcAft>
              <a:buNone/>
            </a:pPr>
            <a:r>
              <a:rPr lang="en" sz="1200">
                <a:solidFill>
                  <a:srgbClr val="212529"/>
                </a:solidFill>
                <a:highlight>
                  <a:srgbClr val="FFFFFF"/>
                </a:highlight>
                <a:latin typeface="Roboto"/>
                <a:ea typeface="Roboto"/>
                <a:cs typeface="Roboto"/>
                <a:sym typeface="Roboto"/>
              </a:rPr>
              <a:t>El código anterior es mucho más compacto, más fácil de leer y de escribir y sigue funcionando correctamente aunque se modifique el valor del atributo </a:t>
            </a:r>
            <a:r>
              <a:rPr lang="en" sz="1050">
                <a:solidFill>
                  <a:srgbClr val="333333"/>
                </a:solidFill>
                <a:highlight>
                  <a:srgbClr val="F6F8FA"/>
                </a:highlight>
                <a:latin typeface="Courier New"/>
                <a:ea typeface="Courier New"/>
                <a:cs typeface="Courier New"/>
                <a:sym typeface="Courier New"/>
              </a:rPr>
              <a:t>id</a:t>
            </a:r>
            <a:r>
              <a:rPr lang="en" sz="1200">
                <a:solidFill>
                  <a:srgbClr val="212529"/>
                </a:solidFill>
                <a:highlight>
                  <a:srgbClr val="FFFFFF"/>
                </a:highlight>
                <a:latin typeface="Roboto"/>
                <a:ea typeface="Roboto"/>
                <a:cs typeface="Roboto"/>
                <a:sym typeface="Roboto"/>
              </a:rPr>
              <a:t> del </a:t>
            </a:r>
            <a:r>
              <a:rPr lang="en" sz="1050">
                <a:solidFill>
                  <a:srgbClr val="333333"/>
                </a:solidFill>
                <a:highlight>
                  <a:srgbClr val="F6F8FA"/>
                </a:highlight>
                <a:latin typeface="Courier New"/>
                <a:ea typeface="Courier New"/>
                <a:cs typeface="Courier New"/>
                <a:sym typeface="Courier New"/>
              </a:rPr>
              <a:t>&lt;div&gt;</a:t>
            </a:r>
            <a:r>
              <a:rPr lang="en"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0" lvl="0" marL="139700" marR="139700" rtl="0" algn="l">
              <a:lnSpc>
                <a:spcPct val="200000"/>
              </a:lnSpc>
              <a:spcBef>
                <a:spcPts val="1200"/>
              </a:spcBef>
              <a:spcAft>
                <a:spcPts val="0"/>
              </a:spcAft>
              <a:buNone/>
            </a:pPr>
            <a:r>
              <a:t/>
            </a:r>
            <a:endParaRPr>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11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a:solidFill>
                <a:srgbClr val="212529"/>
              </a:solidFill>
              <a:highlight>
                <a:srgbClr val="FFFFFF"/>
              </a:highlight>
              <a:latin typeface="Roboto"/>
              <a:ea typeface="Roboto"/>
              <a:cs typeface="Roboto"/>
              <a:sym typeface="Roboto"/>
            </a:endParaRPr>
          </a:p>
          <a:p>
            <a:pPr indent="0" lvl="0" marL="139700" marR="139700" rtl="0" algn="l">
              <a:lnSpc>
                <a:spcPct val="200000"/>
              </a:lnSpc>
              <a:spcBef>
                <a:spcPts val="2200"/>
              </a:spcBef>
              <a:spcAft>
                <a:spcPts val="0"/>
              </a:spcAft>
              <a:buNone/>
            </a:pPr>
            <a:r>
              <a:t/>
            </a:r>
            <a:endParaRPr>
              <a:solidFill>
                <a:srgbClr val="212529"/>
              </a:solidFill>
              <a:highlight>
                <a:srgbClr val="FFFFFF"/>
              </a:highlight>
              <a:latin typeface="Roboto"/>
              <a:ea typeface="Roboto"/>
              <a:cs typeface="Roboto"/>
              <a:sym typeface="Roboto"/>
            </a:endParaRPr>
          </a:p>
          <a:p>
            <a:pPr indent="0" lvl="0" marL="0" rtl="0" algn="l">
              <a:lnSpc>
                <a:spcPct val="115000"/>
              </a:lnSpc>
              <a:spcBef>
                <a:spcPts val="2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60"/>
          <p:cNvSpPr txBox="1"/>
          <p:nvPr/>
        </p:nvSpPr>
        <p:spPr>
          <a:xfrm>
            <a:off x="698325" y="644625"/>
            <a:ext cx="7614600" cy="38619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200000"/>
              </a:lnSpc>
              <a:spcBef>
                <a:spcPts val="2200"/>
              </a:spcBef>
              <a:spcAft>
                <a:spcPts val="0"/>
              </a:spcAft>
              <a:buNone/>
            </a:pPr>
            <a:r>
              <a:rPr lang="en">
                <a:solidFill>
                  <a:srgbClr val="24292E"/>
                </a:solidFill>
                <a:highlight>
                  <a:srgbClr val="FFFFFF"/>
                </a:highlight>
                <a:latin typeface="Courier New"/>
                <a:ea typeface="Courier New"/>
                <a:cs typeface="Courier New"/>
                <a:sym typeface="Courier New"/>
              </a:rPr>
              <a:t>&lt;</a:t>
            </a:r>
            <a:r>
              <a:rPr lang="en">
                <a:solidFill>
                  <a:srgbClr val="63A35C"/>
                </a:solidFill>
                <a:highlight>
                  <a:srgbClr val="FFFFFF"/>
                </a:highlight>
                <a:latin typeface="Courier New"/>
                <a:ea typeface="Courier New"/>
                <a:cs typeface="Courier New"/>
                <a:sym typeface="Courier New"/>
              </a:rPr>
              <a:t>input</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type</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"button"</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value</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"Pinchame y verás"</a:t>
            </a:r>
            <a:r>
              <a:rPr lang="en">
                <a:solidFill>
                  <a:srgbClr val="24292E"/>
                </a:solidFill>
                <a:highlight>
                  <a:srgbClr val="FFFFFF"/>
                </a:highlight>
                <a:latin typeface="Courier New"/>
                <a:ea typeface="Courier New"/>
                <a:cs typeface="Courier New"/>
                <a:sym typeface="Courier New"/>
              </a:rPr>
              <a:t> </a:t>
            </a:r>
            <a:r>
              <a:rPr lang="en">
                <a:solidFill>
                  <a:srgbClr val="795DA3"/>
                </a:solidFill>
                <a:highlight>
                  <a:srgbClr val="FFFFFF"/>
                </a:highlight>
                <a:latin typeface="Courier New"/>
                <a:ea typeface="Courier New"/>
                <a:cs typeface="Courier New"/>
                <a:sym typeface="Courier New"/>
              </a:rPr>
              <a:t>onclick</a:t>
            </a:r>
            <a:r>
              <a:rPr lang="en">
                <a:solidFill>
                  <a:srgbClr val="24292E"/>
                </a:solidFill>
                <a:highlight>
                  <a:srgbClr val="FFFFFF"/>
                </a:highlight>
                <a:latin typeface="Courier New"/>
                <a:ea typeface="Courier New"/>
                <a:cs typeface="Courier New"/>
                <a:sym typeface="Courier New"/>
              </a:rPr>
              <a:t>=</a:t>
            </a:r>
            <a:r>
              <a:rPr lang="en">
                <a:solidFill>
                  <a:srgbClr val="183691"/>
                </a:solidFill>
                <a:highlight>
                  <a:srgbClr val="FFFFFF"/>
                </a:highlight>
                <a:latin typeface="Courier New"/>
                <a:ea typeface="Courier New"/>
                <a:cs typeface="Courier New"/>
                <a:sym typeface="Courier New"/>
              </a:rPr>
              <a:t>"alert('Gracias por pinchar');"</a:t>
            </a:r>
            <a:r>
              <a:rPr lang="en">
                <a:solidFill>
                  <a:srgbClr val="24292E"/>
                </a:solidFill>
                <a:highlight>
                  <a:srgbClr val="FFFFFF"/>
                </a:highlight>
                <a:latin typeface="Courier New"/>
                <a:ea typeface="Courier New"/>
                <a:cs typeface="Courier New"/>
                <a:sym typeface="Courier New"/>
              </a:rPr>
              <a:t> /&gt;</a:t>
            </a:r>
            <a:endParaRPr>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2200"/>
              </a:spcBef>
              <a:spcAft>
                <a:spcPts val="0"/>
              </a:spcAft>
              <a:buNone/>
            </a:pPr>
            <a:r>
              <a:rPr lang="en">
                <a:solidFill>
                  <a:srgbClr val="212529"/>
                </a:solidFill>
                <a:highlight>
                  <a:srgbClr val="FFFFFF"/>
                </a:highlight>
                <a:latin typeface="Roboto"/>
                <a:ea typeface="Roboto"/>
                <a:cs typeface="Roboto"/>
                <a:sym typeface="Roboto"/>
              </a:rPr>
              <a:t>Utilizando funciones externas se puede transformar en:</a:t>
            </a:r>
            <a:endParaRPr>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CE2068"/>
                </a:solidFill>
                <a:highlight>
                  <a:srgbClr val="FFFFFF"/>
                </a:highlight>
                <a:latin typeface="Courier New"/>
                <a:ea typeface="Courier New"/>
                <a:cs typeface="Courier New"/>
                <a:sym typeface="Courier New"/>
              </a:rPr>
              <a:t>function</a:t>
            </a:r>
            <a:r>
              <a:rPr lang="en">
                <a:solidFill>
                  <a:srgbClr val="24292E"/>
                </a:solidFill>
                <a:highlight>
                  <a:srgbClr val="FFFFFF"/>
                </a:highlight>
                <a:latin typeface="Courier New"/>
                <a:ea typeface="Courier New"/>
                <a:cs typeface="Courier New"/>
                <a:sym typeface="Courier New"/>
              </a:rPr>
              <a:t> muestraMensaje() {</a:t>
            </a:r>
            <a:endParaRPr>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24292E"/>
                </a:solidFill>
                <a:highlight>
                  <a:srgbClr val="FFFFFF"/>
                </a:highlight>
                <a:latin typeface="Courier New"/>
                <a:ea typeface="Courier New"/>
                <a:cs typeface="Courier New"/>
                <a:sym typeface="Courier New"/>
              </a:rPr>
              <a:t>  alert(</a:t>
            </a:r>
            <a:r>
              <a:rPr lang="en">
                <a:solidFill>
                  <a:srgbClr val="183691"/>
                </a:solidFill>
                <a:highlight>
                  <a:srgbClr val="FFFFFF"/>
                </a:highlight>
                <a:latin typeface="Courier New"/>
                <a:ea typeface="Courier New"/>
                <a:cs typeface="Courier New"/>
                <a:sym typeface="Courier New"/>
              </a:rPr>
              <a:t>'Gracias por pinchar'</a:t>
            </a:r>
            <a:r>
              <a:rPr lang="en">
                <a:solidFill>
                  <a:srgbClr val="24292E"/>
                </a:solidFill>
                <a:highlight>
                  <a:srgbClr val="FFFFFF"/>
                </a:highlight>
                <a:latin typeface="Courier New"/>
                <a:ea typeface="Courier New"/>
                <a:cs typeface="Courier New"/>
                <a:sym typeface="Courier New"/>
              </a:rPr>
              <a:t>);</a:t>
            </a:r>
            <a:endParaRPr>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a:solidFill>
                  <a:srgbClr val="24292E"/>
                </a:solidFill>
                <a:highlight>
                  <a:srgbClr val="FFFFFF"/>
                </a:highlight>
                <a:latin typeface="Courier New"/>
                <a:ea typeface="Courier New"/>
                <a:cs typeface="Courier New"/>
                <a:sym typeface="Courier New"/>
              </a:rPr>
              <a:t>}</a:t>
            </a:r>
            <a:endParaRPr>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92E"/>
              </a:solidFill>
              <a:highlight>
                <a:srgbClr val="FFFFFF"/>
              </a:highlight>
              <a:latin typeface="Courier New"/>
              <a:ea typeface="Courier New"/>
              <a:cs typeface="Courier New"/>
              <a:sym typeface="Courier New"/>
            </a:endParaRPr>
          </a:p>
          <a:p>
            <a:pPr indent="0" lvl="0" marL="139700" marR="139700" rtl="0" algn="l">
              <a:lnSpc>
                <a:spcPct val="200000"/>
              </a:lnSpc>
              <a:spcBef>
                <a:spcPts val="2200"/>
              </a:spcBef>
              <a:spcAft>
                <a:spcPts val="2200"/>
              </a:spcAft>
              <a:buNone/>
            </a:pPr>
            <a:r>
              <a:rPr lang="en">
                <a:solidFill>
                  <a:srgbClr val="24292E"/>
                </a:solidFill>
                <a:highlight>
                  <a:srgbClr val="FFFFFF"/>
                </a:highlight>
                <a:latin typeface="Courier New"/>
                <a:ea typeface="Courier New"/>
                <a:cs typeface="Courier New"/>
                <a:sym typeface="Courier New"/>
              </a:rPr>
              <a:t>&lt;input type=</a:t>
            </a:r>
            <a:r>
              <a:rPr lang="en">
                <a:solidFill>
                  <a:srgbClr val="183691"/>
                </a:solidFill>
                <a:highlight>
                  <a:srgbClr val="FFFFFF"/>
                </a:highlight>
                <a:latin typeface="Courier New"/>
                <a:ea typeface="Courier New"/>
                <a:cs typeface="Courier New"/>
                <a:sym typeface="Courier New"/>
              </a:rPr>
              <a:t>"button"</a:t>
            </a:r>
            <a:r>
              <a:rPr lang="en">
                <a:solidFill>
                  <a:srgbClr val="24292E"/>
                </a:solidFill>
                <a:highlight>
                  <a:srgbClr val="FFFFFF"/>
                </a:highlight>
                <a:latin typeface="Courier New"/>
                <a:ea typeface="Courier New"/>
                <a:cs typeface="Courier New"/>
                <a:sym typeface="Courier New"/>
              </a:rPr>
              <a:t> value=</a:t>
            </a:r>
            <a:r>
              <a:rPr lang="en">
                <a:solidFill>
                  <a:srgbClr val="183691"/>
                </a:solidFill>
                <a:highlight>
                  <a:srgbClr val="FFFFFF"/>
                </a:highlight>
                <a:latin typeface="Courier New"/>
                <a:ea typeface="Courier New"/>
                <a:cs typeface="Courier New"/>
                <a:sym typeface="Courier New"/>
              </a:rPr>
              <a:t>"Pinchame y verás"</a:t>
            </a:r>
            <a:r>
              <a:rPr lang="en">
                <a:solidFill>
                  <a:srgbClr val="24292E"/>
                </a:solidFill>
                <a:highlight>
                  <a:srgbClr val="FFFFFF"/>
                </a:highlight>
                <a:latin typeface="Courier New"/>
                <a:ea typeface="Courier New"/>
                <a:cs typeface="Courier New"/>
                <a:sym typeface="Courier New"/>
              </a:rPr>
              <a:t> onclick=</a:t>
            </a:r>
            <a:r>
              <a:rPr lang="en">
                <a:solidFill>
                  <a:srgbClr val="183691"/>
                </a:solidFill>
                <a:highlight>
                  <a:srgbClr val="FFFFFF"/>
                </a:highlight>
                <a:latin typeface="Courier New"/>
                <a:ea typeface="Courier New"/>
                <a:cs typeface="Courier New"/>
                <a:sym typeface="Courier New"/>
              </a:rPr>
              <a:t>"muestraMensaje()"</a:t>
            </a:r>
            <a:r>
              <a:rPr lang="en">
                <a:solidFill>
                  <a:srgbClr val="24292E"/>
                </a:solidFill>
                <a:highlight>
                  <a:srgbClr val="FFFFFF"/>
                </a:highlight>
                <a:latin typeface="Courier New"/>
                <a:ea typeface="Courier New"/>
                <a:cs typeface="Courier New"/>
                <a:sym typeface="Courier New"/>
              </a:rPr>
              <a:t> /&gt;</a:t>
            </a:r>
            <a:endParaRPr>
              <a:solidFill>
                <a:srgbClr val="24292E"/>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61"/>
          <p:cNvSpPr/>
          <p:nvPr/>
        </p:nvSpPr>
        <p:spPr>
          <a:xfrm>
            <a:off x="1293185" y="4136300"/>
            <a:ext cx="419100" cy="411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1"/>
          <p:cNvSpPr txBox="1"/>
          <p:nvPr/>
        </p:nvSpPr>
        <p:spPr>
          <a:xfrm>
            <a:off x="5686697" y="4598126"/>
            <a:ext cx="23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 </a:t>
            </a:r>
            <a:endParaRPr/>
          </a:p>
        </p:txBody>
      </p:sp>
      <p:sp>
        <p:nvSpPr>
          <p:cNvPr id="316" name="Google Shape;316;p61"/>
          <p:cNvSpPr txBox="1"/>
          <p:nvPr/>
        </p:nvSpPr>
        <p:spPr>
          <a:xfrm>
            <a:off x="937814" y="2626293"/>
            <a:ext cx="6183000" cy="212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17" name="Google Shape;317;p61"/>
          <p:cNvSpPr/>
          <p:nvPr/>
        </p:nvSpPr>
        <p:spPr>
          <a:xfrm>
            <a:off x="1179425" y="4329980"/>
            <a:ext cx="4390200" cy="23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rgbClr val="0F2030"/>
                </a:solidFill>
                <a:latin typeface="Rubik"/>
                <a:ea typeface="Rubik"/>
                <a:cs typeface="Rubik"/>
                <a:sym typeface="Rubik"/>
              </a:rPr>
              <a:t>¿Preguntas?</a:t>
            </a:r>
            <a:endParaRPr b="0" sz="1800" strike="noStrike">
              <a:solidFill>
                <a:srgbClr val="000000"/>
              </a:solidFill>
              <a:latin typeface="Arial"/>
              <a:ea typeface="Arial"/>
              <a:cs typeface="Arial"/>
              <a:sym typeface="Arial"/>
            </a:endParaRPr>
          </a:p>
        </p:txBody>
      </p:sp>
      <p:pic>
        <p:nvPicPr>
          <p:cNvPr id="318" name="Google Shape;318;p61"/>
          <p:cNvPicPr preferRelativeResize="0"/>
          <p:nvPr/>
        </p:nvPicPr>
        <p:blipFill>
          <a:blip r:embed="rId4">
            <a:alphaModFix/>
          </a:blip>
          <a:stretch>
            <a:fillRect/>
          </a:stretch>
        </p:blipFill>
        <p:spPr>
          <a:xfrm>
            <a:off x="1480497" y="872100"/>
            <a:ext cx="6183001" cy="3017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42"/>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2"/>
          <p:cNvSpPr txBox="1"/>
          <p:nvPr/>
        </p:nvSpPr>
        <p:spPr>
          <a:xfrm>
            <a:off x="1026600" y="1356375"/>
            <a:ext cx="7090800" cy="304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222222"/>
                </a:solidFill>
                <a:highlight>
                  <a:srgbClr val="FFFFFF"/>
                </a:highlight>
                <a:latin typeface="Verdana"/>
                <a:ea typeface="Verdana"/>
                <a:cs typeface="Verdana"/>
                <a:sym typeface="Verdana"/>
              </a:rPr>
              <a:t>El nombre de los eventos se construye mediante el prefijo </a:t>
            </a:r>
            <a:r>
              <a:rPr lang="en" sz="1800">
                <a:solidFill>
                  <a:srgbClr val="222222"/>
                </a:solidFill>
                <a:highlight>
                  <a:srgbClr val="F6F6F6"/>
                </a:highlight>
                <a:latin typeface="Courier New"/>
                <a:ea typeface="Courier New"/>
                <a:cs typeface="Courier New"/>
                <a:sym typeface="Courier New"/>
              </a:rPr>
              <a:t>on</a:t>
            </a:r>
            <a:r>
              <a:rPr lang="en" sz="1800">
                <a:solidFill>
                  <a:srgbClr val="222222"/>
                </a:solidFill>
                <a:highlight>
                  <a:srgbClr val="FFFFFF"/>
                </a:highlight>
                <a:latin typeface="Verdana"/>
                <a:ea typeface="Verdana"/>
                <a:cs typeface="Verdana"/>
                <a:sym typeface="Verdana"/>
              </a:rPr>
              <a:t>, seguido del nombre en inglés de la acción asociada al evento. Así, el evento de clickear un elemento con el ratón se denomina </a:t>
            </a:r>
            <a:r>
              <a:rPr lang="en" sz="1800">
                <a:solidFill>
                  <a:srgbClr val="222222"/>
                </a:solidFill>
                <a:highlight>
                  <a:srgbClr val="F6F6F6"/>
                </a:highlight>
                <a:latin typeface="Courier New"/>
                <a:ea typeface="Courier New"/>
                <a:cs typeface="Courier New"/>
                <a:sym typeface="Courier New"/>
              </a:rPr>
              <a:t>onclick</a:t>
            </a:r>
            <a:r>
              <a:rPr lang="en" sz="1800">
                <a:solidFill>
                  <a:srgbClr val="222222"/>
                </a:solidFill>
                <a:highlight>
                  <a:srgbClr val="FFFFFF"/>
                </a:highlight>
                <a:latin typeface="Verdana"/>
                <a:ea typeface="Verdana"/>
                <a:cs typeface="Verdana"/>
                <a:sym typeface="Verdana"/>
              </a:rPr>
              <a:t> y el evento asociado a la acción de mover el ratón se denomina </a:t>
            </a:r>
            <a:r>
              <a:rPr lang="en" sz="1800">
                <a:solidFill>
                  <a:srgbClr val="222222"/>
                </a:solidFill>
                <a:highlight>
                  <a:srgbClr val="F6F6F6"/>
                </a:highlight>
                <a:latin typeface="Courier New"/>
                <a:ea typeface="Courier New"/>
                <a:cs typeface="Courier New"/>
                <a:sym typeface="Courier New"/>
              </a:rPr>
              <a:t>onmousemove</a:t>
            </a:r>
            <a:r>
              <a:rPr lang="en" sz="1800">
                <a:solidFill>
                  <a:srgbClr val="222222"/>
                </a:solidFill>
                <a:highlight>
                  <a:srgbClr val="FFFFFF"/>
                </a:highlight>
                <a:latin typeface="Verdana"/>
                <a:ea typeface="Verdana"/>
                <a:cs typeface="Verdana"/>
                <a:sym typeface="Verdana"/>
              </a:rPr>
              <a:t>.</a:t>
            </a:r>
            <a:endParaRPr sz="1800">
              <a:solidFill>
                <a:srgbClr val="444444"/>
              </a:solidFill>
              <a:highlight>
                <a:srgbClr val="FFFFFF"/>
              </a:highlight>
            </a:endParaRPr>
          </a:p>
        </p:txBody>
      </p:sp>
      <p:sp>
        <p:nvSpPr>
          <p:cNvPr id="173" name="Google Shape;173;p42"/>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43"/>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3"/>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pic>
        <p:nvPicPr>
          <p:cNvPr id="180" name="Google Shape;180;p43"/>
          <p:cNvPicPr preferRelativeResize="0"/>
          <p:nvPr/>
        </p:nvPicPr>
        <p:blipFill>
          <a:blip r:embed="rId3">
            <a:alphaModFix/>
          </a:blip>
          <a:stretch>
            <a:fillRect/>
          </a:stretch>
        </p:blipFill>
        <p:spPr>
          <a:xfrm>
            <a:off x="1471722" y="1118825"/>
            <a:ext cx="6607703" cy="338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44"/>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4"/>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pic>
        <p:nvPicPr>
          <p:cNvPr id="187" name="Google Shape;187;p44"/>
          <p:cNvPicPr preferRelativeResize="0"/>
          <p:nvPr/>
        </p:nvPicPr>
        <p:blipFill>
          <a:blip r:embed="rId3">
            <a:alphaModFix/>
          </a:blip>
          <a:stretch>
            <a:fillRect/>
          </a:stretch>
        </p:blipFill>
        <p:spPr>
          <a:xfrm>
            <a:off x="781050" y="1619813"/>
            <a:ext cx="7581900" cy="233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45"/>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5"/>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pic>
        <p:nvPicPr>
          <p:cNvPr id="194" name="Google Shape;194;p45"/>
          <p:cNvPicPr preferRelativeResize="0"/>
          <p:nvPr/>
        </p:nvPicPr>
        <p:blipFill>
          <a:blip r:embed="rId3">
            <a:alphaModFix/>
          </a:blip>
          <a:stretch>
            <a:fillRect/>
          </a:stretch>
        </p:blipFill>
        <p:spPr>
          <a:xfrm>
            <a:off x="886575" y="1414477"/>
            <a:ext cx="7567874" cy="270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46"/>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6"/>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pic>
        <p:nvPicPr>
          <p:cNvPr id="201" name="Google Shape;201;p46"/>
          <p:cNvPicPr preferRelativeResize="0"/>
          <p:nvPr/>
        </p:nvPicPr>
        <p:blipFill>
          <a:blip r:embed="rId3">
            <a:alphaModFix/>
          </a:blip>
          <a:stretch>
            <a:fillRect/>
          </a:stretch>
        </p:blipFill>
        <p:spPr>
          <a:xfrm>
            <a:off x="2824025" y="724925"/>
            <a:ext cx="3044675" cy="372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7"/>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7"/>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08" name="Google Shape;208;p47"/>
          <p:cNvSpPr txBox="1"/>
          <p:nvPr/>
        </p:nvSpPr>
        <p:spPr>
          <a:xfrm>
            <a:off x="886575" y="1356375"/>
            <a:ext cx="7345800" cy="11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https://codepen.io/luisgarcesleon/pen/XWWKJpP?editors=1000</a:t>
            </a:r>
            <a:endParaRPr/>
          </a:p>
        </p:txBody>
      </p:sp>
      <p:pic>
        <p:nvPicPr>
          <p:cNvPr id="209" name="Google Shape;209;p47"/>
          <p:cNvPicPr preferRelativeResize="0"/>
          <p:nvPr/>
        </p:nvPicPr>
        <p:blipFill>
          <a:blip r:embed="rId4">
            <a:alphaModFix/>
          </a:blip>
          <a:stretch>
            <a:fillRect/>
          </a:stretch>
        </p:blipFill>
        <p:spPr>
          <a:xfrm>
            <a:off x="899100" y="1817500"/>
            <a:ext cx="7345800" cy="236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8"/>
          <p:cNvSpPr/>
          <p:nvPr/>
        </p:nvSpPr>
        <p:spPr>
          <a:xfrm>
            <a:off x="976125" y="11565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8"/>
          <p:cNvSpPr txBox="1"/>
          <p:nvPr/>
        </p:nvSpPr>
        <p:spPr>
          <a:xfrm>
            <a:off x="886575" y="724925"/>
            <a:ext cx="42873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Eventos en JS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16" name="Google Shape;216;p48"/>
          <p:cNvSpPr txBox="1"/>
          <p:nvPr/>
        </p:nvSpPr>
        <p:spPr>
          <a:xfrm>
            <a:off x="886575" y="1396675"/>
            <a:ext cx="7453200" cy="287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12529"/>
                </a:solidFill>
                <a:highlight>
                  <a:srgbClr val="FFFFFF"/>
                </a:highlight>
                <a:latin typeface="Roboto"/>
                <a:ea typeface="Roboto"/>
                <a:cs typeface="Roboto"/>
                <a:sym typeface="Roboto"/>
              </a:rPr>
              <a:t>Las funciones o código JavaScript que se definen para cada evento se denominan </a:t>
            </a:r>
            <a:r>
              <a:rPr i="1" lang="en" sz="1800">
                <a:solidFill>
                  <a:srgbClr val="212529"/>
                </a:solidFill>
                <a:highlight>
                  <a:srgbClr val="FFFFFF"/>
                </a:highlight>
                <a:latin typeface="Roboto"/>
                <a:ea typeface="Roboto"/>
                <a:cs typeface="Roboto"/>
                <a:sym typeface="Roboto"/>
              </a:rPr>
              <a:t>"manejador de eventos"</a:t>
            </a:r>
            <a:r>
              <a:rPr lang="en" sz="1800">
                <a:solidFill>
                  <a:srgbClr val="212529"/>
                </a:solidFill>
                <a:highlight>
                  <a:srgbClr val="FFFFFF"/>
                </a:highlight>
                <a:latin typeface="Roboto"/>
                <a:ea typeface="Roboto"/>
                <a:cs typeface="Roboto"/>
                <a:sym typeface="Roboto"/>
              </a:rPr>
              <a:t> y como JavaScript es un lenguaje muy flexible, existen varias formas diferentes de indicar los manejadores:</a:t>
            </a:r>
            <a:endParaRPr sz="1800">
              <a:solidFill>
                <a:srgbClr val="212529"/>
              </a:solidFill>
              <a:highlight>
                <a:srgbClr val="FFFFFF"/>
              </a:highlight>
              <a:latin typeface="Roboto"/>
              <a:ea typeface="Roboto"/>
              <a:cs typeface="Roboto"/>
              <a:sym typeface="Roboto"/>
            </a:endParaRPr>
          </a:p>
          <a:p>
            <a:pPr indent="-342900" lvl="0" marL="457200" rtl="0" algn="l">
              <a:lnSpc>
                <a:spcPct val="115000"/>
              </a:lnSpc>
              <a:spcBef>
                <a:spcPts val="1200"/>
              </a:spcBef>
              <a:spcAft>
                <a:spcPts val="0"/>
              </a:spcAft>
              <a:buClr>
                <a:srgbClr val="212529"/>
              </a:buClr>
              <a:buSzPts val="1800"/>
              <a:buFont typeface="Roboto"/>
              <a:buChar char="●"/>
            </a:pPr>
            <a:r>
              <a:rPr lang="en" sz="1800">
                <a:solidFill>
                  <a:srgbClr val="212529"/>
                </a:solidFill>
                <a:highlight>
                  <a:srgbClr val="FFFFFF"/>
                </a:highlight>
                <a:latin typeface="Roboto"/>
                <a:ea typeface="Roboto"/>
                <a:cs typeface="Roboto"/>
                <a:sym typeface="Roboto"/>
              </a:rPr>
              <a:t>Manejadores como atributos de los elementos XHTML.</a:t>
            </a:r>
            <a:endParaRPr sz="1800">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sz="1800">
                <a:solidFill>
                  <a:srgbClr val="212529"/>
                </a:solidFill>
                <a:highlight>
                  <a:srgbClr val="FFFFFF"/>
                </a:highlight>
                <a:latin typeface="Roboto"/>
                <a:ea typeface="Roboto"/>
                <a:cs typeface="Roboto"/>
                <a:sym typeface="Roboto"/>
              </a:rPr>
              <a:t>Manejadores como funciones JavaScript externas.</a:t>
            </a:r>
            <a:endParaRPr sz="1800">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sz="1800">
                <a:solidFill>
                  <a:srgbClr val="212529"/>
                </a:solidFill>
                <a:highlight>
                  <a:srgbClr val="FFFFFF"/>
                </a:highlight>
                <a:latin typeface="Roboto"/>
                <a:ea typeface="Roboto"/>
                <a:cs typeface="Roboto"/>
                <a:sym typeface="Roboto"/>
              </a:rPr>
              <a:t>Manejadores </a:t>
            </a:r>
            <a:r>
              <a:rPr i="1" lang="en" sz="1800">
                <a:solidFill>
                  <a:srgbClr val="212529"/>
                </a:solidFill>
                <a:highlight>
                  <a:srgbClr val="FFFFFF"/>
                </a:highlight>
                <a:latin typeface="Roboto"/>
                <a:ea typeface="Roboto"/>
                <a:cs typeface="Roboto"/>
                <a:sym typeface="Roboto"/>
              </a:rPr>
              <a:t>"semánticos"</a:t>
            </a:r>
            <a:r>
              <a:rPr lang="en" sz="1800">
                <a:solidFill>
                  <a:srgbClr val="212529"/>
                </a:solidFill>
                <a:highlight>
                  <a:srgbClr val="FFFFFF"/>
                </a:highlight>
                <a:latin typeface="Roboto"/>
                <a:ea typeface="Roboto"/>
                <a:cs typeface="Roboto"/>
                <a:sym typeface="Roboto"/>
              </a:rPr>
              <a:t>.</a:t>
            </a:r>
            <a:endParaRPr sz="1800">
              <a:solidFill>
                <a:srgbClr val="212529"/>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