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12"/>
  </p:notesMasterIdLst>
  <p:sldIdLst>
    <p:sldId id="256" r:id="rId4"/>
    <p:sldId id="259" r:id="rId5"/>
    <p:sldId id="257" r:id="rId6"/>
    <p:sldId id="258" r:id="rId7"/>
    <p:sldId id="260" r:id="rId8"/>
    <p:sldId id="261" r:id="rId9"/>
    <p:sldId id="267" r:id="rId10"/>
    <p:sldId id="268" r:id="rId11"/>
  </p:sldIdLst>
  <p:sldSz cx="9144000" cy="5143500" type="screen16x9"/>
  <p:notesSz cx="6858000" cy="9144000"/>
  <p:embeddedFontLst>
    <p:embeddedFont>
      <p:font typeface="Rubik" charset="-79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80" autoAdjust="0"/>
  </p:normalViewPr>
  <p:slideViewPr>
    <p:cSldViewPr snapToGrid="0">
      <p:cViewPr>
        <p:scale>
          <a:sx n="121" d="100"/>
          <a:sy n="121" d="100"/>
        </p:scale>
        <p:origin x="-350" y="-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04541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5bf6a55b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5bf6a55b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eb73dc02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eb73dc02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5bf6a55b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5bf6a55b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5c4a1c62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5c4a1c62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5bf6a55b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5bf6a55b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Acá estaría bueno que lo pregunten y ver que sale, en caso de que no salga mucho les dejo aca cuáles son:</a:t>
            </a:r>
            <a:endParaRPr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No todo el mundo habla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Reuniones repetitivas.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Sentimiento de pérdida de tiempo.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Evitar temas conflictivos.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Reuniones incómodas. </a:t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5c4a1c62e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5c4a1c62e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9fe4ce6f7_2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59fe4ce6f7_2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311760" y="444960"/>
            <a:ext cx="8520000" cy="26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2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3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3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2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3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4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2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8" name="Google Shape;9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38" name="Google Shape;13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1" name="Google Shape;141;p3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2" name="Google Shape;14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subTitle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lvl="2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lvl="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lvl="4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lvl="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lvl="6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lvl="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lvl="8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9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9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/>
          <p:nvPr/>
        </p:nvSpPr>
        <p:spPr>
          <a:xfrm>
            <a:off x="1009900" y="2393225"/>
            <a:ext cx="42585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Orden del día.</a:t>
            </a:r>
            <a:endParaRPr sz="2400" b="0" i="0" u="none" strike="noStrike" cap="non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6" name="Google Shape;156;p40"/>
          <p:cNvSpPr/>
          <p:nvPr/>
        </p:nvSpPr>
        <p:spPr>
          <a:xfrm>
            <a:off x="1144725" y="155937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0"/>
          <p:cNvSpPr txBox="1"/>
          <p:nvPr/>
        </p:nvSpPr>
        <p:spPr>
          <a:xfrm>
            <a:off x="1006200" y="2711475"/>
            <a:ext cx="7131600" cy="13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 dirty="0" smtClean="0">
                <a:solidFill>
                  <a:schemeClr val="dk1"/>
                </a:solidFill>
              </a:rPr>
              <a:t>Espacio para dudas y consultas – Prácticos</a:t>
            </a:r>
            <a:r>
              <a:rPr lang="en" sz="2000" dirty="0" smtClean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  <a:p>
            <a:pPr marL="457200" indent="-355600">
              <a:buClr>
                <a:schemeClr val="dk1"/>
              </a:buClr>
              <a:buSzPts val="2000"/>
              <a:buFont typeface="Arial"/>
              <a:buChar char="-"/>
            </a:pPr>
            <a:r>
              <a:rPr lang="es-ES" sz="2000" dirty="0">
                <a:solidFill>
                  <a:schemeClr val="dk1"/>
                </a:solidFill>
              </a:rPr>
              <a:t>Descarga contenido de </a:t>
            </a:r>
            <a:r>
              <a:rPr lang="es-ES" sz="2000" dirty="0" err="1">
                <a:solidFill>
                  <a:schemeClr val="dk1"/>
                </a:solidFill>
              </a:rPr>
              <a:t>git</a:t>
            </a:r>
            <a:r>
              <a:rPr lang="es-ES" sz="2000" dirty="0" smtClean="0">
                <a:solidFill>
                  <a:schemeClr val="dk1"/>
                </a:solidFill>
              </a:rPr>
              <a:t>.</a:t>
            </a:r>
            <a:endParaRPr lang="en" sz="2000" dirty="0" smtClean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 dirty="0" smtClean="0">
                <a:solidFill>
                  <a:schemeClr val="dk1"/>
                </a:solidFill>
              </a:rPr>
              <a:t>Historias de usuario - scrum.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 dirty="0" smtClean="0">
                <a:solidFill>
                  <a:schemeClr val="dk1"/>
                </a:solidFill>
              </a:rPr>
              <a:t>Ejercitacion de objetos.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58" name="Google Shape;158;p40"/>
          <p:cNvSpPr txBox="1"/>
          <p:nvPr/>
        </p:nvSpPr>
        <p:spPr>
          <a:xfrm>
            <a:off x="1043550" y="1006175"/>
            <a:ext cx="3705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i="0" u="none" strike="noStrike" cap="none">
                <a:solidFill>
                  <a:srgbClr val="4CA8F8"/>
                </a:solidFill>
              </a:rPr>
              <a:t>D E S A R R O L L O   W E B   F U L L   S T A C K</a:t>
            </a:r>
            <a:endParaRPr sz="1200" i="0" u="none" strike="noStrike" cap="none">
              <a:solidFill>
                <a:srgbClr val="4CA8F8"/>
              </a:solidFill>
            </a:endParaRPr>
          </a:p>
        </p:txBody>
      </p:sp>
      <p:sp>
        <p:nvSpPr>
          <p:cNvPr id="159" name="Google Shape;159;p40"/>
          <p:cNvSpPr txBox="1"/>
          <p:nvPr/>
        </p:nvSpPr>
        <p:spPr>
          <a:xfrm>
            <a:off x="6117100" y="4188275"/>
            <a:ext cx="21429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COM DWFS-COR8</a:t>
            </a:r>
            <a:endParaRPr sz="1000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3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3"/>
          <p:cNvSpPr txBox="1"/>
          <p:nvPr/>
        </p:nvSpPr>
        <p:spPr>
          <a:xfrm>
            <a:off x="886575" y="1331525"/>
            <a:ext cx="7150200" cy="27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>
              <a:lnSpc>
                <a:spcPct val="115000"/>
              </a:lnSpc>
              <a:buClr>
                <a:schemeClr val="dk1"/>
              </a:buClr>
              <a:buSzPts val="2000"/>
              <a:buChar char="-"/>
            </a:pPr>
            <a:r>
              <a:rPr lang="es-ES" sz="2000" dirty="0" smtClean="0"/>
              <a:t>Es </a:t>
            </a:r>
            <a:r>
              <a:rPr lang="es-ES" sz="2000" dirty="0"/>
              <a:t>una representación de un requisito escrito </a:t>
            </a:r>
            <a:r>
              <a:rPr lang="es-ES" sz="2000" dirty="0" smtClean="0"/>
              <a:t>utilizando </a:t>
            </a:r>
            <a:r>
              <a:rPr lang="es-ES" sz="2000" dirty="0"/>
              <a:t>el lenguaje común del usuario</a:t>
            </a:r>
            <a:r>
              <a:rPr lang="en" sz="2000" dirty="0" smtClean="0">
                <a:solidFill>
                  <a:schemeClr val="dk1"/>
                </a:solidFill>
              </a:rPr>
              <a:t>.</a:t>
            </a:r>
            <a:endParaRPr sz="2000" dirty="0"/>
          </a:p>
        </p:txBody>
      </p:sp>
      <p:sp>
        <p:nvSpPr>
          <p:cNvPr id="180" name="Google Shape;180;p43"/>
          <p:cNvSpPr txBox="1"/>
          <p:nvPr/>
        </p:nvSpPr>
        <p:spPr>
          <a:xfrm>
            <a:off x="886575" y="660650"/>
            <a:ext cx="5312426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 b="1" dirty="0" err="1" smtClean="0">
                <a:solidFill>
                  <a:schemeClr val="dk1"/>
                </a:solidFill>
              </a:rPr>
              <a:t>Scrum</a:t>
            </a:r>
            <a:r>
              <a:rPr lang="es-ES" sz="2400" b="1" dirty="0" smtClean="0">
                <a:solidFill>
                  <a:schemeClr val="dk1"/>
                </a:solidFill>
              </a:rPr>
              <a:t> – Historias de usuario</a:t>
            </a:r>
            <a:endParaRPr sz="2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1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1"/>
          <p:cNvSpPr txBox="1"/>
          <p:nvPr/>
        </p:nvSpPr>
        <p:spPr>
          <a:xfrm>
            <a:off x="1107300" y="1463040"/>
            <a:ext cx="6929400" cy="281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>
              <a:lnSpc>
                <a:spcPct val="115000"/>
              </a:lnSpc>
              <a:buSzPts val="2000"/>
            </a:pPr>
            <a:r>
              <a:rPr lang="es-ES" sz="2000" b="1" dirty="0"/>
              <a:t>(1) Como…, (2) quiero…, (3) [de modo que…]</a:t>
            </a:r>
          </a:p>
          <a:p>
            <a:pPr marL="457200" lvl="0" indent="-355600">
              <a:lnSpc>
                <a:spcPct val="115000"/>
              </a:lnSpc>
              <a:buSzPts val="2000"/>
              <a:buChar char="-"/>
            </a:pPr>
            <a:endParaRPr lang="es-ES" sz="2000" b="1" dirty="0" smtClean="0"/>
          </a:p>
          <a:p>
            <a:pPr marL="457200" lvl="0" indent="-355600">
              <a:lnSpc>
                <a:spcPct val="115000"/>
              </a:lnSpc>
              <a:buSzPts val="2000"/>
              <a:buChar char="-"/>
            </a:pPr>
            <a:r>
              <a:rPr lang="es-ES" sz="2000" b="1" dirty="0" smtClean="0"/>
              <a:t>1</a:t>
            </a:r>
            <a:r>
              <a:rPr lang="es-ES" sz="2000" b="1" dirty="0"/>
              <a:t>.-</a:t>
            </a:r>
            <a:r>
              <a:rPr lang="es-ES" sz="2000" dirty="0"/>
              <a:t> » </a:t>
            </a:r>
            <a:r>
              <a:rPr lang="es-ES" sz="2000" b="1" dirty="0"/>
              <a:t>C</a:t>
            </a:r>
            <a:r>
              <a:rPr lang="es-ES" sz="2000" b="1" dirty="0" smtClean="0"/>
              <a:t>omo</a:t>
            </a:r>
            <a:r>
              <a:rPr lang="es-ES" sz="2000" b="1" dirty="0"/>
              <a:t>…</a:t>
            </a:r>
            <a:r>
              <a:rPr lang="es-ES" sz="2000" dirty="0"/>
              <a:t> «, define el rol de aquel que va a interactuar en la </a:t>
            </a:r>
            <a:r>
              <a:rPr lang="es-ES" sz="2000" dirty="0" smtClean="0"/>
              <a:t>historia.</a:t>
            </a:r>
          </a:p>
          <a:p>
            <a:pPr marL="457200" lvl="0" indent="-355600">
              <a:lnSpc>
                <a:spcPct val="115000"/>
              </a:lnSpc>
              <a:buSzPts val="2000"/>
              <a:buChar char="-"/>
            </a:pPr>
            <a:r>
              <a:rPr lang="es-ES" sz="2000" b="1" dirty="0"/>
              <a:t>2.-</a:t>
            </a:r>
            <a:r>
              <a:rPr lang="es-ES" sz="2000" dirty="0"/>
              <a:t> » </a:t>
            </a:r>
            <a:r>
              <a:rPr lang="es-ES" sz="2000" b="1" dirty="0"/>
              <a:t>Quiero…</a:t>
            </a:r>
            <a:r>
              <a:rPr lang="es-ES" sz="2000" dirty="0"/>
              <a:t> «, define la expectativa del </a:t>
            </a:r>
            <a:r>
              <a:rPr lang="es-ES" sz="2000" dirty="0" smtClean="0"/>
              <a:t>rol.</a:t>
            </a:r>
          </a:p>
          <a:p>
            <a:pPr marL="457200" lvl="0" indent="-355600">
              <a:lnSpc>
                <a:spcPct val="115000"/>
              </a:lnSpc>
              <a:buSzPts val="2000"/>
              <a:buChar char="-"/>
            </a:pPr>
            <a:r>
              <a:rPr lang="es-ES" sz="2000" b="1" dirty="0"/>
              <a:t>3.-</a:t>
            </a:r>
            <a:r>
              <a:rPr lang="es-ES" sz="2000" dirty="0"/>
              <a:t>» </a:t>
            </a:r>
            <a:r>
              <a:rPr lang="es-ES" sz="2000" b="1" dirty="0"/>
              <a:t>de modo que…</a:t>
            </a:r>
            <a:r>
              <a:rPr lang="es-ES" sz="2000" dirty="0"/>
              <a:t> «, </a:t>
            </a:r>
            <a:r>
              <a:rPr lang="es-ES" sz="2000" dirty="0" smtClean="0"/>
              <a:t>Explica </a:t>
            </a:r>
            <a:r>
              <a:rPr lang="es-ES" sz="2000" dirty="0"/>
              <a:t>la razón que está detrás de la </a:t>
            </a:r>
            <a:r>
              <a:rPr lang="es-ES" sz="2000" dirty="0" smtClean="0"/>
              <a:t>acción.</a:t>
            </a:r>
            <a:endParaRPr sz="2000" dirty="0"/>
          </a:p>
        </p:txBody>
      </p:sp>
      <p:sp>
        <p:nvSpPr>
          <p:cNvPr id="166" name="Google Shape;166;p41"/>
          <p:cNvSpPr txBox="1"/>
          <p:nvPr/>
        </p:nvSpPr>
        <p:spPr>
          <a:xfrm>
            <a:off x="886574" y="724925"/>
            <a:ext cx="4889911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 smtClean="0">
                <a:solidFill>
                  <a:schemeClr val="dk1"/>
                </a:solidFill>
              </a:rPr>
              <a:t>Scrum – Historias de usuario</a:t>
            </a:r>
            <a:endParaRPr sz="2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2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2"/>
          <p:cNvSpPr txBox="1"/>
          <p:nvPr/>
        </p:nvSpPr>
        <p:spPr>
          <a:xfrm>
            <a:off x="938289" y="1273854"/>
            <a:ext cx="6929400" cy="3026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s-ES" sz="2000" b="1" dirty="0"/>
          </a:p>
        </p:txBody>
      </p:sp>
      <p:sp>
        <p:nvSpPr>
          <p:cNvPr id="173" name="Google Shape;173;p42"/>
          <p:cNvSpPr txBox="1"/>
          <p:nvPr/>
        </p:nvSpPr>
        <p:spPr>
          <a:xfrm>
            <a:off x="807150" y="724925"/>
            <a:ext cx="75297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 smtClean="0">
                <a:solidFill>
                  <a:schemeClr val="dk1"/>
                </a:solidFill>
              </a:rPr>
              <a:t>Scrum – Historias de usuario.</a:t>
            </a:r>
            <a:endParaRPr sz="2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51" y="1118825"/>
            <a:ext cx="2409015" cy="1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Resultado de imagen para historias de usuario ejemplos software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90" y="2427890"/>
            <a:ext cx="3125798" cy="217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historias de usuario ejemplos software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110" y="1273854"/>
            <a:ext cx="2713216" cy="150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4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4"/>
          <p:cNvSpPr txBox="1"/>
          <p:nvPr/>
        </p:nvSpPr>
        <p:spPr>
          <a:xfrm>
            <a:off x="709950" y="1253775"/>
            <a:ext cx="7724100" cy="3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2000" b="1" dirty="0" smtClean="0"/>
              <a:t>Las </a:t>
            </a:r>
            <a:r>
              <a:rPr lang="es-ES" sz="2000" b="1" dirty="0"/>
              <a:t>3 </a:t>
            </a:r>
            <a:r>
              <a:rPr lang="es-ES" sz="2000" b="1" dirty="0" err="1"/>
              <a:t>C’s</a:t>
            </a:r>
            <a:r>
              <a:rPr lang="es-ES" sz="2000" b="1" dirty="0"/>
              <a:t> de la historia de </a:t>
            </a:r>
            <a:r>
              <a:rPr lang="es-ES" sz="2000" b="1" dirty="0" smtClean="0"/>
              <a:t>usuario</a:t>
            </a:r>
          </a:p>
          <a:p>
            <a:endParaRPr lang="es-ES" sz="2000" b="1" dirty="0"/>
          </a:p>
          <a:p>
            <a:pPr marL="457200" lvl="0" indent="-349250">
              <a:lnSpc>
                <a:spcPct val="115000"/>
              </a:lnSpc>
              <a:buSzPts val="1900"/>
              <a:buChar char="-"/>
            </a:pPr>
            <a:r>
              <a:rPr lang="es-ES" sz="2000" b="1" dirty="0" smtClean="0"/>
              <a:t>Tarjeta </a:t>
            </a:r>
            <a:r>
              <a:rPr lang="es-ES" sz="2000" b="1" dirty="0"/>
              <a:t>(</a:t>
            </a:r>
            <a:r>
              <a:rPr lang="es-ES" sz="2000" b="1" dirty="0" err="1"/>
              <a:t>Card</a:t>
            </a:r>
            <a:r>
              <a:rPr lang="es-ES" sz="2000" b="1" dirty="0"/>
              <a:t>):</a:t>
            </a:r>
            <a:r>
              <a:rPr lang="es-ES" sz="2000" dirty="0"/>
              <a:t> </a:t>
            </a:r>
            <a:r>
              <a:rPr lang="es-ES" sz="2000" dirty="0" smtClean="0"/>
              <a:t>Expresa </a:t>
            </a:r>
            <a:r>
              <a:rPr lang="es-ES" sz="2000" dirty="0"/>
              <a:t>el valor que se </a:t>
            </a:r>
            <a:r>
              <a:rPr lang="es-ES" sz="2000" dirty="0" smtClean="0"/>
              <a:t>quiere.</a:t>
            </a:r>
          </a:p>
          <a:p>
            <a:pPr marL="457200" lvl="0" indent="-349250">
              <a:lnSpc>
                <a:spcPct val="115000"/>
              </a:lnSpc>
              <a:buSzPts val="1900"/>
              <a:buChar char="-"/>
            </a:pPr>
            <a:r>
              <a:rPr lang="es-ES" sz="2000" b="1" dirty="0"/>
              <a:t>Conversación (</a:t>
            </a:r>
            <a:r>
              <a:rPr lang="es-ES" sz="2000" b="1" dirty="0" err="1"/>
              <a:t>Conversation</a:t>
            </a:r>
            <a:r>
              <a:rPr lang="es-ES" sz="2000" b="1" dirty="0"/>
              <a:t>):</a:t>
            </a:r>
            <a:r>
              <a:rPr lang="es-ES" sz="2000" dirty="0"/>
              <a:t> </a:t>
            </a:r>
            <a:r>
              <a:rPr lang="es-ES" sz="2000" dirty="0" smtClean="0"/>
              <a:t>Respecto </a:t>
            </a:r>
            <a:r>
              <a:rPr lang="es-ES" sz="2000" dirty="0"/>
              <a:t>de su contenido</a:t>
            </a:r>
            <a:r>
              <a:rPr lang="en" sz="1900" dirty="0" smtClean="0"/>
              <a:t>.</a:t>
            </a:r>
          </a:p>
          <a:p>
            <a:pPr marL="457200" lvl="0" indent="-349250">
              <a:lnSpc>
                <a:spcPct val="115000"/>
              </a:lnSpc>
              <a:buSzPts val="1900"/>
              <a:buChar char="-"/>
            </a:pPr>
            <a:r>
              <a:rPr lang="es-ES" sz="2000" b="1" dirty="0"/>
              <a:t>Confirmación (</a:t>
            </a:r>
            <a:r>
              <a:rPr lang="es-ES" sz="2000" b="1" dirty="0" err="1"/>
              <a:t>Confirmation</a:t>
            </a:r>
            <a:r>
              <a:rPr lang="es-ES" sz="2000" b="1" dirty="0"/>
              <a:t>):</a:t>
            </a:r>
            <a:r>
              <a:rPr lang="es-ES" sz="2000" dirty="0"/>
              <a:t> </a:t>
            </a:r>
            <a:r>
              <a:rPr lang="es-ES" sz="2000" dirty="0" smtClean="0"/>
              <a:t>Son </a:t>
            </a:r>
            <a:r>
              <a:rPr lang="es-ES" sz="2000" dirty="0"/>
              <a:t>los elementos, valor y resultado esperado de la historia de usuario.</a:t>
            </a:r>
            <a:endParaRPr sz="1900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7070"/>
              </a:buClr>
              <a:buSzPts val="1800"/>
              <a:buNone/>
            </a:pPr>
            <a:endParaRPr sz="1800" dirty="0"/>
          </a:p>
        </p:txBody>
      </p:sp>
      <p:sp>
        <p:nvSpPr>
          <p:cNvPr id="187" name="Google Shape;187;p44"/>
          <p:cNvSpPr txBox="1"/>
          <p:nvPr/>
        </p:nvSpPr>
        <p:spPr>
          <a:xfrm>
            <a:off x="886575" y="660650"/>
            <a:ext cx="74739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 b="1" dirty="0" err="1" smtClean="0">
                <a:solidFill>
                  <a:schemeClr val="dk1"/>
                </a:solidFill>
              </a:rPr>
              <a:t>Scrum</a:t>
            </a:r>
            <a:r>
              <a:rPr lang="es-ES" sz="2000" b="1" dirty="0" smtClean="0">
                <a:solidFill>
                  <a:schemeClr val="dk1"/>
                </a:solidFill>
              </a:rPr>
              <a:t> – Historias de usuario</a:t>
            </a:r>
            <a:endParaRPr sz="2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5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5"/>
          <p:cNvSpPr txBox="1"/>
          <p:nvPr/>
        </p:nvSpPr>
        <p:spPr>
          <a:xfrm>
            <a:off x="1078400" y="1879450"/>
            <a:ext cx="68757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800"/>
          </a:p>
        </p:txBody>
      </p:sp>
      <p:sp>
        <p:nvSpPr>
          <p:cNvPr id="194" name="Google Shape;194;p45"/>
          <p:cNvSpPr txBox="1"/>
          <p:nvPr/>
        </p:nvSpPr>
        <p:spPr>
          <a:xfrm>
            <a:off x="1078399" y="1299080"/>
            <a:ext cx="6823277" cy="1624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2000" b="1" dirty="0"/>
              <a:t>Criterios de </a:t>
            </a:r>
            <a:r>
              <a:rPr lang="es-ES" sz="2000" b="1" dirty="0" smtClean="0"/>
              <a:t>aceptación</a:t>
            </a:r>
          </a:p>
          <a:p>
            <a:r>
              <a:rPr lang="es-ES" sz="2000" dirty="0" smtClean="0"/>
              <a:t/>
            </a:r>
            <a:br>
              <a:rPr lang="es-ES" sz="2000" dirty="0" smtClean="0"/>
            </a:br>
            <a:r>
              <a:rPr lang="es-ES" sz="2000" dirty="0" smtClean="0"/>
              <a:t>Los </a:t>
            </a:r>
            <a:r>
              <a:rPr lang="es-ES" sz="2000" dirty="0"/>
              <a:t>criterios de aceptación son una serie de preceptos que validan la implementación de nuestra historia de </a:t>
            </a:r>
            <a:r>
              <a:rPr lang="es-ES" sz="2000" dirty="0" smtClean="0"/>
              <a:t>usuario.</a:t>
            </a:r>
            <a:endParaRPr lang="es-ES"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" name="1 Rectángulo"/>
          <p:cNvSpPr/>
          <p:nvPr/>
        </p:nvSpPr>
        <p:spPr>
          <a:xfrm>
            <a:off x="919369" y="771942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ES" sz="2000" b="1" dirty="0" err="1">
                <a:solidFill>
                  <a:schemeClr val="dk1"/>
                </a:solidFill>
              </a:rPr>
              <a:t>Scrum</a:t>
            </a:r>
            <a:r>
              <a:rPr lang="es-ES" sz="2000" b="1" dirty="0">
                <a:solidFill>
                  <a:schemeClr val="dk1"/>
                </a:solidFill>
              </a:rPr>
              <a:t> – Historias de usuario</a:t>
            </a:r>
            <a:endParaRPr lang="es-ES" sz="2000" b="1" dirty="0">
              <a:solidFill>
                <a:schemeClr val="dk1"/>
              </a:solidFill>
            </a:endParaRPr>
          </a:p>
        </p:txBody>
      </p:sp>
      <p:pic>
        <p:nvPicPr>
          <p:cNvPr id="2050" name="Picture 2" descr="Resultado de imagen para historias de usuario scrum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468" y="2570749"/>
            <a:ext cx="5245244" cy="202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1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1"/>
          <p:cNvSpPr txBox="1"/>
          <p:nvPr/>
        </p:nvSpPr>
        <p:spPr>
          <a:xfrm>
            <a:off x="996900" y="1838225"/>
            <a:ext cx="71502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235" name="Google Shape;235;p51"/>
          <p:cNvSpPr txBox="1"/>
          <p:nvPr/>
        </p:nvSpPr>
        <p:spPr>
          <a:xfrm>
            <a:off x="1036591" y="1573650"/>
            <a:ext cx="6937194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ES" sz="2000" dirty="0"/>
              <a:t>Una buena historia de usuario </a:t>
            </a:r>
            <a:r>
              <a:rPr lang="es-ES" sz="2000" dirty="0" smtClean="0"/>
              <a:t>sigue </a:t>
            </a:r>
            <a:r>
              <a:rPr lang="es-ES" sz="2000" dirty="0"/>
              <a:t>el modelo de INVEST: Independiente, Negociable, Estimable, Pequeña (Small), y </a:t>
            </a:r>
            <a:r>
              <a:rPr lang="es-ES" sz="2000" dirty="0" err="1" smtClean="0"/>
              <a:t>Testeable</a:t>
            </a:r>
            <a:r>
              <a:rPr lang="es-ES" sz="2000" dirty="0" smtClean="0"/>
              <a:t>.</a:t>
            </a:r>
            <a:endParaRPr sz="2000" dirty="0"/>
          </a:p>
        </p:txBody>
      </p:sp>
      <p:sp>
        <p:nvSpPr>
          <p:cNvPr id="6" name="5 Rectángulo"/>
          <p:cNvSpPr/>
          <p:nvPr/>
        </p:nvSpPr>
        <p:spPr>
          <a:xfrm>
            <a:off x="919369" y="771942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ES" sz="2000" b="1" dirty="0" err="1">
                <a:solidFill>
                  <a:schemeClr val="dk1"/>
                </a:solidFill>
              </a:rPr>
              <a:t>Scrum</a:t>
            </a:r>
            <a:r>
              <a:rPr lang="es-ES" sz="2000" b="1" dirty="0">
                <a:solidFill>
                  <a:schemeClr val="dk1"/>
                </a:solidFill>
              </a:rPr>
              <a:t> – Historias de usuario</a:t>
            </a:r>
            <a:endParaRPr lang="es-ES" sz="20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2"/>
          <p:cNvSpPr/>
          <p:nvPr/>
        </p:nvSpPr>
        <p:spPr>
          <a:xfrm>
            <a:off x="1293185" y="4136300"/>
            <a:ext cx="419100" cy="411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2"/>
          <p:cNvSpPr txBox="1"/>
          <p:nvPr/>
        </p:nvSpPr>
        <p:spPr>
          <a:xfrm>
            <a:off x="5686697" y="4598126"/>
            <a:ext cx="23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42" name="Google Shape;242;p52"/>
          <p:cNvSpPr txBox="1"/>
          <p:nvPr/>
        </p:nvSpPr>
        <p:spPr>
          <a:xfrm>
            <a:off x="937814" y="2626293"/>
            <a:ext cx="6183000" cy="21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2"/>
          <p:cNvSpPr/>
          <p:nvPr/>
        </p:nvSpPr>
        <p:spPr>
          <a:xfrm>
            <a:off x="1179425" y="4329980"/>
            <a:ext cx="4390200" cy="2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¿Preguntas?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0497" y="872100"/>
            <a:ext cx="6183001" cy="30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204</Words>
  <Application>Microsoft Office PowerPoint</Application>
  <PresentationFormat>Presentación en pantalla (16:9)</PresentationFormat>
  <Paragraphs>36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Rubik</vt:lpstr>
      <vt:lpstr>Simple Light</vt:lpstr>
      <vt:lpstr>Office Theme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gabriel soria</cp:lastModifiedBy>
  <cp:revision>10</cp:revision>
  <dcterms:modified xsi:type="dcterms:W3CDTF">2019-11-12T06:13:54Z</dcterms:modified>
</cp:coreProperties>
</file>