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ubik"/>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ubik-bold.fntdata"/><Relationship Id="rId20" Type="http://schemas.openxmlformats.org/officeDocument/2006/relationships/slide" Target="slides/slide15.xml"/><Relationship Id="rId42" Type="http://schemas.openxmlformats.org/officeDocument/2006/relationships/font" Target="fonts/Rubik-boldItalic.fntdata"/><Relationship Id="rId41" Type="http://schemas.openxmlformats.org/officeDocument/2006/relationships/font" Target="fonts/Rubik-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ubik-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102090f3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5102090f30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102090f3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5102090f30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102090f30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5102090f30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102090f30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5102090f30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102090f30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5102090f30_0_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102090f30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5102090f30_0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102090f30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5102090f30_0_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102090f30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5102090f30_0_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102090f30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5102090f30_0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102090f30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5102090f30_0_1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6745b985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56745b985b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6745b98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56745b985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5102090f30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5102090f30_0_1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5102090f30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5102090f30_0_2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5102090f30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g5102090f30_0_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5102090f30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5102090f30_0_2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5102090f30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5102090f30_0_2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5102090f30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5102090f30_0_2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56745b985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56745b985b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5e70b4c7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5e70b4c74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102090f30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g5102090f30_0_3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5102090f30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5102090f30_0_2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5102090f30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g5102090f30_0_2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5102090f3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g5102090f30_0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5102090f30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g5102090f30_0_2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102090f30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5102090f30_0_2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102090f30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5102090f30_0_3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102090f3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5102090f30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102090f3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5102090f30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f029ce24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5f029ce24c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102090f3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5102090f30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jp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jp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jp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1.jp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1.jp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1009900" y="2393225"/>
            <a:ext cx="4600200" cy="23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0F2030"/>
                </a:solidFill>
                <a:latin typeface="Rubik"/>
                <a:ea typeface="Rubik"/>
                <a:cs typeface="Rubik"/>
                <a:sym typeface="Rubik"/>
              </a:rPr>
              <a:t>JavaScript</a:t>
            </a:r>
            <a:endParaRPr b="0" i="0" sz="2400" u="none" cap="none" strike="noStrike">
              <a:solidFill>
                <a:srgbClr val="0F2030"/>
              </a:solidFill>
              <a:latin typeface="Rubik"/>
              <a:ea typeface="Rubik"/>
              <a:cs typeface="Rubik"/>
              <a:sym typeface="Rubik"/>
            </a:endParaRPr>
          </a:p>
        </p:txBody>
      </p:sp>
      <p:sp>
        <p:nvSpPr>
          <p:cNvPr id="55" name="Google Shape;55;p13"/>
          <p:cNvSpPr/>
          <p:nvPr/>
        </p:nvSpPr>
        <p:spPr>
          <a:xfrm>
            <a:off x="1123625" y="2199425"/>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3"/>
          <p:cNvSpPr txBox="1"/>
          <p:nvPr/>
        </p:nvSpPr>
        <p:spPr>
          <a:xfrm>
            <a:off x="1043550" y="1717525"/>
            <a:ext cx="3305400" cy="179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4CA8F8"/>
                </a:solidFill>
                <a:latin typeface="Rubik"/>
                <a:ea typeface="Rubik"/>
                <a:cs typeface="Rubik"/>
                <a:sym typeface="Rubik"/>
              </a:rPr>
              <a:t>D E S A R R O L L O   W E B   F U L L   S T A C K</a:t>
            </a:r>
            <a:endParaRPr b="0" i="0" sz="1000" u="none" cap="none" strike="noStrike">
              <a:solidFill>
                <a:srgbClr val="4CA8F8"/>
              </a:solidFill>
              <a:latin typeface="Rubik"/>
              <a:ea typeface="Rubik"/>
              <a:cs typeface="Rubik"/>
              <a:sym typeface="Rubik"/>
            </a:endParaRPr>
          </a:p>
        </p:txBody>
      </p:sp>
      <p:sp>
        <p:nvSpPr>
          <p:cNvPr id="57" name="Google Shape;57;p13"/>
          <p:cNvSpPr txBox="1"/>
          <p:nvPr/>
        </p:nvSpPr>
        <p:spPr>
          <a:xfrm>
            <a:off x="6117100" y="4188275"/>
            <a:ext cx="2142900" cy="1797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r>
              <a:rPr lang="en" sz="1000">
                <a:solidFill>
                  <a:srgbClr val="ACACAC"/>
                </a:solidFill>
                <a:latin typeface="Rubik"/>
                <a:ea typeface="Rubik"/>
                <a:cs typeface="Rubik"/>
                <a:sym typeface="Rubik"/>
              </a:rPr>
              <a:t>DWFS - COR</a:t>
            </a:r>
            <a:endParaRPr b="0" i="0" sz="1000" u="none" cap="none" strike="noStrike">
              <a:solidFill>
                <a:srgbClr val="ACACAC"/>
              </a:solidFill>
              <a:latin typeface="Rubik"/>
              <a:ea typeface="Rubik"/>
              <a:cs typeface="Rubik"/>
              <a:sym typeface="Rubi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8" name="Shape 128"/>
        <p:cNvGrpSpPr/>
        <p:nvPr/>
      </p:nvGrpSpPr>
      <p:grpSpPr>
        <a:xfrm>
          <a:off x="0" y="0"/>
          <a:ext cx="0" cy="0"/>
          <a:chOff x="0" y="0"/>
          <a:chExt cx="0" cy="0"/>
        </a:xfrm>
      </p:grpSpPr>
      <p:sp>
        <p:nvSpPr>
          <p:cNvPr id="129" name="Google Shape;129;p22"/>
          <p:cNvSpPr txBox="1"/>
          <p:nvPr/>
        </p:nvSpPr>
        <p:spPr>
          <a:xfrm>
            <a:off x="1009900" y="1247250"/>
            <a:ext cx="3912600" cy="23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0F2030"/>
                </a:solidFill>
                <a:latin typeface="Rubik"/>
                <a:ea typeface="Rubik"/>
                <a:cs typeface="Rubik"/>
                <a:sym typeface="Rubik"/>
              </a:rPr>
              <a:t>Compilación</a:t>
            </a:r>
            <a:endParaRPr b="0" i="0" sz="2400" u="none" cap="none" strike="noStrike">
              <a:solidFill>
                <a:srgbClr val="0F2030"/>
              </a:solidFill>
              <a:latin typeface="Rubik"/>
              <a:ea typeface="Rubik"/>
              <a:cs typeface="Rubik"/>
              <a:sym typeface="Rubik"/>
            </a:endParaRPr>
          </a:p>
        </p:txBody>
      </p:sp>
      <p:sp>
        <p:nvSpPr>
          <p:cNvPr id="130" name="Google Shape;130;p22"/>
          <p:cNvSpPr/>
          <p:nvPr/>
        </p:nvSpPr>
        <p:spPr>
          <a:xfrm>
            <a:off x="1123625" y="1129650"/>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2"/>
          <p:cNvSpPr/>
          <p:nvPr/>
        </p:nvSpPr>
        <p:spPr>
          <a:xfrm>
            <a:off x="4387575" y="1997300"/>
            <a:ext cx="534900" cy="2298600"/>
          </a:xfrm>
          <a:prstGeom prst="roundRect">
            <a:avLst>
              <a:gd fmla="val 16667" name="adj"/>
            </a:avLst>
          </a:prstGeom>
          <a:solidFill>
            <a:schemeClr val="lt2"/>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2"/>
          <p:cNvSpPr txBox="1"/>
          <p:nvPr/>
        </p:nvSpPr>
        <p:spPr>
          <a:xfrm>
            <a:off x="4501425" y="2094050"/>
            <a:ext cx="307200" cy="200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Rubik"/>
                <a:ea typeface="Rubik"/>
                <a:cs typeface="Rubik"/>
                <a:sym typeface="Rubik"/>
              </a:rPr>
              <a:t>COMPILADOR</a:t>
            </a:r>
            <a:endParaRPr sz="1200">
              <a:latin typeface="Rubik"/>
              <a:ea typeface="Rubik"/>
              <a:cs typeface="Rubik"/>
              <a:sym typeface="Rubik"/>
            </a:endParaRPr>
          </a:p>
        </p:txBody>
      </p:sp>
      <p:sp>
        <p:nvSpPr>
          <p:cNvPr id="133" name="Google Shape;133;p22"/>
          <p:cNvSpPr/>
          <p:nvPr/>
        </p:nvSpPr>
        <p:spPr>
          <a:xfrm>
            <a:off x="3711725" y="2779025"/>
            <a:ext cx="472800" cy="614400"/>
          </a:xfrm>
          <a:prstGeom prst="rightArrow">
            <a:avLst>
              <a:gd fmla="val 50000" name="adj1"/>
              <a:gd fmla="val 50000" name="adj2"/>
            </a:avLst>
          </a:prstGeom>
          <a:solidFill>
            <a:schemeClr val="lt2"/>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2"/>
          <p:cNvSpPr/>
          <p:nvPr/>
        </p:nvSpPr>
        <p:spPr>
          <a:xfrm>
            <a:off x="5186500" y="2788250"/>
            <a:ext cx="472800" cy="614400"/>
          </a:xfrm>
          <a:prstGeom prst="rightArrow">
            <a:avLst>
              <a:gd fmla="val 50000" name="adj1"/>
              <a:gd fmla="val 50000" name="adj2"/>
            </a:avLst>
          </a:prstGeom>
          <a:solidFill>
            <a:schemeClr val="lt2"/>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5" name="Google Shape;135;p22"/>
          <p:cNvPicPr preferRelativeResize="0"/>
          <p:nvPr/>
        </p:nvPicPr>
        <p:blipFill>
          <a:blip r:embed="rId4">
            <a:alphaModFix/>
          </a:blip>
          <a:stretch>
            <a:fillRect/>
          </a:stretch>
        </p:blipFill>
        <p:spPr>
          <a:xfrm>
            <a:off x="5795151" y="2466801"/>
            <a:ext cx="2102700" cy="1257300"/>
          </a:xfrm>
          <a:prstGeom prst="roundRect">
            <a:avLst>
              <a:gd fmla="val 16667" name="adj"/>
            </a:avLst>
          </a:prstGeom>
          <a:noFill/>
          <a:ln>
            <a:noFill/>
          </a:ln>
        </p:spPr>
      </p:pic>
      <p:sp>
        <p:nvSpPr>
          <p:cNvPr id="136" name="Google Shape;136;p22"/>
          <p:cNvSpPr txBox="1"/>
          <p:nvPr/>
        </p:nvSpPr>
        <p:spPr>
          <a:xfrm>
            <a:off x="1486675" y="3856875"/>
            <a:ext cx="1616100" cy="34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Rubik"/>
                <a:ea typeface="Rubik"/>
                <a:cs typeface="Rubik"/>
                <a:sym typeface="Rubik"/>
              </a:rPr>
              <a:t>Lenguaje de alto nivel</a:t>
            </a:r>
            <a:endParaRPr sz="1200">
              <a:latin typeface="Rubik"/>
              <a:ea typeface="Rubik"/>
              <a:cs typeface="Rubik"/>
              <a:sym typeface="Rubik"/>
            </a:endParaRPr>
          </a:p>
        </p:txBody>
      </p:sp>
      <p:sp>
        <p:nvSpPr>
          <p:cNvPr id="137" name="Google Shape;137;p22"/>
          <p:cNvSpPr txBox="1"/>
          <p:nvPr/>
        </p:nvSpPr>
        <p:spPr>
          <a:xfrm>
            <a:off x="6012050" y="3856875"/>
            <a:ext cx="1668900" cy="34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Rubik"/>
                <a:ea typeface="Rubik"/>
                <a:cs typeface="Rubik"/>
                <a:sym typeface="Rubik"/>
              </a:rPr>
              <a:t>Lenguaje máquina</a:t>
            </a:r>
            <a:endParaRPr sz="1200">
              <a:latin typeface="Rubik"/>
              <a:ea typeface="Rubik"/>
              <a:cs typeface="Rubik"/>
              <a:sym typeface="Rubik"/>
            </a:endParaRPr>
          </a:p>
        </p:txBody>
      </p:sp>
      <p:pic>
        <p:nvPicPr>
          <p:cNvPr id="138" name="Google Shape;138;p22"/>
          <p:cNvPicPr preferRelativeResize="0"/>
          <p:nvPr/>
        </p:nvPicPr>
        <p:blipFill>
          <a:blip r:embed="rId5">
            <a:alphaModFix/>
          </a:blip>
          <a:stretch>
            <a:fillRect/>
          </a:stretch>
        </p:blipFill>
        <p:spPr>
          <a:xfrm>
            <a:off x="1194613" y="2466800"/>
            <a:ext cx="2200200" cy="1257300"/>
          </a:xfrm>
          <a:prstGeom prst="roundRect">
            <a:avLst>
              <a:gd fmla="val 16667" name="adj"/>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2" name="Shape 142"/>
        <p:cNvGrpSpPr/>
        <p:nvPr/>
      </p:nvGrpSpPr>
      <p:grpSpPr>
        <a:xfrm>
          <a:off x="0" y="0"/>
          <a:ext cx="0" cy="0"/>
          <a:chOff x="0" y="0"/>
          <a:chExt cx="0" cy="0"/>
        </a:xfrm>
      </p:grpSpPr>
      <p:sp>
        <p:nvSpPr>
          <p:cNvPr id="143" name="Google Shape;143;p23"/>
          <p:cNvSpPr txBox="1"/>
          <p:nvPr/>
        </p:nvSpPr>
        <p:spPr>
          <a:xfrm>
            <a:off x="1009900" y="1247250"/>
            <a:ext cx="4453200" cy="23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0F2030"/>
                </a:solidFill>
                <a:latin typeface="Rubik"/>
                <a:ea typeface="Rubik"/>
                <a:cs typeface="Rubik"/>
                <a:sym typeface="Rubik"/>
              </a:rPr>
              <a:t>Interpretación (JavaScript)</a:t>
            </a:r>
            <a:endParaRPr b="0" i="0" sz="2400" u="none" cap="none" strike="noStrike">
              <a:solidFill>
                <a:srgbClr val="0F2030"/>
              </a:solidFill>
              <a:latin typeface="Rubik"/>
              <a:ea typeface="Rubik"/>
              <a:cs typeface="Rubik"/>
              <a:sym typeface="Rubik"/>
            </a:endParaRPr>
          </a:p>
        </p:txBody>
      </p:sp>
      <p:sp>
        <p:nvSpPr>
          <p:cNvPr id="144" name="Google Shape;144;p23"/>
          <p:cNvSpPr/>
          <p:nvPr/>
        </p:nvSpPr>
        <p:spPr>
          <a:xfrm>
            <a:off x="1123625" y="1129650"/>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3"/>
          <p:cNvSpPr/>
          <p:nvPr/>
        </p:nvSpPr>
        <p:spPr>
          <a:xfrm>
            <a:off x="4387575" y="1997300"/>
            <a:ext cx="3714000" cy="2298600"/>
          </a:xfrm>
          <a:prstGeom prst="roundRect">
            <a:avLst>
              <a:gd fmla="val 16667" name="adj"/>
            </a:avLst>
          </a:prstGeom>
          <a:solidFill>
            <a:schemeClr val="lt2"/>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3"/>
          <p:cNvSpPr txBox="1"/>
          <p:nvPr/>
        </p:nvSpPr>
        <p:spPr>
          <a:xfrm>
            <a:off x="4501425" y="2094050"/>
            <a:ext cx="307200" cy="200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Rubik"/>
                <a:ea typeface="Rubik"/>
                <a:cs typeface="Rubik"/>
                <a:sym typeface="Rubik"/>
              </a:rPr>
              <a:t>INTERPRETE</a:t>
            </a:r>
            <a:endParaRPr sz="1200">
              <a:latin typeface="Rubik"/>
              <a:ea typeface="Rubik"/>
              <a:cs typeface="Rubik"/>
              <a:sym typeface="Rubik"/>
            </a:endParaRPr>
          </a:p>
        </p:txBody>
      </p:sp>
      <p:sp>
        <p:nvSpPr>
          <p:cNvPr id="147" name="Google Shape;147;p23"/>
          <p:cNvSpPr/>
          <p:nvPr/>
        </p:nvSpPr>
        <p:spPr>
          <a:xfrm>
            <a:off x="3711725" y="2779025"/>
            <a:ext cx="472800" cy="614400"/>
          </a:xfrm>
          <a:prstGeom prst="rightArrow">
            <a:avLst>
              <a:gd fmla="val 50000" name="adj1"/>
              <a:gd fmla="val 50000" name="adj2"/>
            </a:avLst>
          </a:prstGeom>
          <a:solidFill>
            <a:schemeClr val="lt2"/>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3"/>
          <p:cNvSpPr/>
          <p:nvPr/>
        </p:nvSpPr>
        <p:spPr>
          <a:xfrm>
            <a:off x="5186500" y="2788250"/>
            <a:ext cx="472800" cy="614400"/>
          </a:xfrm>
          <a:prstGeom prst="rightArrow">
            <a:avLst>
              <a:gd fmla="val 50000" name="adj1"/>
              <a:gd fmla="val 50000" name="adj2"/>
            </a:avLst>
          </a:prstGeom>
          <a:solidFill>
            <a:schemeClr val="lt2"/>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9" name="Google Shape;149;p23"/>
          <p:cNvPicPr preferRelativeResize="0"/>
          <p:nvPr/>
        </p:nvPicPr>
        <p:blipFill>
          <a:blip r:embed="rId4">
            <a:alphaModFix/>
          </a:blip>
          <a:stretch>
            <a:fillRect/>
          </a:stretch>
        </p:blipFill>
        <p:spPr>
          <a:xfrm>
            <a:off x="5795151" y="2466801"/>
            <a:ext cx="2102700" cy="1257300"/>
          </a:xfrm>
          <a:prstGeom prst="roundRect">
            <a:avLst>
              <a:gd fmla="val 16667" name="adj"/>
            </a:avLst>
          </a:prstGeom>
          <a:noFill/>
          <a:ln>
            <a:noFill/>
          </a:ln>
        </p:spPr>
      </p:pic>
      <p:sp>
        <p:nvSpPr>
          <p:cNvPr id="150" name="Google Shape;150;p23"/>
          <p:cNvSpPr txBox="1"/>
          <p:nvPr/>
        </p:nvSpPr>
        <p:spPr>
          <a:xfrm>
            <a:off x="1486675" y="3856875"/>
            <a:ext cx="1616100" cy="34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Rubik"/>
                <a:ea typeface="Rubik"/>
                <a:cs typeface="Rubik"/>
                <a:sym typeface="Rubik"/>
              </a:rPr>
              <a:t>Lenguaje de alto nivel interpretado</a:t>
            </a:r>
            <a:endParaRPr sz="1200">
              <a:latin typeface="Rubik"/>
              <a:ea typeface="Rubik"/>
              <a:cs typeface="Rubik"/>
              <a:sym typeface="Rubik"/>
            </a:endParaRPr>
          </a:p>
        </p:txBody>
      </p:sp>
      <p:sp>
        <p:nvSpPr>
          <p:cNvPr id="151" name="Google Shape;151;p23"/>
          <p:cNvSpPr txBox="1"/>
          <p:nvPr/>
        </p:nvSpPr>
        <p:spPr>
          <a:xfrm>
            <a:off x="6012050" y="3856875"/>
            <a:ext cx="1668900" cy="34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Rubik"/>
                <a:ea typeface="Rubik"/>
                <a:cs typeface="Rubik"/>
                <a:sym typeface="Rubik"/>
              </a:rPr>
              <a:t>Lenguaje máquina</a:t>
            </a:r>
            <a:endParaRPr sz="1200">
              <a:latin typeface="Rubik"/>
              <a:ea typeface="Rubik"/>
              <a:cs typeface="Rubik"/>
              <a:sym typeface="Rubik"/>
            </a:endParaRPr>
          </a:p>
        </p:txBody>
      </p:sp>
      <p:sp>
        <p:nvSpPr>
          <p:cNvPr id="152" name="Google Shape;152;p23"/>
          <p:cNvSpPr txBox="1"/>
          <p:nvPr/>
        </p:nvSpPr>
        <p:spPr>
          <a:xfrm>
            <a:off x="3846975" y="4373425"/>
            <a:ext cx="1616100" cy="34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Rubik"/>
                <a:ea typeface="Rubik"/>
                <a:cs typeface="Rubik"/>
                <a:sym typeface="Rubik"/>
              </a:rPr>
              <a:t>V8</a:t>
            </a:r>
            <a:endParaRPr sz="1200">
              <a:latin typeface="Rubik"/>
              <a:ea typeface="Rubik"/>
              <a:cs typeface="Rubik"/>
              <a:sym typeface="Rubik"/>
            </a:endParaRPr>
          </a:p>
        </p:txBody>
      </p:sp>
      <p:pic>
        <p:nvPicPr>
          <p:cNvPr id="153" name="Google Shape;153;p23"/>
          <p:cNvPicPr preferRelativeResize="0"/>
          <p:nvPr/>
        </p:nvPicPr>
        <p:blipFill>
          <a:blip r:embed="rId5">
            <a:alphaModFix/>
          </a:blip>
          <a:stretch>
            <a:fillRect/>
          </a:stretch>
        </p:blipFill>
        <p:spPr>
          <a:xfrm>
            <a:off x="1118425" y="2543000"/>
            <a:ext cx="2276400" cy="1104900"/>
          </a:xfrm>
          <a:prstGeom prst="roundRect">
            <a:avLst>
              <a:gd fmla="val 16667" name="adj"/>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4"/>
          <p:cNvSpPr txBox="1"/>
          <p:nvPr/>
        </p:nvSpPr>
        <p:spPr>
          <a:xfrm>
            <a:off x="2223500" y="2598550"/>
            <a:ext cx="5143500" cy="6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En caso de usar una foto particular, </a:t>
            </a:r>
            <a:endParaRPr b="0" i="0" sz="1400" u="none" cap="none" strike="noStrike">
              <a:solidFill>
                <a:srgbClr val="000000"/>
              </a:solidFill>
              <a:latin typeface="Arial"/>
              <a:ea typeface="Arial"/>
              <a:cs typeface="Arial"/>
              <a:sym typeface="Arial"/>
            </a:endParaRPr>
          </a:p>
        </p:txBody>
      </p:sp>
      <p:pic>
        <p:nvPicPr>
          <p:cNvPr id="159" name="Google Shape;159;p24"/>
          <p:cNvPicPr preferRelativeResize="0"/>
          <p:nvPr/>
        </p:nvPicPr>
        <p:blipFill rotWithShape="1">
          <a:blip r:embed="rId3">
            <a:alphaModFix/>
          </a:blip>
          <a:srcRect b="7813" l="0" r="0" t="7813"/>
          <a:stretch/>
        </p:blipFill>
        <p:spPr>
          <a:xfrm>
            <a:off x="0" y="0"/>
            <a:ext cx="9144000" cy="5143499"/>
          </a:xfrm>
          <a:prstGeom prst="rect">
            <a:avLst/>
          </a:prstGeom>
          <a:noFill/>
          <a:ln>
            <a:noFill/>
          </a:ln>
        </p:spPr>
      </p:pic>
      <p:sp>
        <p:nvSpPr>
          <p:cNvPr id="160" name="Google Shape;160;p24"/>
          <p:cNvSpPr/>
          <p:nvPr/>
        </p:nvSpPr>
        <p:spPr>
          <a:xfrm>
            <a:off x="0" y="0"/>
            <a:ext cx="9144000" cy="5143500"/>
          </a:xfrm>
          <a:prstGeom prst="rect">
            <a:avLst/>
          </a:prstGeom>
          <a:gradFill>
            <a:gsLst>
              <a:gs pos="0">
                <a:srgbClr val="4BA8F7">
                  <a:alpha val="68627"/>
                </a:srgbClr>
              </a:gs>
              <a:gs pos="100000">
                <a:srgbClr val="8E3BF7">
                  <a:alpha val="7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4"/>
          <p:cNvSpPr txBox="1"/>
          <p:nvPr/>
        </p:nvSpPr>
        <p:spPr>
          <a:xfrm>
            <a:off x="687575" y="1938350"/>
            <a:ext cx="3589800" cy="1321500"/>
          </a:xfrm>
          <a:prstGeom prst="rect">
            <a:avLst/>
          </a:prstGeom>
          <a:noFill/>
          <a:ln>
            <a:noFill/>
          </a:ln>
          <a:effectLst>
            <a:outerShdw blurRad="214313" rotWithShape="0" algn="bl" dir="5400000" dist="19050">
              <a:srgbClr val="000000">
                <a:alpha val="22750"/>
              </a:srgbClr>
            </a:outerShdw>
          </a:effectLst>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400"/>
              <a:buFont typeface="Arial"/>
              <a:buNone/>
            </a:pPr>
            <a:r>
              <a:rPr lang="en" sz="3400">
                <a:solidFill>
                  <a:srgbClr val="FFFFFF"/>
                </a:solidFill>
                <a:latin typeface="Rubik"/>
                <a:ea typeface="Rubik"/>
                <a:cs typeface="Rubik"/>
                <a:sym typeface="Rubik"/>
              </a:rPr>
              <a:t>Introducción a JavaScript</a:t>
            </a:r>
            <a:endParaRPr b="0" i="0" sz="3400" u="none" cap="none" strike="noStrike">
              <a:solidFill>
                <a:srgbClr val="FFFFFF"/>
              </a:solidFill>
              <a:latin typeface="Rubik"/>
              <a:ea typeface="Rubik"/>
              <a:cs typeface="Rubik"/>
              <a:sym typeface="Rubik"/>
            </a:endParaRPr>
          </a:p>
        </p:txBody>
      </p:sp>
      <p:pic>
        <p:nvPicPr>
          <p:cNvPr id="162" name="Google Shape;162;p24"/>
          <p:cNvPicPr preferRelativeResize="0"/>
          <p:nvPr/>
        </p:nvPicPr>
        <p:blipFill rotWithShape="1">
          <a:blip r:embed="rId4">
            <a:alphaModFix/>
          </a:blip>
          <a:srcRect b="0" l="0" r="0" t="0"/>
          <a:stretch/>
        </p:blipFill>
        <p:spPr>
          <a:xfrm>
            <a:off x="8663975" y="4641700"/>
            <a:ext cx="252300" cy="320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25"/>
          <p:cNvSpPr txBox="1"/>
          <p:nvPr/>
        </p:nvSpPr>
        <p:spPr>
          <a:xfrm>
            <a:off x="1009900" y="1628250"/>
            <a:ext cx="3507600" cy="23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0F2030"/>
                </a:solidFill>
                <a:latin typeface="Rubik"/>
                <a:ea typeface="Rubik"/>
                <a:cs typeface="Rubik"/>
                <a:sym typeface="Rubik"/>
              </a:rPr>
              <a:t>JavaScript</a:t>
            </a:r>
            <a:endParaRPr b="0" i="0" sz="2400" u="none" cap="none" strike="noStrike">
              <a:solidFill>
                <a:srgbClr val="0F2030"/>
              </a:solidFill>
              <a:latin typeface="Rubik"/>
              <a:ea typeface="Rubik"/>
              <a:cs typeface="Rubik"/>
              <a:sym typeface="Rubik"/>
            </a:endParaRPr>
          </a:p>
        </p:txBody>
      </p:sp>
      <p:sp>
        <p:nvSpPr>
          <p:cNvPr id="168" name="Google Shape;168;p25"/>
          <p:cNvSpPr/>
          <p:nvPr/>
        </p:nvSpPr>
        <p:spPr>
          <a:xfrm>
            <a:off x="1123625" y="1434450"/>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5"/>
          <p:cNvSpPr txBox="1"/>
          <p:nvPr/>
        </p:nvSpPr>
        <p:spPr>
          <a:xfrm>
            <a:off x="1063050" y="2314725"/>
            <a:ext cx="7017900" cy="264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a:solidFill>
                  <a:srgbClr val="434343"/>
                </a:solidFill>
                <a:latin typeface="Rubik"/>
                <a:ea typeface="Rubik"/>
                <a:cs typeface="Rubik"/>
                <a:sym typeface="Rubik"/>
              </a:rPr>
              <a:t>Es un lenguaje </a:t>
            </a:r>
            <a:r>
              <a:rPr b="1" lang="en">
                <a:solidFill>
                  <a:srgbClr val="434343"/>
                </a:solidFill>
                <a:latin typeface="Rubik"/>
                <a:ea typeface="Rubik"/>
                <a:cs typeface="Rubik"/>
                <a:sym typeface="Rubik"/>
              </a:rPr>
              <a:t>interpretado</a:t>
            </a:r>
            <a:r>
              <a:rPr lang="en">
                <a:solidFill>
                  <a:srgbClr val="434343"/>
                </a:solidFill>
                <a:latin typeface="Rubik"/>
                <a:ea typeface="Rubik"/>
                <a:cs typeface="Rubik"/>
                <a:sym typeface="Rubik"/>
              </a:rPr>
              <a:t>,</a:t>
            </a:r>
            <a:r>
              <a:rPr b="1" lang="en">
                <a:solidFill>
                  <a:srgbClr val="434343"/>
                </a:solidFill>
                <a:latin typeface="Rubik"/>
                <a:ea typeface="Rubik"/>
                <a:cs typeface="Rubik"/>
                <a:sym typeface="Rubik"/>
              </a:rPr>
              <a:t> tipado débil</a:t>
            </a:r>
            <a:r>
              <a:rPr lang="en">
                <a:solidFill>
                  <a:srgbClr val="434343"/>
                </a:solidFill>
                <a:latin typeface="Rubik"/>
                <a:ea typeface="Rubik"/>
                <a:cs typeface="Rubik"/>
                <a:sym typeface="Rubik"/>
              </a:rPr>
              <a:t> que permite correr en el navegador (client-side) y servidores (server-side) y permitiendo generar interacciones e interfaces complejas en nuestros proyectos web con un sólo lenguaje.</a:t>
            </a:r>
            <a:endParaRPr>
              <a:solidFill>
                <a:srgbClr val="434343"/>
              </a:solidFill>
              <a:latin typeface="Rubik"/>
              <a:ea typeface="Rubik"/>
              <a:cs typeface="Rubik"/>
              <a:sym typeface="Rubik"/>
            </a:endParaRPr>
          </a:p>
          <a:p>
            <a:pPr indent="0" lvl="0" marL="0" marR="0" rtl="0" algn="l">
              <a:lnSpc>
                <a:spcPct val="100000"/>
              </a:lnSpc>
              <a:spcBef>
                <a:spcPts val="0"/>
              </a:spcBef>
              <a:spcAft>
                <a:spcPts val="0"/>
              </a:spcAft>
              <a:buClr>
                <a:srgbClr val="000000"/>
              </a:buClr>
              <a:buSzPts val="1200"/>
              <a:buFont typeface="Arial"/>
              <a:buNone/>
            </a:pPr>
            <a:r>
              <a:rPr lang="en">
                <a:solidFill>
                  <a:srgbClr val="434343"/>
                </a:solidFill>
                <a:latin typeface="Rubik"/>
                <a:ea typeface="Rubik"/>
                <a:cs typeface="Rubik"/>
                <a:sym typeface="Rubik"/>
              </a:rPr>
              <a:t>Desde el 2012, todos los navegadores modernos soportan completamente ECMAScript 5.1, una versión de JavaScript.</a:t>
            </a:r>
            <a:endParaRPr>
              <a:solidFill>
                <a:srgbClr val="434343"/>
              </a:solidFill>
              <a:latin typeface="Rubik"/>
              <a:ea typeface="Rubik"/>
              <a:cs typeface="Rubik"/>
              <a:sym typeface="Rubik"/>
            </a:endParaRPr>
          </a:p>
          <a:p>
            <a:pPr indent="0" lvl="0" marL="0" marR="0" rtl="0" algn="l">
              <a:lnSpc>
                <a:spcPct val="100000"/>
              </a:lnSpc>
              <a:spcBef>
                <a:spcPts val="0"/>
              </a:spcBef>
              <a:spcAft>
                <a:spcPts val="0"/>
              </a:spcAft>
              <a:buClr>
                <a:srgbClr val="000000"/>
              </a:buClr>
              <a:buSzPts val="1200"/>
              <a:buFont typeface="Arial"/>
              <a:buNone/>
            </a:pPr>
            <a:r>
              <a:rPr lang="en">
                <a:solidFill>
                  <a:srgbClr val="434343"/>
                </a:solidFill>
                <a:latin typeface="Rubik"/>
                <a:ea typeface="Rubik"/>
                <a:cs typeface="Rubik"/>
                <a:sym typeface="Rubik"/>
              </a:rPr>
              <a:t>Su uso en aplicaciones externas a la web, por ejemplo en documentos PDF, aplicaciones de escritorio (mayoritariamente widgets) es también significativo.</a:t>
            </a:r>
            <a:endParaRPr>
              <a:solidFill>
                <a:srgbClr val="434343"/>
              </a:solidFill>
              <a:latin typeface="Rubik"/>
              <a:ea typeface="Rubik"/>
              <a:cs typeface="Rubik"/>
              <a:sym typeface="Rubik"/>
            </a:endParaRPr>
          </a:p>
          <a:p>
            <a:pPr indent="0" lvl="0" marL="0" marR="0" rtl="0" algn="l">
              <a:lnSpc>
                <a:spcPct val="100000"/>
              </a:lnSpc>
              <a:spcBef>
                <a:spcPts val="0"/>
              </a:spcBef>
              <a:spcAft>
                <a:spcPts val="0"/>
              </a:spcAft>
              <a:buClr>
                <a:srgbClr val="000000"/>
              </a:buClr>
              <a:buSzPts val="1200"/>
              <a:buFont typeface="Arial"/>
              <a:buNone/>
            </a:pPr>
            <a:r>
              <a:t/>
            </a:r>
            <a:endParaRPr>
              <a:solidFill>
                <a:srgbClr val="434343"/>
              </a:solidFill>
              <a:latin typeface="Rubik"/>
              <a:ea typeface="Rubik"/>
              <a:cs typeface="Rubik"/>
              <a:sym typeface="Rubik"/>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73" name="Shape 173"/>
        <p:cNvGrpSpPr/>
        <p:nvPr/>
      </p:nvGrpSpPr>
      <p:grpSpPr>
        <a:xfrm>
          <a:off x="0" y="0"/>
          <a:ext cx="0" cy="0"/>
          <a:chOff x="0" y="0"/>
          <a:chExt cx="0" cy="0"/>
        </a:xfrm>
      </p:grpSpPr>
      <p:sp>
        <p:nvSpPr>
          <p:cNvPr id="174" name="Google Shape;174;p26"/>
          <p:cNvSpPr txBox="1"/>
          <p:nvPr/>
        </p:nvSpPr>
        <p:spPr>
          <a:xfrm>
            <a:off x="1009900" y="1628250"/>
            <a:ext cx="4604400" cy="23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0F2030"/>
                </a:solidFill>
                <a:latin typeface="Rubik"/>
                <a:ea typeface="Rubik"/>
                <a:cs typeface="Rubik"/>
                <a:sym typeface="Rubik"/>
              </a:rPr>
              <a:t>La sintaxis de </a:t>
            </a:r>
            <a:r>
              <a:rPr lang="en" sz="2400">
                <a:solidFill>
                  <a:srgbClr val="0F2030"/>
                </a:solidFill>
                <a:latin typeface="Rubik"/>
                <a:ea typeface="Rubik"/>
                <a:cs typeface="Rubik"/>
                <a:sym typeface="Rubik"/>
              </a:rPr>
              <a:t>JavaScript</a:t>
            </a:r>
            <a:endParaRPr b="0" i="0" sz="2400" u="none" cap="none" strike="noStrike">
              <a:solidFill>
                <a:srgbClr val="0F2030"/>
              </a:solidFill>
              <a:latin typeface="Rubik"/>
              <a:ea typeface="Rubik"/>
              <a:cs typeface="Rubik"/>
              <a:sym typeface="Rubik"/>
            </a:endParaRPr>
          </a:p>
        </p:txBody>
      </p:sp>
      <p:sp>
        <p:nvSpPr>
          <p:cNvPr id="175" name="Google Shape;175;p26"/>
          <p:cNvSpPr/>
          <p:nvPr/>
        </p:nvSpPr>
        <p:spPr>
          <a:xfrm>
            <a:off x="1123625" y="1434450"/>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6"/>
          <p:cNvSpPr txBox="1"/>
          <p:nvPr/>
        </p:nvSpPr>
        <p:spPr>
          <a:xfrm>
            <a:off x="1009900" y="2129575"/>
            <a:ext cx="7017900" cy="2990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434343"/>
              </a:buClr>
              <a:buSzPts val="1400"/>
              <a:buFont typeface="Rubik"/>
              <a:buChar char="●"/>
            </a:pPr>
            <a:r>
              <a:rPr b="1" lang="en">
                <a:solidFill>
                  <a:srgbClr val="434343"/>
                </a:solidFill>
                <a:latin typeface="Rubik"/>
                <a:ea typeface="Rubik"/>
                <a:cs typeface="Rubik"/>
                <a:sym typeface="Rubik"/>
              </a:rPr>
              <a:t>No se tienen en cuenta los espacios y </a:t>
            </a:r>
            <a:r>
              <a:rPr b="1" lang="en">
                <a:solidFill>
                  <a:srgbClr val="434343"/>
                </a:solidFill>
                <a:latin typeface="Rubik"/>
                <a:ea typeface="Rubik"/>
                <a:cs typeface="Rubik"/>
                <a:sym typeface="Rubik"/>
              </a:rPr>
              <a:t>líneas</a:t>
            </a:r>
            <a:r>
              <a:rPr b="1" lang="en">
                <a:solidFill>
                  <a:srgbClr val="434343"/>
                </a:solidFill>
                <a:latin typeface="Rubik"/>
                <a:ea typeface="Rubik"/>
                <a:cs typeface="Rubik"/>
                <a:sym typeface="Rubik"/>
              </a:rPr>
              <a:t> en blanco:</a:t>
            </a:r>
            <a:r>
              <a:rPr lang="en">
                <a:solidFill>
                  <a:srgbClr val="434343"/>
                </a:solidFill>
                <a:latin typeface="Rubik"/>
                <a:ea typeface="Rubik"/>
                <a:cs typeface="Rubik"/>
                <a:sym typeface="Rubik"/>
              </a:rPr>
              <a:t> el intérprete de JavaScript ignora cualquier espacio en blanco sobrante.</a:t>
            </a:r>
            <a:endParaRPr>
              <a:solidFill>
                <a:srgbClr val="434343"/>
              </a:solidFill>
              <a:latin typeface="Rubik"/>
              <a:ea typeface="Rubik"/>
              <a:cs typeface="Rubik"/>
              <a:sym typeface="Rubik"/>
            </a:endParaRPr>
          </a:p>
          <a:p>
            <a:pPr indent="-317500" lvl="0" marL="457200" marR="0" rtl="0" algn="l">
              <a:lnSpc>
                <a:spcPct val="100000"/>
              </a:lnSpc>
              <a:spcBef>
                <a:spcPts val="0"/>
              </a:spcBef>
              <a:spcAft>
                <a:spcPts val="0"/>
              </a:spcAft>
              <a:buClr>
                <a:srgbClr val="434343"/>
              </a:buClr>
              <a:buSzPts val="1400"/>
              <a:buFont typeface="Rubik"/>
              <a:buChar char="●"/>
            </a:pPr>
            <a:r>
              <a:rPr b="1" lang="en">
                <a:solidFill>
                  <a:srgbClr val="434343"/>
                </a:solidFill>
                <a:latin typeface="Rubik"/>
                <a:ea typeface="Rubik"/>
                <a:cs typeface="Rubik"/>
                <a:sym typeface="Rubik"/>
              </a:rPr>
              <a:t>Se distinguen las mayúsculas y minúsculas</a:t>
            </a:r>
            <a:endParaRPr b="1">
              <a:solidFill>
                <a:srgbClr val="434343"/>
              </a:solidFill>
              <a:latin typeface="Rubik"/>
              <a:ea typeface="Rubik"/>
              <a:cs typeface="Rubik"/>
              <a:sym typeface="Rubik"/>
            </a:endParaRPr>
          </a:p>
          <a:p>
            <a:pPr indent="-317500" lvl="0" marL="457200" marR="0" rtl="0" algn="l">
              <a:lnSpc>
                <a:spcPct val="100000"/>
              </a:lnSpc>
              <a:spcBef>
                <a:spcPts val="0"/>
              </a:spcBef>
              <a:spcAft>
                <a:spcPts val="0"/>
              </a:spcAft>
              <a:buClr>
                <a:srgbClr val="434343"/>
              </a:buClr>
              <a:buSzPts val="1400"/>
              <a:buFont typeface="Rubik"/>
              <a:buChar char="●"/>
            </a:pPr>
            <a:r>
              <a:rPr b="1" lang="en">
                <a:solidFill>
                  <a:srgbClr val="434343"/>
                </a:solidFill>
                <a:latin typeface="Rubik"/>
                <a:ea typeface="Rubik"/>
                <a:cs typeface="Rubik"/>
                <a:sym typeface="Rubik"/>
              </a:rPr>
              <a:t>No se define el tipo de las variables:</a:t>
            </a:r>
            <a:r>
              <a:rPr lang="en">
                <a:solidFill>
                  <a:srgbClr val="434343"/>
                </a:solidFill>
                <a:latin typeface="Rubik"/>
                <a:ea typeface="Rubik"/>
                <a:cs typeface="Rubik"/>
                <a:sym typeface="Rubik"/>
              </a:rPr>
              <a:t> al crear una variable, no es necesario indicar el tipo de dato que almacenará. De esta forma, una misma variable puede almacenar diferentes tipos de datos durante la ejecución.</a:t>
            </a:r>
            <a:endParaRPr>
              <a:solidFill>
                <a:srgbClr val="434343"/>
              </a:solidFill>
              <a:latin typeface="Rubik"/>
              <a:ea typeface="Rubik"/>
              <a:cs typeface="Rubik"/>
              <a:sym typeface="Rubik"/>
            </a:endParaRPr>
          </a:p>
          <a:p>
            <a:pPr indent="-317500" lvl="0" marL="457200" marR="0" rtl="0" algn="l">
              <a:lnSpc>
                <a:spcPct val="100000"/>
              </a:lnSpc>
              <a:spcBef>
                <a:spcPts val="0"/>
              </a:spcBef>
              <a:spcAft>
                <a:spcPts val="0"/>
              </a:spcAft>
              <a:buClr>
                <a:srgbClr val="434343"/>
              </a:buClr>
              <a:buSzPts val="1400"/>
              <a:buFont typeface="Rubik"/>
              <a:buChar char="●"/>
            </a:pPr>
            <a:r>
              <a:rPr b="1" lang="en">
                <a:solidFill>
                  <a:srgbClr val="434343"/>
                </a:solidFill>
                <a:latin typeface="Rubik"/>
                <a:ea typeface="Rubik"/>
                <a:cs typeface="Rubik"/>
                <a:sym typeface="Rubik"/>
              </a:rPr>
              <a:t>No es necesario terminar cada sentencia con el carácter de punto y coma (;): </a:t>
            </a:r>
            <a:r>
              <a:rPr lang="en">
                <a:solidFill>
                  <a:srgbClr val="434343"/>
                </a:solidFill>
                <a:latin typeface="Rubik"/>
                <a:ea typeface="Rubik"/>
                <a:cs typeface="Rubik"/>
                <a:sym typeface="Rubik"/>
              </a:rPr>
              <a:t>en la mayoría de lenguajes de programación, es obligatorio terminar cada sentencia con el carácter </a:t>
            </a:r>
            <a:r>
              <a:rPr b="1" lang="en">
                <a:solidFill>
                  <a:srgbClr val="434343"/>
                </a:solidFill>
                <a:latin typeface="Rubik"/>
                <a:ea typeface="Rubik"/>
                <a:cs typeface="Rubik"/>
                <a:sym typeface="Rubik"/>
              </a:rPr>
              <a:t>;</a:t>
            </a:r>
            <a:r>
              <a:rPr lang="en">
                <a:solidFill>
                  <a:srgbClr val="434343"/>
                </a:solidFill>
                <a:latin typeface="Rubik"/>
                <a:ea typeface="Rubik"/>
                <a:cs typeface="Rubik"/>
                <a:sym typeface="Rubik"/>
              </a:rPr>
              <a:t>. Aunque JavaScript no obliga a hacerlo, es conveniente hacerlo.</a:t>
            </a:r>
            <a:endParaRPr>
              <a:solidFill>
                <a:srgbClr val="434343"/>
              </a:solidFill>
              <a:latin typeface="Rubik"/>
              <a:ea typeface="Rubik"/>
              <a:cs typeface="Rubik"/>
              <a:sym typeface="Rubik"/>
            </a:endParaRPr>
          </a:p>
          <a:p>
            <a:pPr indent="-317500" lvl="0" marL="457200" marR="0" rtl="0" algn="l">
              <a:lnSpc>
                <a:spcPct val="100000"/>
              </a:lnSpc>
              <a:spcBef>
                <a:spcPts val="0"/>
              </a:spcBef>
              <a:spcAft>
                <a:spcPts val="0"/>
              </a:spcAft>
              <a:buClr>
                <a:srgbClr val="434343"/>
              </a:buClr>
              <a:buSzPts val="1400"/>
              <a:buFont typeface="Rubik"/>
              <a:buChar char="●"/>
            </a:pPr>
            <a:r>
              <a:rPr b="1" lang="en">
                <a:solidFill>
                  <a:srgbClr val="434343"/>
                </a:solidFill>
                <a:latin typeface="Rubik"/>
                <a:ea typeface="Rubik"/>
                <a:cs typeface="Rubik"/>
                <a:sym typeface="Rubik"/>
              </a:rPr>
              <a:t>Se pueden incluir comentarios: </a:t>
            </a:r>
            <a:r>
              <a:rPr lang="en">
                <a:solidFill>
                  <a:srgbClr val="434343"/>
                </a:solidFill>
                <a:latin typeface="Rubik"/>
                <a:ea typeface="Rubik"/>
                <a:cs typeface="Rubik"/>
                <a:sym typeface="Rubik"/>
              </a:rPr>
              <a:t>los comentarios se utilizan para añadir información en el código fuente del programa, los mismos no se ejecutan.</a:t>
            </a:r>
            <a:endParaRPr>
              <a:solidFill>
                <a:srgbClr val="434343"/>
              </a:solidFill>
              <a:latin typeface="Rubik"/>
              <a:ea typeface="Rubik"/>
              <a:cs typeface="Rubik"/>
              <a:sym typeface="Rubik"/>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7"/>
          <p:cNvSpPr txBox="1"/>
          <p:nvPr/>
        </p:nvSpPr>
        <p:spPr>
          <a:xfrm>
            <a:off x="2223500" y="2598550"/>
            <a:ext cx="5143500" cy="6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En caso de usar una foto particular, </a:t>
            </a:r>
            <a:endParaRPr b="0" i="0" sz="1400" u="none" cap="none" strike="noStrike">
              <a:solidFill>
                <a:srgbClr val="000000"/>
              </a:solidFill>
              <a:latin typeface="Arial"/>
              <a:ea typeface="Arial"/>
              <a:cs typeface="Arial"/>
              <a:sym typeface="Arial"/>
            </a:endParaRPr>
          </a:p>
        </p:txBody>
      </p:sp>
      <p:pic>
        <p:nvPicPr>
          <p:cNvPr id="182" name="Google Shape;182;p27"/>
          <p:cNvPicPr preferRelativeResize="0"/>
          <p:nvPr/>
        </p:nvPicPr>
        <p:blipFill rotWithShape="1">
          <a:blip r:embed="rId3">
            <a:alphaModFix/>
          </a:blip>
          <a:srcRect b="7813" l="0" r="0" t="7813"/>
          <a:stretch/>
        </p:blipFill>
        <p:spPr>
          <a:xfrm>
            <a:off x="0" y="0"/>
            <a:ext cx="9144000" cy="5143499"/>
          </a:xfrm>
          <a:prstGeom prst="rect">
            <a:avLst/>
          </a:prstGeom>
          <a:noFill/>
          <a:ln>
            <a:noFill/>
          </a:ln>
        </p:spPr>
      </p:pic>
      <p:sp>
        <p:nvSpPr>
          <p:cNvPr id="183" name="Google Shape;183;p27"/>
          <p:cNvSpPr/>
          <p:nvPr/>
        </p:nvSpPr>
        <p:spPr>
          <a:xfrm>
            <a:off x="0" y="0"/>
            <a:ext cx="9144000" cy="5143500"/>
          </a:xfrm>
          <a:prstGeom prst="rect">
            <a:avLst/>
          </a:prstGeom>
          <a:gradFill>
            <a:gsLst>
              <a:gs pos="0">
                <a:srgbClr val="4BA8F7">
                  <a:alpha val="68627"/>
                </a:srgbClr>
              </a:gs>
              <a:gs pos="100000">
                <a:srgbClr val="8E3BF7">
                  <a:alpha val="7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7"/>
          <p:cNvSpPr txBox="1"/>
          <p:nvPr/>
        </p:nvSpPr>
        <p:spPr>
          <a:xfrm>
            <a:off x="687575" y="1911000"/>
            <a:ext cx="4717800" cy="1423200"/>
          </a:xfrm>
          <a:prstGeom prst="rect">
            <a:avLst/>
          </a:prstGeom>
          <a:noFill/>
          <a:ln>
            <a:noFill/>
          </a:ln>
          <a:effectLst>
            <a:outerShdw blurRad="214313" rotWithShape="0" algn="bl" dir="5400000" dist="19050">
              <a:srgbClr val="000000">
                <a:alpha val="22750"/>
              </a:srgbClr>
            </a:outerShdw>
          </a:effectLst>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400"/>
              <a:buFont typeface="Arial"/>
              <a:buNone/>
            </a:pPr>
            <a:r>
              <a:rPr lang="en" sz="3400">
                <a:solidFill>
                  <a:srgbClr val="FFFFFF"/>
                </a:solidFill>
                <a:latin typeface="Rubik"/>
                <a:ea typeface="Rubik"/>
                <a:cs typeface="Rubik"/>
                <a:sym typeface="Rubik"/>
              </a:rPr>
              <a:t>Cómo incluímos JavaScript en nuestra página</a:t>
            </a:r>
            <a:endParaRPr b="0" i="0" sz="3400" u="none" cap="none" strike="noStrike">
              <a:solidFill>
                <a:srgbClr val="FFFFFF"/>
              </a:solidFill>
              <a:latin typeface="Rubik"/>
              <a:ea typeface="Rubik"/>
              <a:cs typeface="Rubik"/>
              <a:sym typeface="Rubik"/>
            </a:endParaRPr>
          </a:p>
        </p:txBody>
      </p:sp>
      <p:pic>
        <p:nvPicPr>
          <p:cNvPr id="185" name="Google Shape;185;p27"/>
          <p:cNvPicPr preferRelativeResize="0"/>
          <p:nvPr/>
        </p:nvPicPr>
        <p:blipFill rotWithShape="1">
          <a:blip r:embed="rId4">
            <a:alphaModFix/>
          </a:blip>
          <a:srcRect b="0" l="0" r="0" t="0"/>
          <a:stretch/>
        </p:blipFill>
        <p:spPr>
          <a:xfrm>
            <a:off x="8663975" y="4641700"/>
            <a:ext cx="252300" cy="320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89" name="Shape 189"/>
        <p:cNvGrpSpPr/>
        <p:nvPr/>
      </p:nvGrpSpPr>
      <p:grpSpPr>
        <a:xfrm>
          <a:off x="0" y="0"/>
          <a:ext cx="0" cy="0"/>
          <a:chOff x="0" y="0"/>
          <a:chExt cx="0" cy="0"/>
        </a:xfrm>
      </p:grpSpPr>
      <p:sp>
        <p:nvSpPr>
          <p:cNvPr id="190" name="Google Shape;190;p28"/>
          <p:cNvSpPr/>
          <p:nvPr/>
        </p:nvSpPr>
        <p:spPr>
          <a:xfrm>
            <a:off x="3368300" y="1405175"/>
            <a:ext cx="5165700" cy="3782700"/>
          </a:xfrm>
          <a:prstGeom prst="rect">
            <a:avLst/>
          </a:prstGeom>
          <a:solidFill>
            <a:srgbClr val="0F203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8"/>
          <p:cNvSpPr txBox="1"/>
          <p:nvPr/>
        </p:nvSpPr>
        <p:spPr>
          <a:xfrm>
            <a:off x="1009900" y="931125"/>
            <a:ext cx="3917400" cy="23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en" sz="2000">
                <a:solidFill>
                  <a:srgbClr val="0F2030"/>
                </a:solidFill>
                <a:latin typeface="Rubik"/>
                <a:ea typeface="Rubik"/>
                <a:cs typeface="Rubik"/>
                <a:sym typeface="Rubik"/>
              </a:rPr>
              <a:t>Embebido en nuestra página</a:t>
            </a:r>
            <a:endParaRPr b="0" i="0" sz="2000" u="none" cap="none" strike="noStrike">
              <a:solidFill>
                <a:srgbClr val="0F2030"/>
              </a:solidFill>
              <a:latin typeface="Rubik"/>
              <a:ea typeface="Rubik"/>
              <a:cs typeface="Rubik"/>
              <a:sym typeface="Rubik"/>
            </a:endParaRPr>
          </a:p>
        </p:txBody>
      </p:sp>
      <p:sp>
        <p:nvSpPr>
          <p:cNvPr id="192" name="Google Shape;192;p28"/>
          <p:cNvSpPr/>
          <p:nvPr/>
        </p:nvSpPr>
        <p:spPr>
          <a:xfrm>
            <a:off x="1123625" y="813525"/>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8"/>
          <p:cNvSpPr/>
          <p:nvPr/>
        </p:nvSpPr>
        <p:spPr>
          <a:xfrm>
            <a:off x="631100" y="1419825"/>
            <a:ext cx="2732400" cy="3723600"/>
          </a:xfrm>
          <a:prstGeom prst="rect">
            <a:avLst/>
          </a:prstGeom>
          <a:solidFill>
            <a:srgbClr val="D8D8D8">
              <a:alpha val="407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8"/>
          <p:cNvSpPr txBox="1"/>
          <p:nvPr/>
        </p:nvSpPr>
        <p:spPr>
          <a:xfrm>
            <a:off x="1009900" y="1623675"/>
            <a:ext cx="2017500" cy="160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sz="1200">
                <a:solidFill>
                  <a:srgbClr val="999999"/>
                </a:solidFill>
                <a:latin typeface="Rubik"/>
                <a:ea typeface="Rubik"/>
                <a:cs typeface="Rubik"/>
                <a:sym typeface="Rubik"/>
              </a:rPr>
              <a:t>Usando la etiqueta </a:t>
            </a:r>
            <a:r>
              <a:rPr lang="en" sz="1200">
                <a:solidFill>
                  <a:srgbClr val="999999"/>
                </a:solidFill>
                <a:latin typeface="Consolas"/>
                <a:ea typeface="Consolas"/>
                <a:cs typeface="Consolas"/>
                <a:sym typeface="Consolas"/>
              </a:rPr>
              <a:t>&lt;script&gt; en el body del documento.</a:t>
            </a:r>
            <a:endParaRPr i="0" sz="1200" u="none" cap="none" strike="noStrike">
              <a:solidFill>
                <a:srgbClr val="999999"/>
              </a:solidFill>
              <a:latin typeface="Consolas"/>
              <a:ea typeface="Consolas"/>
              <a:cs typeface="Consolas"/>
              <a:sym typeface="Consolas"/>
            </a:endParaRPr>
          </a:p>
        </p:txBody>
      </p:sp>
      <p:sp>
        <p:nvSpPr>
          <p:cNvPr id="195" name="Google Shape;195;p28"/>
          <p:cNvSpPr txBox="1"/>
          <p:nvPr/>
        </p:nvSpPr>
        <p:spPr>
          <a:xfrm>
            <a:off x="3657600" y="1622150"/>
            <a:ext cx="4851900" cy="35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700"/>
              <a:buFont typeface="Arial"/>
              <a:buNone/>
            </a:pPr>
            <a:r>
              <a:rPr lang="en">
                <a:solidFill>
                  <a:srgbClr val="FFE599"/>
                </a:solidFill>
                <a:latin typeface="Consolas"/>
                <a:ea typeface="Consolas"/>
                <a:cs typeface="Consolas"/>
                <a:sym typeface="Consolas"/>
              </a:rPr>
              <a:t>&lt;script&gt;</a:t>
            </a:r>
            <a:endParaRPr>
              <a:solidFill>
                <a:srgbClr val="FFE599"/>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rPr lang="en">
                <a:solidFill>
                  <a:srgbClr val="93C47D"/>
                </a:solidFill>
                <a:latin typeface="Consolas"/>
                <a:ea typeface="Consolas"/>
                <a:cs typeface="Consolas"/>
                <a:sym typeface="Consolas"/>
              </a:rPr>
              <a:t>	</a:t>
            </a:r>
            <a:r>
              <a:rPr lang="en">
                <a:solidFill>
                  <a:srgbClr val="A4C2F4"/>
                </a:solidFill>
                <a:latin typeface="Consolas"/>
                <a:ea typeface="Consolas"/>
                <a:cs typeface="Consolas"/>
                <a:sym typeface="Consolas"/>
              </a:rPr>
              <a:t>alert</a:t>
            </a:r>
            <a:r>
              <a:rPr lang="en">
                <a:solidFill>
                  <a:schemeClr val="lt1"/>
                </a:solidFill>
                <a:latin typeface="Consolas"/>
                <a:ea typeface="Consolas"/>
                <a:cs typeface="Consolas"/>
                <a:sym typeface="Consolas"/>
              </a:rPr>
              <a:t>(</a:t>
            </a:r>
            <a:r>
              <a:rPr lang="en">
                <a:solidFill>
                  <a:srgbClr val="F6B26B"/>
                </a:solidFill>
                <a:latin typeface="Consolas"/>
                <a:ea typeface="Consolas"/>
                <a:cs typeface="Consolas"/>
                <a:sym typeface="Consolas"/>
              </a:rPr>
              <a:t>"Hola mundo!"</a:t>
            </a:r>
            <a:r>
              <a:rPr lang="en">
                <a:solidFill>
                  <a:schemeClr val="lt1"/>
                </a:solidFill>
                <a:latin typeface="Consolas"/>
                <a:ea typeface="Consolas"/>
                <a:cs typeface="Consolas"/>
                <a:sym typeface="Consolas"/>
              </a:rPr>
              <a:t>);</a:t>
            </a:r>
            <a:endParaRPr>
              <a:solidFill>
                <a:srgbClr val="93C47D"/>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rPr lang="en">
                <a:solidFill>
                  <a:srgbClr val="FFE599"/>
                </a:solidFill>
                <a:latin typeface="Consolas"/>
                <a:ea typeface="Consolas"/>
                <a:cs typeface="Consolas"/>
                <a:sym typeface="Consolas"/>
              </a:rPr>
              <a:t>&lt;/script&gt;</a:t>
            </a:r>
            <a:endParaRPr>
              <a:solidFill>
                <a:srgbClr val="FFE599"/>
              </a:solidFill>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99" name="Shape 199"/>
        <p:cNvGrpSpPr/>
        <p:nvPr/>
      </p:nvGrpSpPr>
      <p:grpSpPr>
        <a:xfrm>
          <a:off x="0" y="0"/>
          <a:ext cx="0" cy="0"/>
          <a:chOff x="0" y="0"/>
          <a:chExt cx="0" cy="0"/>
        </a:xfrm>
      </p:grpSpPr>
      <p:sp>
        <p:nvSpPr>
          <p:cNvPr id="200" name="Google Shape;200;p29"/>
          <p:cNvSpPr/>
          <p:nvPr/>
        </p:nvSpPr>
        <p:spPr>
          <a:xfrm>
            <a:off x="3368300" y="1405175"/>
            <a:ext cx="5165700" cy="3782700"/>
          </a:xfrm>
          <a:prstGeom prst="rect">
            <a:avLst/>
          </a:prstGeom>
          <a:solidFill>
            <a:srgbClr val="0F203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9"/>
          <p:cNvSpPr txBox="1"/>
          <p:nvPr/>
        </p:nvSpPr>
        <p:spPr>
          <a:xfrm>
            <a:off x="1009900" y="931125"/>
            <a:ext cx="3917400" cy="23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en" sz="2000">
                <a:solidFill>
                  <a:srgbClr val="0F2030"/>
                </a:solidFill>
                <a:latin typeface="Rubik"/>
                <a:ea typeface="Rubik"/>
                <a:cs typeface="Rubik"/>
                <a:sym typeface="Rubik"/>
              </a:rPr>
              <a:t>Desde un archivo externo</a:t>
            </a:r>
            <a:endParaRPr b="0" i="0" sz="2000" u="none" cap="none" strike="noStrike">
              <a:solidFill>
                <a:srgbClr val="0F2030"/>
              </a:solidFill>
              <a:latin typeface="Rubik"/>
              <a:ea typeface="Rubik"/>
              <a:cs typeface="Rubik"/>
              <a:sym typeface="Rubik"/>
            </a:endParaRPr>
          </a:p>
        </p:txBody>
      </p:sp>
      <p:sp>
        <p:nvSpPr>
          <p:cNvPr id="202" name="Google Shape;202;p29"/>
          <p:cNvSpPr/>
          <p:nvPr/>
        </p:nvSpPr>
        <p:spPr>
          <a:xfrm>
            <a:off x="1123625" y="813525"/>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9"/>
          <p:cNvSpPr/>
          <p:nvPr/>
        </p:nvSpPr>
        <p:spPr>
          <a:xfrm>
            <a:off x="631100" y="1419825"/>
            <a:ext cx="2732400" cy="3723600"/>
          </a:xfrm>
          <a:prstGeom prst="rect">
            <a:avLst/>
          </a:prstGeom>
          <a:solidFill>
            <a:srgbClr val="D8D8D8">
              <a:alpha val="407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9"/>
          <p:cNvSpPr txBox="1"/>
          <p:nvPr/>
        </p:nvSpPr>
        <p:spPr>
          <a:xfrm>
            <a:off x="1009900" y="1623675"/>
            <a:ext cx="2017500" cy="160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sz="1200">
                <a:solidFill>
                  <a:srgbClr val="999999"/>
                </a:solidFill>
                <a:latin typeface="Rubik"/>
                <a:ea typeface="Rubik"/>
                <a:cs typeface="Rubik"/>
                <a:sym typeface="Rubik"/>
              </a:rPr>
              <a:t>Usando la etiqueta </a:t>
            </a:r>
            <a:r>
              <a:rPr lang="en" sz="1200">
                <a:solidFill>
                  <a:srgbClr val="999999"/>
                </a:solidFill>
                <a:latin typeface="Consolas"/>
                <a:ea typeface="Consolas"/>
                <a:cs typeface="Consolas"/>
                <a:sym typeface="Consolas"/>
              </a:rPr>
              <a:t>&lt;script&gt; </a:t>
            </a:r>
            <a:r>
              <a:rPr lang="en" sz="1200">
                <a:solidFill>
                  <a:srgbClr val="999999"/>
                </a:solidFill>
                <a:latin typeface="Rubik"/>
                <a:ea typeface="Rubik"/>
                <a:cs typeface="Rubik"/>
                <a:sym typeface="Rubik"/>
              </a:rPr>
              <a:t>en el head del documento.</a:t>
            </a:r>
            <a:endParaRPr i="0" sz="1200" u="none" cap="none" strike="noStrike">
              <a:solidFill>
                <a:srgbClr val="999999"/>
              </a:solidFill>
              <a:latin typeface="Rubik"/>
              <a:ea typeface="Rubik"/>
              <a:cs typeface="Rubik"/>
              <a:sym typeface="Rubik"/>
            </a:endParaRPr>
          </a:p>
        </p:txBody>
      </p:sp>
      <p:sp>
        <p:nvSpPr>
          <p:cNvPr id="205" name="Google Shape;205;p29"/>
          <p:cNvSpPr txBox="1"/>
          <p:nvPr/>
        </p:nvSpPr>
        <p:spPr>
          <a:xfrm>
            <a:off x="3657600" y="1622150"/>
            <a:ext cx="4851900" cy="35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700"/>
              <a:buFont typeface="Arial"/>
              <a:buNone/>
            </a:pPr>
            <a:r>
              <a:rPr lang="en">
                <a:solidFill>
                  <a:srgbClr val="FFE599"/>
                </a:solidFill>
                <a:latin typeface="Consolas"/>
                <a:ea typeface="Consolas"/>
                <a:cs typeface="Consolas"/>
                <a:sym typeface="Consolas"/>
              </a:rPr>
              <a:t>&lt;script src=</a:t>
            </a:r>
            <a:r>
              <a:rPr lang="en">
                <a:solidFill>
                  <a:srgbClr val="F6B26B"/>
                </a:solidFill>
                <a:latin typeface="Consolas"/>
                <a:ea typeface="Consolas"/>
                <a:cs typeface="Consolas"/>
                <a:sym typeface="Consolas"/>
              </a:rPr>
              <a:t>"programa.js"</a:t>
            </a:r>
            <a:r>
              <a:rPr lang="en">
                <a:solidFill>
                  <a:srgbClr val="FFE599"/>
                </a:solidFill>
                <a:latin typeface="Consolas"/>
                <a:ea typeface="Consolas"/>
                <a:cs typeface="Consolas"/>
                <a:sym typeface="Consolas"/>
              </a:rPr>
              <a:t>&gt;</a:t>
            </a:r>
            <a:r>
              <a:rPr lang="en">
                <a:solidFill>
                  <a:srgbClr val="FFE599"/>
                </a:solidFill>
                <a:latin typeface="Consolas"/>
                <a:ea typeface="Consolas"/>
                <a:cs typeface="Consolas"/>
                <a:sym typeface="Consolas"/>
              </a:rPr>
              <a:t>&lt;/script&gt;</a:t>
            </a:r>
            <a:endParaRPr>
              <a:solidFill>
                <a:srgbClr val="FFE599"/>
              </a:solidFill>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09" name="Shape 209"/>
        <p:cNvGrpSpPr/>
        <p:nvPr/>
      </p:nvGrpSpPr>
      <p:grpSpPr>
        <a:xfrm>
          <a:off x="0" y="0"/>
          <a:ext cx="0" cy="0"/>
          <a:chOff x="0" y="0"/>
          <a:chExt cx="0" cy="0"/>
        </a:xfrm>
      </p:grpSpPr>
      <p:sp>
        <p:nvSpPr>
          <p:cNvPr id="210" name="Google Shape;210;p30"/>
          <p:cNvSpPr/>
          <p:nvPr/>
        </p:nvSpPr>
        <p:spPr>
          <a:xfrm>
            <a:off x="3368300" y="1405175"/>
            <a:ext cx="5165700" cy="3782700"/>
          </a:xfrm>
          <a:prstGeom prst="rect">
            <a:avLst/>
          </a:prstGeom>
          <a:solidFill>
            <a:srgbClr val="0F203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30"/>
          <p:cNvSpPr txBox="1"/>
          <p:nvPr/>
        </p:nvSpPr>
        <p:spPr>
          <a:xfrm>
            <a:off x="1009900" y="931125"/>
            <a:ext cx="3068700" cy="23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en" sz="2000">
                <a:solidFill>
                  <a:srgbClr val="0F2030"/>
                </a:solidFill>
                <a:latin typeface="Rubik"/>
                <a:ea typeface="Rubik"/>
                <a:cs typeface="Rubik"/>
                <a:sym typeface="Rubik"/>
              </a:rPr>
              <a:t>Mi primer código JS</a:t>
            </a:r>
            <a:endParaRPr b="0" i="0" sz="2000" u="none" cap="none" strike="noStrike">
              <a:solidFill>
                <a:srgbClr val="0F2030"/>
              </a:solidFill>
              <a:latin typeface="Rubik"/>
              <a:ea typeface="Rubik"/>
              <a:cs typeface="Rubik"/>
              <a:sym typeface="Rubik"/>
            </a:endParaRPr>
          </a:p>
        </p:txBody>
      </p:sp>
      <p:sp>
        <p:nvSpPr>
          <p:cNvPr id="212" name="Google Shape;212;p30"/>
          <p:cNvSpPr/>
          <p:nvPr/>
        </p:nvSpPr>
        <p:spPr>
          <a:xfrm>
            <a:off x="1123625" y="813525"/>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30"/>
          <p:cNvSpPr/>
          <p:nvPr/>
        </p:nvSpPr>
        <p:spPr>
          <a:xfrm>
            <a:off x="631100" y="1419825"/>
            <a:ext cx="2732400" cy="3723600"/>
          </a:xfrm>
          <a:prstGeom prst="rect">
            <a:avLst/>
          </a:prstGeom>
          <a:solidFill>
            <a:srgbClr val="D8D8D8">
              <a:alpha val="407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30"/>
          <p:cNvSpPr txBox="1"/>
          <p:nvPr/>
        </p:nvSpPr>
        <p:spPr>
          <a:xfrm>
            <a:off x="1009900" y="1623675"/>
            <a:ext cx="2017500" cy="160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sz="1200">
                <a:solidFill>
                  <a:srgbClr val="999999"/>
                </a:solidFill>
                <a:latin typeface="Rubik"/>
                <a:ea typeface="Rubik"/>
                <a:cs typeface="Rubik"/>
                <a:sym typeface="Rubik"/>
              </a:rPr>
              <a:t>Mostrar un mensaje en el navegador</a:t>
            </a:r>
            <a:endParaRPr b="0" i="0" sz="1200" u="none" cap="none" strike="noStrike">
              <a:solidFill>
                <a:srgbClr val="999999"/>
              </a:solidFill>
              <a:latin typeface="Rubik"/>
              <a:ea typeface="Rubik"/>
              <a:cs typeface="Rubik"/>
              <a:sym typeface="Rubik"/>
            </a:endParaRPr>
          </a:p>
        </p:txBody>
      </p:sp>
      <p:sp>
        <p:nvSpPr>
          <p:cNvPr id="215" name="Google Shape;215;p30"/>
          <p:cNvSpPr txBox="1"/>
          <p:nvPr/>
        </p:nvSpPr>
        <p:spPr>
          <a:xfrm>
            <a:off x="3657600" y="1622150"/>
            <a:ext cx="4851900" cy="35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
                <a:solidFill>
                  <a:srgbClr val="93C47D"/>
                </a:solidFill>
                <a:latin typeface="Consolas"/>
                <a:ea typeface="Consolas"/>
                <a:cs typeface="Consolas"/>
                <a:sym typeface="Consolas"/>
              </a:rPr>
              <a:t>// A continuación se muestra un mensaje</a:t>
            </a:r>
            <a:endParaRPr>
              <a:solidFill>
                <a:srgbClr val="93C47D"/>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700"/>
              <a:buFont typeface="Arial"/>
              <a:buNone/>
            </a:pPr>
            <a:r>
              <a:rPr lang="en">
                <a:solidFill>
                  <a:srgbClr val="A4C2F4"/>
                </a:solidFill>
                <a:latin typeface="Consolas"/>
                <a:ea typeface="Consolas"/>
                <a:cs typeface="Consolas"/>
                <a:sym typeface="Consolas"/>
              </a:rPr>
              <a:t>alert</a:t>
            </a:r>
            <a:r>
              <a:rPr lang="en">
                <a:solidFill>
                  <a:srgbClr val="FFFFFF"/>
                </a:solidFill>
                <a:latin typeface="Consolas"/>
                <a:ea typeface="Consolas"/>
                <a:cs typeface="Consolas"/>
                <a:sym typeface="Consolas"/>
              </a:rPr>
              <a:t>(</a:t>
            </a:r>
            <a:r>
              <a:rPr lang="en">
                <a:solidFill>
                  <a:srgbClr val="F6B26B"/>
                </a:solidFill>
                <a:latin typeface="Consolas"/>
                <a:ea typeface="Consolas"/>
                <a:cs typeface="Consolas"/>
                <a:sym typeface="Consolas"/>
              </a:rPr>
              <a:t>"Hola mundo!"</a:t>
            </a: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700"/>
              <a:buFont typeface="Arial"/>
              <a:buNone/>
            </a:pPr>
            <a:r>
              <a:t/>
            </a:r>
            <a:endParaRPr>
              <a:solidFill>
                <a:srgbClr val="FFFFFF"/>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rPr lang="en">
                <a:solidFill>
                  <a:srgbClr val="93C47D"/>
                </a:solidFill>
                <a:latin typeface="Consolas"/>
                <a:ea typeface="Consolas"/>
                <a:cs typeface="Consolas"/>
                <a:sym typeface="Consolas"/>
              </a:rPr>
              <a:t>/* A continuación se muestra un mensaje</a:t>
            </a:r>
            <a:endParaRPr>
              <a:solidFill>
                <a:srgbClr val="93C47D"/>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rPr lang="en">
                <a:solidFill>
                  <a:srgbClr val="93C47D"/>
                </a:solidFill>
                <a:latin typeface="Consolas"/>
                <a:ea typeface="Consolas"/>
                <a:cs typeface="Consolas"/>
                <a:sym typeface="Consolas"/>
              </a:rPr>
              <a:t>multilinea, son muy útiles para mejorar</a:t>
            </a:r>
            <a:endParaRPr>
              <a:solidFill>
                <a:srgbClr val="93C47D"/>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rPr lang="en">
                <a:solidFill>
                  <a:srgbClr val="93C47D"/>
                </a:solidFill>
                <a:latin typeface="Consolas"/>
                <a:ea typeface="Consolas"/>
                <a:cs typeface="Consolas"/>
                <a:sym typeface="Consolas"/>
              </a:rPr>
              <a:t>la legibilidad de comentarios largos */</a:t>
            </a:r>
            <a:endParaRPr>
              <a:solidFill>
                <a:srgbClr val="93C47D"/>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rPr lang="en">
                <a:solidFill>
                  <a:srgbClr val="A4C2F4"/>
                </a:solidFill>
                <a:latin typeface="Consolas"/>
                <a:ea typeface="Consolas"/>
                <a:cs typeface="Consolas"/>
                <a:sym typeface="Consolas"/>
              </a:rPr>
              <a:t>alert</a:t>
            </a:r>
            <a:r>
              <a:rPr lang="en">
                <a:solidFill>
                  <a:schemeClr val="lt1"/>
                </a:solidFill>
                <a:latin typeface="Consolas"/>
                <a:ea typeface="Consolas"/>
                <a:cs typeface="Consolas"/>
                <a:sym typeface="Consolas"/>
              </a:rPr>
              <a:t>(</a:t>
            </a:r>
            <a:r>
              <a:rPr lang="en">
                <a:solidFill>
                  <a:srgbClr val="F6B26B"/>
                </a:solidFill>
                <a:latin typeface="Consolas"/>
                <a:ea typeface="Consolas"/>
                <a:cs typeface="Consolas"/>
                <a:sym typeface="Consolas"/>
              </a:rPr>
              <a:t>"Hola mundo!"</a:t>
            </a:r>
            <a:r>
              <a:rPr lang="en">
                <a:solidFill>
                  <a:schemeClr val="lt1"/>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1"/>
          <p:cNvSpPr txBox="1"/>
          <p:nvPr/>
        </p:nvSpPr>
        <p:spPr>
          <a:xfrm>
            <a:off x="2223500" y="2598550"/>
            <a:ext cx="5143500" cy="6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En caso de usar una foto particular, </a:t>
            </a:r>
            <a:endParaRPr b="0" i="0" sz="1400" u="none" cap="none" strike="noStrike">
              <a:solidFill>
                <a:srgbClr val="000000"/>
              </a:solidFill>
              <a:latin typeface="Arial"/>
              <a:ea typeface="Arial"/>
              <a:cs typeface="Arial"/>
              <a:sym typeface="Arial"/>
            </a:endParaRPr>
          </a:p>
        </p:txBody>
      </p:sp>
      <p:pic>
        <p:nvPicPr>
          <p:cNvPr id="221" name="Google Shape;221;p31"/>
          <p:cNvPicPr preferRelativeResize="0"/>
          <p:nvPr/>
        </p:nvPicPr>
        <p:blipFill rotWithShape="1">
          <a:blip r:embed="rId3">
            <a:alphaModFix/>
          </a:blip>
          <a:srcRect b="7813" l="0" r="0" t="7813"/>
          <a:stretch/>
        </p:blipFill>
        <p:spPr>
          <a:xfrm>
            <a:off x="0" y="0"/>
            <a:ext cx="9144000" cy="5143499"/>
          </a:xfrm>
          <a:prstGeom prst="rect">
            <a:avLst/>
          </a:prstGeom>
          <a:noFill/>
          <a:ln>
            <a:noFill/>
          </a:ln>
        </p:spPr>
      </p:pic>
      <p:sp>
        <p:nvSpPr>
          <p:cNvPr id="222" name="Google Shape;222;p31"/>
          <p:cNvSpPr/>
          <p:nvPr/>
        </p:nvSpPr>
        <p:spPr>
          <a:xfrm>
            <a:off x="0" y="0"/>
            <a:ext cx="9144000" cy="5143500"/>
          </a:xfrm>
          <a:prstGeom prst="rect">
            <a:avLst/>
          </a:prstGeom>
          <a:gradFill>
            <a:gsLst>
              <a:gs pos="0">
                <a:srgbClr val="4BA8F7">
                  <a:alpha val="68627"/>
                </a:srgbClr>
              </a:gs>
              <a:gs pos="100000">
                <a:srgbClr val="8E3BF7">
                  <a:alpha val="7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31"/>
          <p:cNvSpPr txBox="1"/>
          <p:nvPr/>
        </p:nvSpPr>
        <p:spPr>
          <a:xfrm>
            <a:off x="687575" y="2471500"/>
            <a:ext cx="4717800" cy="854100"/>
          </a:xfrm>
          <a:prstGeom prst="rect">
            <a:avLst/>
          </a:prstGeom>
          <a:noFill/>
          <a:ln>
            <a:noFill/>
          </a:ln>
          <a:effectLst>
            <a:outerShdw blurRad="214313" rotWithShape="0" algn="bl" dir="5400000" dist="19050">
              <a:srgbClr val="000000">
                <a:alpha val="22750"/>
              </a:srgbClr>
            </a:outerShdw>
          </a:effectLst>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400"/>
              <a:buFont typeface="Arial"/>
              <a:buNone/>
            </a:pPr>
            <a:r>
              <a:rPr lang="en" sz="3400">
                <a:solidFill>
                  <a:srgbClr val="FFFFFF"/>
                </a:solidFill>
                <a:latin typeface="Rubik"/>
                <a:ea typeface="Rubik"/>
                <a:cs typeface="Rubik"/>
                <a:sym typeface="Rubik"/>
              </a:rPr>
              <a:t>Variables</a:t>
            </a:r>
            <a:endParaRPr b="0" i="0" sz="3400" u="none" cap="none" strike="noStrike">
              <a:solidFill>
                <a:srgbClr val="FFFFFF"/>
              </a:solidFill>
              <a:latin typeface="Rubik"/>
              <a:ea typeface="Rubik"/>
              <a:cs typeface="Rubik"/>
              <a:sym typeface="Rubik"/>
            </a:endParaRPr>
          </a:p>
        </p:txBody>
      </p:sp>
      <p:pic>
        <p:nvPicPr>
          <p:cNvPr id="224" name="Google Shape;224;p31"/>
          <p:cNvPicPr preferRelativeResize="0"/>
          <p:nvPr/>
        </p:nvPicPr>
        <p:blipFill rotWithShape="1">
          <a:blip r:embed="rId4">
            <a:alphaModFix/>
          </a:blip>
          <a:srcRect b="0" l="0" r="0" t="0"/>
          <a:stretch/>
        </p:blipFill>
        <p:spPr>
          <a:xfrm>
            <a:off x="8663975" y="4641700"/>
            <a:ext cx="252300" cy="320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1" name="Shape 61"/>
        <p:cNvGrpSpPr/>
        <p:nvPr/>
      </p:nvGrpSpPr>
      <p:grpSpPr>
        <a:xfrm>
          <a:off x="0" y="0"/>
          <a:ext cx="0" cy="0"/>
          <a:chOff x="0" y="0"/>
          <a:chExt cx="0" cy="0"/>
        </a:xfrm>
      </p:grpSpPr>
      <p:sp>
        <p:nvSpPr>
          <p:cNvPr id="62" name="Google Shape;62;p14"/>
          <p:cNvSpPr txBox="1"/>
          <p:nvPr/>
        </p:nvSpPr>
        <p:spPr>
          <a:xfrm>
            <a:off x="1009900" y="1628250"/>
            <a:ext cx="3507600" cy="23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0F2030"/>
                </a:solidFill>
                <a:latin typeface="Rubik"/>
                <a:ea typeface="Rubik"/>
                <a:cs typeface="Rubik"/>
                <a:sym typeface="Rubik"/>
              </a:rPr>
              <a:t>Programa informático</a:t>
            </a:r>
            <a:endParaRPr b="0" i="0" sz="2400" u="none" cap="none" strike="noStrike">
              <a:solidFill>
                <a:srgbClr val="0F2030"/>
              </a:solidFill>
              <a:latin typeface="Rubik"/>
              <a:ea typeface="Rubik"/>
              <a:cs typeface="Rubik"/>
              <a:sym typeface="Rubik"/>
            </a:endParaRPr>
          </a:p>
        </p:txBody>
      </p:sp>
      <p:sp>
        <p:nvSpPr>
          <p:cNvPr id="63" name="Google Shape;63;p14"/>
          <p:cNvSpPr/>
          <p:nvPr/>
        </p:nvSpPr>
        <p:spPr>
          <a:xfrm>
            <a:off x="1123625" y="1434450"/>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4"/>
          <p:cNvSpPr txBox="1"/>
          <p:nvPr/>
        </p:nvSpPr>
        <p:spPr>
          <a:xfrm>
            <a:off x="1009900" y="2281975"/>
            <a:ext cx="7017900" cy="264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a:solidFill>
                  <a:srgbClr val="999999"/>
                </a:solidFill>
                <a:latin typeface="Rubik"/>
                <a:ea typeface="Rubik"/>
                <a:cs typeface="Rubik"/>
                <a:sym typeface="Rubik"/>
              </a:rPr>
              <a:t>Un programa informático o programa de computadora es un tipo de software, el cual se encarga de realizar una tarea específica, que sigue una </a:t>
            </a:r>
            <a:r>
              <a:rPr b="1" lang="en">
                <a:solidFill>
                  <a:srgbClr val="999999"/>
                </a:solidFill>
                <a:latin typeface="Rubik"/>
                <a:ea typeface="Rubik"/>
                <a:cs typeface="Rubik"/>
                <a:sym typeface="Rubik"/>
              </a:rPr>
              <a:t>secuencia de instrucciones</a:t>
            </a:r>
            <a:r>
              <a:rPr lang="en">
                <a:solidFill>
                  <a:srgbClr val="999999"/>
                </a:solidFill>
                <a:latin typeface="Rubik"/>
                <a:ea typeface="Rubik"/>
                <a:cs typeface="Rubik"/>
                <a:sym typeface="Rubik"/>
              </a:rPr>
              <a:t> escritas.</a:t>
            </a:r>
            <a:endParaRPr>
              <a:solidFill>
                <a:srgbClr val="999999"/>
              </a:solidFill>
              <a:latin typeface="Rubik"/>
              <a:ea typeface="Rubik"/>
              <a:cs typeface="Rubik"/>
              <a:sym typeface="Rubik"/>
            </a:endParaRPr>
          </a:p>
          <a:p>
            <a:pPr indent="0" lvl="0" marL="0" marR="0" rtl="0" algn="l">
              <a:lnSpc>
                <a:spcPct val="100000"/>
              </a:lnSpc>
              <a:spcBef>
                <a:spcPts val="0"/>
              </a:spcBef>
              <a:spcAft>
                <a:spcPts val="0"/>
              </a:spcAft>
              <a:buClr>
                <a:srgbClr val="000000"/>
              </a:buClr>
              <a:buSzPts val="1200"/>
              <a:buFont typeface="Arial"/>
              <a:buNone/>
            </a:pPr>
            <a:r>
              <a:t/>
            </a:r>
            <a:endParaRPr>
              <a:solidFill>
                <a:srgbClr val="999999"/>
              </a:solidFill>
              <a:latin typeface="Rubik"/>
              <a:ea typeface="Rubik"/>
              <a:cs typeface="Rubik"/>
              <a:sym typeface="Rubik"/>
            </a:endParaRPr>
          </a:p>
          <a:p>
            <a:pPr indent="0" lvl="0" marL="0" marR="0" rtl="0" algn="l">
              <a:lnSpc>
                <a:spcPct val="100000"/>
              </a:lnSpc>
              <a:spcBef>
                <a:spcPts val="0"/>
              </a:spcBef>
              <a:spcAft>
                <a:spcPts val="0"/>
              </a:spcAft>
              <a:buClr>
                <a:srgbClr val="000000"/>
              </a:buClr>
              <a:buSzPts val="1200"/>
              <a:buFont typeface="Arial"/>
              <a:buNone/>
            </a:pPr>
            <a:r>
              <a:rPr lang="en">
                <a:solidFill>
                  <a:srgbClr val="999999"/>
                </a:solidFill>
                <a:latin typeface="Rubik"/>
                <a:ea typeface="Rubik"/>
                <a:cs typeface="Rubik"/>
                <a:sym typeface="Rubik"/>
              </a:rPr>
              <a:t>El programa tiene un formato </a:t>
            </a:r>
            <a:r>
              <a:rPr b="1" lang="en">
                <a:solidFill>
                  <a:srgbClr val="999999"/>
                </a:solidFill>
                <a:latin typeface="Rubik"/>
                <a:ea typeface="Rubik"/>
                <a:cs typeface="Rubik"/>
                <a:sym typeface="Rubik"/>
              </a:rPr>
              <a:t>ejecutable</a:t>
            </a:r>
            <a:r>
              <a:rPr lang="en">
                <a:solidFill>
                  <a:srgbClr val="999999"/>
                </a:solidFill>
                <a:latin typeface="Rubik"/>
                <a:ea typeface="Rubik"/>
                <a:cs typeface="Rubik"/>
                <a:sym typeface="Rubik"/>
              </a:rPr>
              <a:t> que la computadora puede utilizar directamente para realizar las instrucciones.</a:t>
            </a:r>
            <a:endParaRPr>
              <a:solidFill>
                <a:srgbClr val="999999"/>
              </a:solidFill>
              <a:latin typeface="Rubik"/>
              <a:ea typeface="Rubik"/>
              <a:cs typeface="Rubik"/>
              <a:sym typeface="Rubik"/>
            </a:endParaRPr>
          </a:p>
          <a:p>
            <a:pPr indent="0" lvl="0" marL="0" marR="0" rtl="0" algn="l">
              <a:lnSpc>
                <a:spcPct val="100000"/>
              </a:lnSpc>
              <a:spcBef>
                <a:spcPts val="0"/>
              </a:spcBef>
              <a:spcAft>
                <a:spcPts val="0"/>
              </a:spcAft>
              <a:buClr>
                <a:srgbClr val="000000"/>
              </a:buClr>
              <a:buSzPts val="1200"/>
              <a:buFont typeface="Arial"/>
              <a:buNone/>
            </a:pPr>
            <a:r>
              <a:t/>
            </a:r>
            <a:endParaRPr>
              <a:solidFill>
                <a:srgbClr val="999999"/>
              </a:solidFill>
              <a:latin typeface="Rubik"/>
              <a:ea typeface="Rubik"/>
              <a:cs typeface="Rubik"/>
              <a:sym typeface="Rubik"/>
            </a:endParaRPr>
          </a:p>
          <a:p>
            <a:pPr indent="0" lvl="0" marL="0" marR="0" rtl="0" algn="l">
              <a:lnSpc>
                <a:spcPct val="100000"/>
              </a:lnSpc>
              <a:spcBef>
                <a:spcPts val="0"/>
              </a:spcBef>
              <a:spcAft>
                <a:spcPts val="0"/>
              </a:spcAft>
              <a:buClr>
                <a:srgbClr val="000000"/>
              </a:buClr>
              <a:buSzPts val="1200"/>
              <a:buFont typeface="Arial"/>
              <a:buNone/>
            </a:pPr>
            <a:r>
              <a:rPr lang="en">
                <a:solidFill>
                  <a:srgbClr val="999999"/>
                </a:solidFill>
                <a:latin typeface="Rubik"/>
                <a:ea typeface="Rubik"/>
                <a:cs typeface="Rubik"/>
                <a:sym typeface="Rubik"/>
              </a:rPr>
              <a:t>Lo escribimos en un </a:t>
            </a:r>
            <a:r>
              <a:rPr b="1" lang="en">
                <a:solidFill>
                  <a:srgbClr val="999999"/>
                </a:solidFill>
                <a:latin typeface="Rubik"/>
                <a:ea typeface="Rubik"/>
                <a:cs typeface="Rubik"/>
                <a:sym typeface="Rubik"/>
              </a:rPr>
              <a:t>lenguaje formal</a:t>
            </a:r>
            <a:r>
              <a:rPr lang="en">
                <a:solidFill>
                  <a:srgbClr val="999999"/>
                </a:solidFill>
                <a:latin typeface="Rubik"/>
                <a:ea typeface="Rubik"/>
                <a:cs typeface="Rubik"/>
                <a:sym typeface="Rubik"/>
              </a:rPr>
              <a:t>, que sirve para poder expresarle a la computadora qué es lo que esperamos que realice.</a:t>
            </a:r>
            <a:endParaRPr>
              <a:solidFill>
                <a:srgbClr val="999999"/>
              </a:solidFill>
              <a:latin typeface="Rubik"/>
              <a:ea typeface="Rubik"/>
              <a:cs typeface="Rubik"/>
              <a:sym typeface="Rubik"/>
            </a:endParaRPr>
          </a:p>
          <a:p>
            <a:pPr indent="0" lvl="0" marL="0" marR="0" rtl="0" algn="l">
              <a:lnSpc>
                <a:spcPct val="100000"/>
              </a:lnSpc>
              <a:spcBef>
                <a:spcPts val="0"/>
              </a:spcBef>
              <a:spcAft>
                <a:spcPts val="0"/>
              </a:spcAft>
              <a:buClr>
                <a:srgbClr val="000000"/>
              </a:buClr>
              <a:buSzPts val="1200"/>
              <a:buFont typeface="Arial"/>
              <a:buNone/>
            </a:pPr>
            <a:r>
              <a:t/>
            </a:r>
            <a:endParaRPr>
              <a:solidFill>
                <a:srgbClr val="999999"/>
              </a:solidFill>
              <a:latin typeface="Rubik"/>
              <a:ea typeface="Rubik"/>
              <a:cs typeface="Rubik"/>
              <a:sym typeface="Rubik"/>
            </a:endParaRPr>
          </a:p>
          <a:p>
            <a:pPr indent="0" lvl="0" marL="0" marR="0" rtl="0" algn="l">
              <a:lnSpc>
                <a:spcPct val="100000"/>
              </a:lnSpc>
              <a:spcBef>
                <a:spcPts val="0"/>
              </a:spcBef>
              <a:spcAft>
                <a:spcPts val="0"/>
              </a:spcAft>
              <a:buClr>
                <a:srgbClr val="000000"/>
              </a:buClr>
              <a:buSzPts val="1200"/>
              <a:buFont typeface="Arial"/>
              <a:buNone/>
            </a:pPr>
            <a:r>
              <a:t/>
            </a:r>
            <a:endParaRPr>
              <a:solidFill>
                <a:srgbClr val="999999"/>
              </a:solidFill>
              <a:latin typeface="Rubik"/>
              <a:ea typeface="Rubik"/>
              <a:cs typeface="Rubik"/>
              <a:sym typeface="Rubik"/>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28" name="Shape 228"/>
        <p:cNvGrpSpPr/>
        <p:nvPr/>
      </p:nvGrpSpPr>
      <p:grpSpPr>
        <a:xfrm>
          <a:off x="0" y="0"/>
          <a:ext cx="0" cy="0"/>
          <a:chOff x="0" y="0"/>
          <a:chExt cx="0" cy="0"/>
        </a:xfrm>
      </p:grpSpPr>
      <p:sp>
        <p:nvSpPr>
          <p:cNvPr id="229" name="Google Shape;229;p32"/>
          <p:cNvSpPr txBox="1"/>
          <p:nvPr/>
        </p:nvSpPr>
        <p:spPr>
          <a:xfrm>
            <a:off x="1009900" y="1628250"/>
            <a:ext cx="3507600" cy="23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0F2030"/>
                </a:solidFill>
                <a:latin typeface="Rubik"/>
                <a:ea typeface="Rubik"/>
                <a:cs typeface="Rubik"/>
                <a:sym typeface="Rubik"/>
              </a:rPr>
              <a:t>Definición</a:t>
            </a:r>
            <a:endParaRPr b="0" i="0" sz="2400" u="none" cap="none" strike="noStrike">
              <a:solidFill>
                <a:srgbClr val="0F2030"/>
              </a:solidFill>
              <a:latin typeface="Rubik"/>
              <a:ea typeface="Rubik"/>
              <a:cs typeface="Rubik"/>
              <a:sym typeface="Rubik"/>
            </a:endParaRPr>
          </a:p>
        </p:txBody>
      </p:sp>
      <p:sp>
        <p:nvSpPr>
          <p:cNvPr id="230" name="Google Shape;230;p32"/>
          <p:cNvSpPr/>
          <p:nvPr/>
        </p:nvSpPr>
        <p:spPr>
          <a:xfrm>
            <a:off x="1123625" y="1434450"/>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32"/>
          <p:cNvSpPr txBox="1"/>
          <p:nvPr/>
        </p:nvSpPr>
        <p:spPr>
          <a:xfrm>
            <a:off x="1009900" y="1977175"/>
            <a:ext cx="7017900" cy="264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a:solidFill>
                  <a:srgbClr val="999999"/>
                </a:solidFill>
                <a:latin typeface="Rubik"/>
                <a:ea typeface="Rubik"/>
                <a:cs typeface="Rubik"/>
                <a:sym typeface="Rubik"/>
              </a:rPr>
              <a:t>Las variables son contenedores para el almacenamiento de valores de datos.</a:t>
            </a:r>
            <a:endParaRPr>
              <a:solidFill>
                <a:srgbClr val="999999"/>
              </a:solidFill>
              <a:latin typeface="Rubik"/>
              <a:ea typeface="Rubik"/>
              <a:cs typeface="Rubik"/>
              <a:sym typeface="Rubik"/>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35" name="Shape 235"/>
        <p:cNvGrpSpPr/>
        <p:nvPr/>
      </p:nvGrpSpPr>
      <p:grpSpPr>
        <a:xfrm>
          <a:off x="0" y="0"/>
          <a:ext cx="0" cy="0"/>
          <a:chOff x="0" y="0"/>
          <a:chExt cx="0" cy="0"/>
        </a:xfrm>
      </p:grpSpPr>
      <p:pic>
        <p:nvPicPr>
          <p:cNvPr id="236" name="Google Shape;236;p33"/>
          <p:cNvPicPr preferRelativeResize="0"/>
          <p:nvPr/>
        </p:nvPicPr>
        <p:blipFill>
          <a:blip r:embed="rId4">
            <a:alphaModFix/>
          </a:blip>
          <a:stretch>
            <a:fillRect/>
          </a:stretch>
        </p:blipFill>
        <p:spPr>
          <a:xfrm>
            <a:off x="1290350" y="2161350"/>
            <a:ext cx="1588650" cy="1373975"/>
          </a:xfrm>
          <a:prstGeom prst="rect">
            <a:avLst/>
          </a:prstGeom>
          <a:noFill/>
          <a:ln>
            <a:noFill/>
          </a:ln>
        </p:spPr>
      </p:pic>
      <p:pic>
        <p:nvPicPr>
          <p:cNvPr id="237" name="Google Shape;237;p33"/>
          <p:cNvPicPr preferRelativeResize="0"/>
          <p:nvPr/>
        </p:nvPicPr>
        <p:blipFill>
          <a:blip r:embed="rId4">
            <a:alphaModFix/>
          </a:blip>
          <a:stretch>
            <a:fillRect/>
          </a:stretch>
        </p:blipFill>
        <p:spPr>
          <a:xfrm>
            <a:off x="2921050" y="2161350"/>
            <a:ext cx="1588650" cy="1373975"/>
          </a:xfrm>
          <a:prstGeom prst="rect">
            <a:avLst/>
          </a:prstGeom>
          <a:noFill/>
          <a:ln>
            <a:noFill/>
          </a:ln>
        </p:spPr>
      </p:pic>
      <p:pic>
        <p:nvPicPr>
          <p:cNvPr id="238" name="Google Shape;238;p33"/>
          <p:cNvPicPr preferRelativeResize="0"/>
          <p:nvPr/>
        </p:nvPicPr>
        <p:blipFill>
          <a:blip r:embed="rId4">
            <a:alphaModFix/>
          </a:blip>
          <a:stretch>
            <a:fillRect/>
          </a:stretch>
        </p:blipFill>
        <p:spPr>
          <a:xfrm>
            <a:off x="4624500" y="2161350"/>
            <a:ext cx="1588650" cy="1373975"/>
          </a:xfrm>
          <a:prstGeom prst="rect">
            <a:avLst/>
          </a:prstGeom>
          <a:noFill/>
          <a:ln>
            <a:noFill/>
          </a:ln>
        </p:spPr>
      </p:pic>
      <p:pic>
        <p:nvPicPr>
          <p:cNvPr id="239" name="Google Shape;239;p33"/>
          <p:cNvPicPr preferRelativeResize="0"/>
          <p:nvPr/>
        </p:nvPicPr>
        <p:blipFill>
          <a:blip r:embed="rId4">
            <a:alphaModFix/>
          </a:blip>
          <a:stretch>
            <a:fillRect/>
          </a:stretch>
        </p:blipFill>
        <p:spPr>
          <a:xfrm>
            <a:off x="6279000" y="2161350"/>
            <a:ext cx="1588650" cy="1373975"/>
          </a:xfrm>
          <a:prstGeom prst="rect">
            <a:avLst/>
          </a:prstGeom>
          <a:noFill/>
          <a:ln>
            <a:noFill/>
          </a:ln>
        </p:spPr>
      </p:pic>
      <p:sp>
        <p:nvSpPr>
          <p:cNvPr id="240" name="Google Shape;240;p33"/>
          <p:cNvSpPr txBox="1"/>
          <p:nvPr/>
        </p:nvSpPr>
        <p:spPr>
          <a:xfrm rot="2856154">
            <a:off x="3093920" y="2471202"/>
            <a:ext cx="766163" cy="201096"/>
          </a:xfrm>
          <a:prstGeom prst="rect">
            <a:avLst/>
          </a:prstGeom>
          <a:solidFill>
            <a:srgbClr val="FFF2CC"/>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rPr>
              <a:t>4</a:t>
            </a:r>
            <a:endParaRPr sz="1200"/>
          </a:p>
        </p:txBody>
      </p:sp>
      <p:sp>
        <p:nvSpPr>
          <p:cNvPr id="241" name="Google Shape;241;p33"/>
          <p:cNvSpPr txBox="1"/>
          <p:nvPr/>
        </p:nvSpPr>
        <p:spPr>
          <a:xfrm rot="2856154">
            <a:off x="1471120" y="2471202"/>
            <a:ext cx="766163" cy="201096"/>
          </a:xfrm>
          <a:prstGeom prst="rect">
            <a:avLst/>
          </a:prstGeom>
          <a:solidFill>
            <a:srgbClr val="FFF2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Hola</a:t>
            </a:r>
            <a:endParaRPr sz="1200"/>
          </a:p>
        </p:txBody>
      </p:sp>
      <p:sp>
        <p:nvSpPr>
          <p:cNvPr id="242" name="Google Shape;242;p33"/>
          <p:cNvSpPr txBox="1"/>
          <p:nvPr/>
        </p:nvSpPr>
        <p:spPr>
          <a:xfrm rot="2856154">
            <a:off x="4805295" y="2471202"/>
            <a:ext cx="766163" cy="201096"/>
          </a:xfrm>
          <a:prstGeom prst="rect">
            <a:avLst/>
          </a:prstGeom>
          <a:solidFill>
            <a:srgbClr val="FFF2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true</a:t>
            </a:r>
            <a:endParaRPr sz="1200"/>
          </a:p>
        </p:txBody>
      </p:sp>
      <p:sp>
        <p:nvSpPr>
          <p:cNvPr id="243" name="Google Shape;243;p33"/>
          <p:cNvSpPr txBox="1"/>
          <p:nvPr/>
        </p:nvSpPr>
        <p:spPr>
          <a:xfrm rot="2855317">
            <a:off x="6403298" y="2477793"/>
            <a:ext cx="831345" cy="180714"/>
          </a:xfrm>
          <a:prstGeom prst="rect">
            <a:avLst/>
          </a:prstGeom>
          <a:solidFill>
            <a:srgbClr val="FFF2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function()</a:t>
            </a:r>
            <a:endParaRPr sz="1200"/>
          </a:p>
        </p:txBody>
      </p:sp>
      <p:sp>
        <p:nvSpPr>
          <p:cNvPr id="244" name="Google Shape;244;p33"/>
          <p:cNvSpPr txBox="1"/>
          <p:nvPr/>
        </p:nvSpPr>
        <p:spPr>
          <a:xfrm>
            <a:off x="1422425" y="3083825"/>
            <a:ext cx="910200" cy="284400"/>
          </a:xfrm>
          <a:prstGeom prst="rect">
            <a:avLst/>
          </a:prstGeom>
          <a:solidFill>
            <a:srgbClr val="F1CD5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saludo</a:t>
            </a:r>
            <a:endParaRPr/>
          </a:p>
        </p:txBody>
      </p:sp>
      <p:sp>
        <p:nvSpPr>
          <p:cNvPr id="245" name="Google Shape;245;p33"/>
          <p:cNvSpPr txBox="1"/>
          <p:nvPr/>
        </p:nvSpPr>
        <p:spPr>
          <a:xfrm>
            <a:off x="3098925" y="3083825"/>
            <a:ext cx="910200" cy="284400"/>
          </a:xfrm>
          <a:prstGeom prst="rect">
            <a:avLst/>
          </a:prstGeom>
          <a:solidFill>
            <a:srgbClr val="F1CD5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dias</a:t>
            </a:r>
            <a:endParaRPr/>
          </a:p>
        </p:txBody>
      </p:sp>
      <p:sp>
        <p:nvSpPr>
          <p:cNvPr id="246" name="Google Shape;246;p33"/>
          <p:cNvSpPr txBox="1"/>
          <p:nvPr/>
        </p:nvSpPr>
        <p:spPr>
          <a:xfrm>
            <a:off x="4775425" y="3083825"/>
            <a:ext cx="982500" cy="284400"/>
          </a:xfrm>
          <a:prstGeom prst="rect">
            <a:avLst/>
          </a:prstGeom>
          <a:solidFill>
            <a:srgbClr val="F1CD5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tieneHijos</a:t>
            </a:r>
            <a:endParaRPr/>
          </a:p>
        </p:txBody>
      </p:sp>
      <p:sp>
        <p:nvSpPr>
          <p:cNvPr id="247" name="Google Shape;247;p33"/>
          <p:cNvSpPr txBox="1"/>
          <p:nvPr/>
        </p:nvSpPr>
        <p:spPr>
          <a:xfrm>
            <a:off x="6384400" y="3083825"/>
            <a:ext cx="982500" cy="284400"/>
          </a:xfrm>
          <a:prstGeom prst="rect">
            <a:avLst/>
          </a:prstGeom>
          <a:solidFill>
            <a:srgbClr val="F1CD5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sumar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51" name="Shape 251"/>
        <p:cNvGrpSpPr/>
        <p:nvPr/>
      </p:nvGrpSpPr>
      <p:grpSpPr>
        <a:xfrm>
          <a:off x="0" y="0"/>
          <a:ext cx="0" cy="0"/>
          <a:chOff x="0" y="0"/>
          <a:chExt cx="0" cy="0"/>
        </a:xfrm>
      </p:grpSpPr>
      <p:sp>
        <p:nvSpPr>
          <p:cNvPr id="252" name="Google Shape;252;p34"/>
          <p:cNvSpPr/>
          <p:nvPr/>
        </p:nvSpPr>
        <p:spPr>
          <a:xfrm>
            <a:off x="3368300" y="1405175"/>
            <a:ext cx="5165700" cy="3782700"/>
          </a:xfrm>
          <a:prstGeom prst="rect">
            <a:avLst/>
          </a:prstGeom>
          <a:solidFill>
            <a:srgbClr val="0F203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34"/>
          <p:cNvSpPr txBox="1"/>
          <p:nvPr/>
        </p:nvSpPr>
        <p:spPr>
          <a:xfrm>
            <a:off x="1009900" y="931125"/>
            <a:ext cx="3068700" cy="23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en" sz="2000">
                <a:solidFill>
                  <a:srgbClr val="0F2030"/>
                </a:solidFill>
                <a:latin typeface="Rubik"/>
                <a:ea typeface="Rubik"/>
                <a:cs typeface="Rubik"/>
                <a:sym typeface="Rubik"/>
              </a:rPr>
              <a:t>Variables</a:t>
            </a:r>
            <a:endParaRPr b="0" i="0" sz="2000" u="none" cap="none" strike="noStrike">
              <a:solidFill>
                <a:srgbClr val="0F2030"/>
              </a:solidFill>
              <a:latin typeface="Rubik"/>
              <a:ea typeface="Rubik"/>
              <a:cs typeface="Rubik"/>
              <a:sym typeface="Rubik"/>
            </a:endParaRPr>
          </a:p>
        </p:txBody>
      </p:sp>
      <p:sp>
        <p:nvSpPr>
          <p:cNvPr id="254" name="Google Shape;254;p34"/>
          <p:cNvSpPr/>
          <p:nvPr/>
        </p:nvSpPr>
        <p:spPr>
          <a:xfrm>
            <a:off x="1123625" y="813525"/>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34"/>
          <p:cNvSpPr/>
          <p:nvPr/>
        </p:nvSpPr>
        <p:spPr>
          <a:xfrm>
            <a:off x="631100" y="1419825"/>
            <a:ext cx="2732400" cy="3723600"/>
          </a:xfrm>
          <a:prstGeom prst="rect">
            <a:avLst/>
          </a:prstGeom>
          <a:solidFill>
            <a:srgbClr val="D8D8D8">
              <a:alpha val="407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34"/>
          <p:cNvSpPr txBox="1"/>
          <p:nvPr/>
        </p:nvSpPr>
        <p:spPr>
          <a:xfrm>
            <a:off x="1009900" y="1623675"/>
            <a:ext cx="2267400" cy="332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sz="1200">
                <a:solidFill>
                  <a:srgbClr val="999999"/>
                </a:solidFill>
                <a:latin typeface="Rubik"/>
                <a:ea typeface="Rubik"/>
                <a:cs typeface="Rubik"/>
                <a:sym typeface="Rubik"/>
              </a:rPr>
              <a:t>Donde guardamos datos internos de nuestro programa.</a:t>
            </a:r>
            <a:endParaRPr sz="1200">
              <a:solidFill>
                <a:srgbClr val="999999"/>
              </a:solidFill>
              <a:latin typeface="Rubik"/>
              <a:ea typeface="Rubik"/>
              <a:cs typeface="Rubik"/>
              <a:sym typeface="Rubik"/>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999999"/>
              </a:solidFill>
              <a:latin typeface="Rubik"/>
              <a:ea typeface="Rubik"/>
              <a:cs typeface="Rubik"/>
              <a:sym typeface="Rubik"/>
            </a:endParaRPr>
          </a:p>
          <a:p>
            <a:pPr indent="0" lvl="0" marL="0" rtl="0" algn="l">
              <a:spcBef>
                <a:spcPts val="0"/>
              </a:spcBef>
              <a:spcAft>
                <a:spcPts val="0"/>
              </a:spcAft>
              <a:buNone/>
            </a:pPr>
            <a:r>
              <a:rPr lang="en" sz="1200">
                <a:solidFill>
                  <a:srgbClr val="999999"/>
                </a:solidFill>
                <a:latin typeface="Rubik"/>
                <a:ea typeface="Rubik"/>
                <a:cs typeface="Rubik"/>
                <a:sym typeface="Rubik"/>
              </a:rPr>
              <a:t>“</a:t>
            </a:r>
            <a:r>
              <a:rPr lang="en" sz="1200">
                <a:solidFill>
                  <a:srgbClr val="999999"/>
                </a:solidFill>
                <a:latin typeface="Rubik"/>
                <a:ea typeface="Rubik"/>
                <a:cs typeface="Rubik"/>
                <a:sym typeface="Rubik"/>
              </a:rPr>
              <a:t>Viven” durante el tiempo que nuestro programa corre.</a:t>
            </a:r>
            <a:endParaRPr sz="1200">
              <a:solidFill>
                <a:srgbClr val="999999"/>
              </a:solidFill>
              <a:latin typeface="Rubik"/>
              <a:ea typeface="Rubik"/>
              <a:cs typeface="Rubik"/>
              <a:sym typeface="Rubik"/>
            </a:endParaRPr>
          </a:p>
        </p:txBody>
      </p:sp>
      <p:sp>
        <p:nvSpPr>
          <p:cNvPr id="257" name="Google Shape;257;p34"/>
          <p:cNvSpPr txBox="1"/>
          <p:nvPr/>
        </p:nvSpPr>
        <p:spPr>
          <a:xfrm>
            <a:off x="3657600" y="1622150"/>
            <a:ext cx="4851900" cy="35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a:solidFill>
                <a:srgbClr val="93C47D"/>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700"/>
              <a:buFont typeface="Arial"/>
              <a:buNone/>
            </a:pPr>
            <a:r>
              <a:rPr lang="en">
                <a:solidFill>
                  <a:srgbClr val="A4C2F4"/>
                </a:solidFill>
                <a:latin typeface="Consolas"/>
                <a:ea typeface="Consolas"/>
                <a:cs typeface="Consolas"/>
                <a:sym typeface="Consolas"/>
              </a:rPr>
              <a:t>var </a:t>
            </a:r>
            <a:r>
              <a:rPr lang="en">
                <a:solidFill>
                  <a:srgbClr val="EA9999"/>
                </a:solidFill>
                <a:latin typeface="Consolas"/>
                <a:ea typeface="Consolas"/>
                <a:cs typeface="Consolas"/>
                <a:sym typeface="Consolas"/>
              </a:rPr>
              <a:t>saludo</a:t>
            </a:r>
            <a:r>
              <a:rPr lang="en">
                <a:solidFill>
                  <a:srgbClr val="A4C2F4"/>
                </a:solidFill>
                <a:latin typeface="Consolas"/>
                <a:ea typeface="Consolas"/>
                <a:cs typeface="Consolas"/>
                <a:sym typeface="Consolas"/>
              </a:rPr>
              <a:t> </a:t>
            </a:r>
            <a:r>
              <a:rPr lang="en">
                <a:solidFill>
                  <a:srgbClr val="FFFFFF"/>
                </a:solidFill>
                <a:latin typeface="Consolas"/>
                <a:ea typeface="Consolas"/>
                <a:cs typeface="Consolas"/>
                <a:sym typeface="Consolas"/>
              </a:rPr>
              <a:t>= </a:t>
            </a:r>
            <a:r>
              <a:rPr lang="en">
                <a:solidFill>
                  <a:srgbClr val="F6B26B"/>
                </a:solidFill>
                <a:latin typeface="Consolas"/>
                <a:ea typeface="Consolas"/>
                <a:cs typeface="Consolas"/>
                <a:sym typeface="Consolas"/>
              </a:rPr>
              <a:t>'Hola mundo'</a:t>
            </a: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rPr lang="en">
                <a:solidFill>
                  <a:srgbClr val="A4C2F4"/>
                </a:solidFill>
                <a:latin typeface="Consolas"/>
                <a:ea typeface="Consolas"/>
                <a:cs typeface="Consolas"/>
                <a:sym typeface="Consolas"/>
              </a:rPr>
              <a:t>alert</a:t>
            </a:r>
            <a:r>
              <a:rPr lang="en">
                <a:solidFill>
                  <a:schemeClr val="lt1"/>
                </a:solidFill>
                <a:latin typeface="Consolas"/>
                <a:ea typeface="Consolas"/>
                <a:cs typeface="Consolas"/>
                <a:sym typeface="Consolas"/>
              </a:rPr>
              <a:t>(</a:t>
            </a:r>
            <a:r>
              <a:rPr lang="en">
                <a:solidFill>
                  <a:srgbClr val="EA9999"/>
                </a:solidFill>
                <a:latin typeface="Consolas"/>
                <a:ea typeface="Consolas"/>
                <a:cs typeface="Consolas"/>
                <a:sym typeface="Consolas"/>
              </a:rPr>
              <a:t>saludo</a:t>
            </a:r>
            <a:r>
              <a:rPr lang="en">
                <a:solidFill>
                  <a:schemeClr val="lt1"/>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t/>
            </a:r>
            <a:endParaRPr>
              <a:solidFill>
                <a:srgbClr val="93C47D"/>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t/>
            </a:r>
            <a:endParaRPr>
              <a:solidFill>
                <a:srgbClr val="FFFFFF"/>
              </a:solidFill>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61" name="Shape 261"/>
        <p:cNvGrpSpPr/>
        <p:nvPr/>
      </p:nvGrpSpPr>
      <p:grpSpPr>
        <a:xfrm>
          <a:off x="0" y="0"/>
          <a:ext cx="0" cy="0"/>
          <a:chOff x="0" y="0"/>
          <a:chExt cx="0" cy="0"/>
        </a:xfrm>
      </p:grpSpPr>
      <p:sp>
        <p:nvSpPr>
          <p:cNvPr id="262" name="Google Shape;262;p35"/>
          <p:cNvSpPr/>
          <p:nvPr/>
        </p:nvSpPr>
        <p:spPr>
          <a:xfrm>
            <a:off x="3368300" y="1405175"/>
            <a:ext cx="5165700" cy="3782700"/>
          </a:xfrm>
          <a:prstGeom prst="rect">
            <a:avLst/>
          </a:prstGeom>
          <a:solidFill>
            <a:srgbClr val="0F203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35"/>
          <p:cNvSpPr txBox="1"/>
          <p:nvPr/>
        </p:nvSpPr>
        <p:spPr>
          <a:xfrm>
            <a:off x="1009900" y="931125"/>
            <a:ext cx="3068700" cy="23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en" sz="2000">
                <a:solidFill>
                  <a:srgbClr val="0F2030"/>
                </a:solidFill>
                <a:latin typeface="Rubik"/>
                <a:ea typeface="Rubik"/>
                <a:cs typeface="Rubik"/>
                <a:sym typeface="Rubik"/>
              </a:rPr>
              <a:t>Variables</a:t>
            </a:r>
            <a:endParaRPr b="0" i="0" sz="2000" u="none" cap="none" strike="noStrike">
              <a:solidFill>
                <a:srgbClr val="0F2030"/>
              </a:solidFill>
              <a:latin typeface="Rubik"/>
              <a:ea typeface="Rubik"/>
              <a:cs typeface="Rubik"/>
              <a:sym typeface="Rubik"/>
            </a:endParaRPr>
          </a:p>
        </p:txBody>
      </p:sp>
      <p:sp>
        <p:nvSpPr>
          <p:cNvPr id="264" name="Google Shape;264;p35"/>
          <p:cNvSpPr/>
          <p:nvPr/>
        </p:nvSpPr>
        <p:spPr>
          <a:xfrm>
            <a:off x="1123625" y="813525"/>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35"/>
          <p:cNvSpPr/>
          <p:nvPr/>
        </p:nvSpPr>
        <p:spPr>
          <a:xfrm>
            <a:off x="631100" y="1419825"/>
            <a:ext cx="2732400" cy="3723600"/>
          </a:xfrm>
          <a:prstGeom prst="rect">
            <a:avLst/>
          </a:prstGeom>
          <a:solidFill>
            <a:srgbClr val="D8D8D8">
              <a:alpha val="407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35"/>
          <p:cNvSpPr txBox="1"/>
          <p:nvPr/>
        </p:nvSpPr>
        <p:spPr>
          <a:xfrm>
            <a:off x="1009900" y="1623675"/>
            <a:ext cx="2267400" cy="3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999999"/>
                </a:solidFill>
                <a:latin typeface="Rubik"/>
                <a:ea typeface="Rubik"/>
                <a:cs typeface="Rubik"/>
                <a:sym typeface="Rubik"/>
              </a:rPr>
              <a:t>P</a:t>
            </a:r>
            <a:r>
              <a:rPr lang="en" sz="1200">
                <a:solidFill>
                  <a:srgbClr val="999999"/>
                </a:solidFill>
                <a:latin typeface="Rubik"/>
                <a:ea typeface="Rubik"/>
                <a:cs typeface="Rubik"/>
                <a:sym typeface="Rubik"/>
              </a:rPr>
              <a:t>odemos sobreescribirlas.</a:t>
            </a:r>
            <a:endParaRPr sz="1200">
              <a:solidFill>
                <a:srgbClr val="999999"/>
              </a:solidFill>
              <a:latin typeface="Rubik"/>
              <a:ea typeface="Rubik"/>
              <a:cs typeface="Rubik"/>
              <a:sym typeface="Rubik"/>
            </a:endParaRPr>
          </a:p>
        </p:txBody>
      </p:sp>
      <p:sp>
        <p:nvSpPr>
          <p:cNvPr id="267" name="Google Shape;267;p35"/>
          <p:cNvSpPr txBox="1"/>
          <p:nvPr/>
        </p:nvSpPr>
        <p:spPr>
          <a:xfrm>
            <a:off x="3657600" y="1622150"/>
            <a:ext cx="4851900" cy="35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a:solidFill>
                <a:srgbClr val="93C47D"/>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700"/>
              <a:buFont typeface="Arial"/>
              <a:buNone/>
            </a:pPr>
            <a:r>
              <a:rPr lang="en">
                <a:solidFill>
                  <a:srgbClr val="A4C2F4"/>
                </a:solidFill>
                <a:latin typeface="Consolas"/>
                <a:ea typeface="Consolas"/>
                <a:cs typeface="Consolas"/>
                <a:sym typeface="Consolas"/>
              </a:rPr>
              <a:t>var </a:t>
            </a:r>
            <a:r>
              <a:rPr lang="en">
                <a:solidFill>
                  <a:srgbClr val="EA9999"/>
                </a:solidFill>
                <a:latin typeface="Consolas"/>
                <a:ea typeface="Consolas"/>
                <a:cs typeface="Consolas"/>
                <a:sym typeface="Consolas"/>
              </a:rPr>
              <a:t>saldo</a:t>
            </a:r>
            <a:r>
              <a:rPr lang="en">
                <a:solidFill>
                  <a:srgbClr val="A4C2F4"/>
                </a:solidFill>
                <a:latin typeface="Consolas"/>
                <a:ea typeface="Consolas"/>
                <a:cs typeface="Consolas"/>
                <a:sym typeface="Consolas"/>
              </a:rPr>
              <a:t> </a:t>
            </a:r>
            <a:r>
              <a:rPr lang="en">
                <a:solidFill>
                  <a:srgbClr val="FFFFFF"/>
                </a:solidFill>
                <a:latin typeface="Consolas"/>
                <a:ea typeface="Consolas"/>
                <a:cs typeface="Consolas"/>
                <a:sym typeface="Consolas"/>
              </a:rPr>
              <a:t>= </a:t>
            </a:r>
            <a:r>
              <a:rPr lang="en">
                <a:solidFill>
                  <a:srgbClr val="9FC5E8"/>
                </a:solidFill>
                <a:latin typeface="Consolas"/>
                <a:ea typeface="Consolas"/>
                <a:cs typeface="Consolas"/>
                <a:sym typeface="Consolas"/>
              </a:rPr>
              <a:t>300</a:t>
            </a: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rPr lang="en">
                <a:solidFill>
                  <a:srgbClr val="EA9999"/>
                </a:solidFill>
                <a:latin typeface="Consolas"/>
                <a:ea typeface="Consolas"/>
                <a:cs typeface="Consolas"/>
                <a:sym typeface="Consolas"/>
              </a:rPr>
              <a:t>saldo </a:t>
            </a:r>
            <a:r>
              <a:rPr lang="en">
                <a:solidFill>
                  <a:schemeClr val="lt1"/>
                </a:solidFill>
                <a:latin typeface="Consolas"/>
                <a:ea typeface="Consolas"/>
                <a:cs typeface="Consolas"/>
                <a:sym typeface="Consolas"/>
              </a:rPr>
              <a:t>= </a:t>
            </a:r>
            <a:r>
              <a:rPr lang="en">
                <a:solidFill>
                  <a:srgbClr val="9FC5E8"/>
                </a:solidFill>
                <a:latin typeface="Consolas"/>
                <a:ea typeface="Consolas"/>
                <a:cs typeface="Consolas"/>
                <a:sym typeface="Consolas"/>
              </a:rPr>
              <a:t>1000</a:t>
            </a:r>
            <a:r>
              <a:rPr lang="en">
                <a:solidFill>
                  <a:schemeClr val="lt1"/>
                </a:solidFill>
                <a:latin typeface="Consolas"/>
                <a:ea typeface="Consolas"/>
                <a:cs typeface="Consolas"/>
                <a:sym typeface="Consolas"/>
              </a:rPr>
              <a:t>;</a:t>
            </a:r>
            <a:endParaRPr>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t/>
            </a:r>
            <a:endParaRPr>
              <a:solidFill>
                <a:srgbClr val="EA9999"/>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t/>
            </a:r>
            <a:endParaRPr>
              <a:solidFill>
                <a:srgbClr val="93C47D"/>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t/>
            </a:r>
            <a:endParaRPr>
              <a:solidFill>
                <a:srgbClr val="FFFFFF"/>
              </a:solidFill>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71" name="Shape 271"/>
        <p:cNvGrpSpPr/>
        <p:nvPr/>
      </p:nvGrpSpPr>
      <p:grpSpPr>
        <a:xfrm>
          <a:off x="0" y="0"/>
          <a:ext cx="0" cy="0"/>
          <a:chOff x="0" y="0"/>
          <a:chExt cx="0" cy="0"/>
        </a:xfrm>
      </p:grpSpPr>
      <p:sp>
        <p:nvSpPr>
          <p:cNvPr id="272" name="Google Shape;272;p36"/>
          <p:cNvSpPr/>
          <p:nvPr/>
        </p:nvSpPr>
        <p:spPr>
          <a:xfrm>
            <a:off x="3368300" y="1405175"/>
            <a:ext cx="5165700" cy="3782700"/>
          </a:xfrm>
          <a:prstGeom prst="rect">
            <a:avLst/>
          </a:prstGeom>
          <a:solidFill>
            <a:srgbClr val="0F203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36"/>
          <p:cNvSpPr txBox="1"/>
          <p:nvPr/>
        </p:nvSpPr>
        <p:spPr>
          <a:xfrm>
            <a:off x="1009900" y="931125"/>
            <a:ext cx="3068700" cy="23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en" sz="2000">
                <a:solidFill>
                  <a:srgbClr val="0F2030"/>
                </a:solidFill>
                <a:latin typeface="Rubik"/>
                <a:ea typeface="Rubik"/>
                <a:cs typeface="Rubik"/>
                <a:sym typeface="Rubik"/>
              </a:rPr>
              <a:t>Variables</a:t>
            </a:r>
            <a:endParaRPr b="0" i="0" sz="2000" u="none" cap="none" strike="noStrike">
              <a:solidFill>
                <a:srgbClr val="0F2030"/>
              </a:solidFill>
              <a:latin typeface="Rubik"/>
              <a:ea typeface="Rubik"/>
              <a:cs typeface="Rubik"/>
              <a:sym typeface="Rubik"/>
            </a:endParaRPr>
          </a:p>
        </p:txBody>
      </p:sp>
      <p:sp>
        <p:nvSpPr>
          <p:cNvPr id="274" name="Google Shape;274;p36"/>
          <p:cNvSpPr/>
          <p:nvPr/>
        </p:nvSpPr>
        <p:spPr>
          <a:xfrm>
            <a:off x="1123625" y="813525"/>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36"/>
          <p:cNvSpPr/>
          <p:nvPr/>
        </p:nvSpPr>
        <p:spPr>
          <a:xfrm>
            <a:off x="631100" y="1419825"/>
            <a:ext cx="2732400" cy="3723600"/>
          </a:xfrm>
          <a:prstGeom prst="rect">
            <a:avLst/>
          </a:prstGeom>
          <a:solidFill>
            <a:srgbClr val="D8D8D8">
              <a:alpha val="407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36"/>
          <p:cNvSpPr txBox="1"/>
          <p:nvPr/>
        </p:nvSpPr>
        <p:spPr>
          <a:xfrm>
            <a:off x="1009900" y="1623675"/>
            <a:ext cx="2267400" cy="3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999999"/>
                </a:solidFill>
                <a:latin typeface="Rubik"/>
                <a:ea typeface="Rubik"/>
                <a:cs typeface="Rubik"/>
                <a:sym typeface="Rubik"/>
              </a:rPr>
              <a:t>Podemos guardar números, texto y cosas más complejas.</a:t>
            </a:r>
            <a:endParaRPr sz="1200">
              <a:solidFill>
                <a:srgbClr val="999999"/>
              </a:solidFill>
              <a:latin typeface="Rubik"/>
              <a:ea typeface="Rubik"/>
              <a:cs typeface="Rubik"/>
              <a:sym typeface="Rubik"/>
            </a:endParaRPr>
          </a:p>
          <a:p>
            <a:pPr indent="0" lvl="0" marL="0" rtl="0" algn="l">
              <a:spcBef>
                <a:spcPts val="0"/>
              </a:spcBef>
              <a:spcAft>
                <a:spcPts val="0"/>
              </a:spcAft>
              <a:buNone/>
            </a:pPr>
            <a:r>
              <a:t/>
            </a:r>
            <a:endParaRPr sz="1200">
              <a:solidFill>
                <a:srgbClr val="999999"/>
              </a:solidFill>
              <a:latin typeface="Rubik"/>
              <a:ea typeface="Rubik"/>
              <a:cs typeface="Rubik"/>
              <a:sym typeface="Rubik"/>
            </a:endParaRPr>
          </a:p>
        </p:txBody>
      </p:sp>
      <p:sp>
        <p:nvSpPr>
          <p:cNvPr id="277" name="Google Shape;277;p36"/>
          <p:cNvSpPr txBox="1"/>
          <p:nvPr/>
        </p:nvSpPr>
        <p:spPr>
          <a:xfrm>
            <a:off x="3657600" y="1622150"/>
            <a:ext cx="4851900" cy="35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a:solidFill>
                <a:srgbClr val="93C47D"/>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700"/>
              <a:buFont typeface="Arial"/>
              <a:buNone/>
            </a:pPr>
            <a:r>
              <a:rPr lang="en">
                <a:solidFill>
                  <a:srgbClr val="A4C2F4"/>
                </a:solidFill>
                <a:latin typeface="Consolas"/>
                <a:ea typeface="Consolas"/>
                <a:cs typeface="Consolas"/>
                <a:sym typeface="Consolas"/>
              </a:rPr>
              <a:t>var </a:t>
            </a:r>
            <a:r>
              <a:rPr lang="en">
                <a:solidFill>
                  <a:srgbClr val="EA9999"/>
                </a:solidFill>
                <a:latin typeface="Consolas"/>
                <a:ea typeface="Consolas"/>
                <a:cs typeface="Consolas"/>
                <a:sym typeface="Consolas"/>
              </a:rPr>
              <a:t>saludo</a:t>
            </a:r>
            <a:r>
              <a:rPr lang="en">
                <a:solidFill>
                  <a:srgbClr val="A4C2F4"/>
                </a:solidFill>
                <a:latin typeface="Consolas"/>
                <a:ea typeface="Consolas"/>
                <a:cs typeface="Consolas"/>
                <a:sym typeface="Consolas"/>
              </a:rPr>
              <a:t> </a:t>
            </a:r>
            <a:r>
              <a:rPr lang="en">
                <a:solidFill>
                  <a:srgbClr val="FFFFFF"/>
                </a:solidFill>
                <a:latin typeface="Consolas"/>
                <a:ea typeface="Consolas"/>
                <a:cs typeface="Consolas"/>
                <a:sym typeface="Consolas"/>
              </a:rPr>
              <a:t>= </a:t>
            </a:r>
            <a:r>
              <a:rPr lang="en">
                <a:solidFill>
                  <a:srgbClr val="F6B26B"/>
                </a:solidFill>
                <a:latin typeface="Consolas"/>
                <a:ea typeface="Consolas"/>
                <a:cs typeface="Consolas"/>
                <a:sym typeface="Consolas"/>
              </a:rPr>
              <a:t>'¡</a:t>
            </a:r>
            <a:r>
              <a:rPr lang="en">
                <a:solidFill>
                  <a:srgbClr val="F6B26B"/>
                </a:solidFill>
                <a:latin typeface="Consolas"/>
                <a:ea typeface="Consolas"/>
                <a:cs typeface="Consolas"/>
                <a:sym typeface="Consolas"/>
              </a:rPr>
              <a:t>Hola mundo!'</a:t>
            </a:r>
            <a:r>
              <a:rPr lang="en">
                <a:solidFill>
                  <a:srgbClr val="FFFFFF"/>
                </a:solidFill>
                <a:latin typeface="Consolas"/>
                <a:ea typeface="Consolas"/>
                <a:cs typeface="Consolas"/>
                <a:sym typeface="Consolas"/>
              </a:rPr>
              <a:t>;</a:t>
            </a:r>
            <a:endParaRPr>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rPr lang="en">
                <a:solidFill>
                  <a:srgbClr val="A4C2F4"/>
                </a:solidFill>
                <a:latin typeface="Consolas"/>
                <a:ea typeface="Consolas"/>
                <a:cs typeface="Consolas"/>
                <a:sym typeface="Consolas"/>
              </a:rPr>
              <a:t>var </a:t>
            </a:r>
            <a:r>
              <a:rPr lang="en">
                <a:solidFill>
                  <a:srgbClr val="EA9999"/>
                </a:solidFill>
                <a:latin typeface="Consolas"/>
                <a:ea typeface="Consolas"/>
                <a:cs typeface="Consolas"/>
                <a:sym typeface="Consolas"/>
              </a:rPr>
              <a:t>mes</a:t>
            </a:r>
            <a:r>
              <a:rPr lang="en">
                <a:solidFill>
                  <a:srgbClr val="A4C2F4"/>
                </a:solidFill>
                <a:latin typeface="Consolas"/>
                <a:ea typeface="Consolas"/>
                <a:cs typeface="Consolas"/>
                <a:sym typeface="Consolas"/>
              </a:rPr>
              <a:t> </a:t>
            </a:r>
            <a:r>
              <a:rPr lang="en">
                <a:solidFill>
                  <a:schemeClr val="lt1"/>
                </a:solidFill>
                <a:latin typeface="Consolas"/>
                <a:ea typeface="Consolas"/>
                <a:cs typeface="Consolas"/>
                <a:sym typeface="Consolas"/>
              </a:rPr>
              <a:t>= </a:t>
            </a:r>
            <a:r>
              <a:rPr lang="en">
                <a:solidFill>
                  <a:srgbClr val="A4C2F4"/>
                </a:solidFill>
                <a:latin typeface="Consolas"/>
                <a:ea typeface="Consolas"/>
                <a:cs typeface="Consolas"/>
                <a:sym typeface="Consolas"/>
              </a:rPr>
              <a:t>4</a:t>
            </a:r>
            <a:r>
              <a:rPr lang="en">
                <a:solidFill>
                  <a:schemeClr val="lt1"/>
                </a:solidFill>
                <a:latin typeface="Consolas"/>
                <a:ea typeface="Consolas"/>
                <a:cs typeface="Consolas"/>
                <a:sym typeface="Consolas"/>
              </a:rPr>
              <a:t>;</a:t>
            </a:r>
            <a:endParaRPr>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rPr lang="en">
                <a:solidFill>
                  <a:srgbClr val="A4C2F4"/>
                </a:solidFill>
                <a:latin typeface="Consolas"/>
                <a:ea typeface="Consolas"/>
                <a:cs typeface="Consolas"/>
                <a:sym typeface="Consolas"/>
              </a:rPr>
              <a:t>var </a:t>
            </a:r>
            <a:r>
              <a:rPr lang="en">
                <a:solidFill>
                  <a:srgbClr val="EA9999"/>
                </a:solidFill>
                <a:latin typeface="Consolas"/>
                <a:ea typeface="Consolas"/>
                <a:cs typeface="Consolas"/>
                <a:sym typeface="Consolas"/>
              </a:rPr>
              <a:t>tieneHijos</a:t>
            </a:r>
            <a:r>
              <a:rPr lang="en">
                <a:solidFill>
                  <a:srgbClr val="A4C2F4"/>
                </a:solidFill>
                <a:latin typeface="Consolas"/>
                <a:ea typeface="Consolas"/>
                <a:cs typeface="Consolas"/>
                <a:sym typeface="Consolas"/>
              </a:rPr>
              <a:t> </a:t>
            </a:r>
            <a:r>
              <a:rPr lang="en">
                <a:solidFill>
                  <a:schemeClr val="lt1"/>
                </a:solidFill>
                <a:latin typeface="Consolas"/>
                <a:ea typeface="Consolas"/>
                <a:cs typeface="Consolas"/>
                <a:sym typeface="Consolas"/>
              </a:rPr>
              <a:t>= </a:t>
            </a:r>
            <a:r>
              <a:rPr lang="en">
                <a:solidFill>
                  <a:srgbClr val="93C47D"/>
                </a:solidFill>
                <a:latin typeface="Consolas"/>
                <a:ea typeface="Consolas"/>
                <a:cs typeface="Consolas"/>
                <a:sym typeface="Consolas"/>
              </a:rPr>
              <a:t>true</a:t>
            </a:r>
            <a:r>
              <a:rPr lang="en">
                <a:solidFill>
                  <a:schemeClr val="lt1"/>
                </a:solidFill>
                <a:latin typeface="Consolas"/>
                <a:ea typeface="Consolas"/>
                <a:cs typeface="Consolas"/>
                <a:sym typeface="Consolas"/>
              </a:rPr>
              <a:t>;</a:t>
            </a:r>
            <a:endParaRPr>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rPr lang="en">
                <a:solidFill>
                  <a:srgbClr val="A4C2F4"/>
                </a:solidFill>
                <a:latin typeface="Consolas"/>
                <a:ea typeface="Consolas"/>
                <a:cs typeface="Consolas"/>
                <a:sym typeface="Consolas"/>
              </a:rPr>
              <a:t>var </a:t>
            </a:r>
            <a:r>
              <a:rPr lang="en">
                <a:solidFill>
                  <a:srgbClr val="EA9999"/>
                </a:solidFill>
                <a:latin typeface="Consolas"/>
                <a:ea typeface="Consolas"/>
                <a:cs typeface="Consolas"/>
                <a:sym typeface="Consolas"/>
              </a:rPr>
              <a:t>otro</a:t>
            </a:r>
            <a:r>
              <a:rPr lang="en">
                <a:solidFill>
                  <a:srgbClr val="A4C2F4"/>
                </a:solidFill>
                <a:latin typeface="Consolas"/>
                <a:ea typeface="Consolas"/>
                <a:cs typeface="Consolas"/>
                <a:sym typeface="Consolas"/>
              </a:rPr>
              <a:t> </a:t>
            </a:r>
            <a:r>
              <a:rPr lang="en">
                <a:solidFill>
                  <a:schemeClr val="lt1"/>
                </a:solidFill>
                <a:latin typeface="Consolas"/>
                <a:ea typeface="Consolas"/>
                <a:cs typeface="Consolas"/>
                <a:sym typeface="Consolas"/>
              </a:rPr>
              <a:t>= </a:t>
            </a:r>
            <a:r>
              <a:rPr lang="en">
                <a:solidFill>
                  <a:srgbClr val="B4A7D6"/>
                </a:solidFill>
                <a:latin typeface="Consolas"/>
                <a:ea typeface="Consolas"/>
                <a:cs typeface="Consolas"/>
                <a:sym typeface="Consolas"/>
              </a:rPr>
              <a:t>function(){}</a:t>
            </a:r>
            <a:r>
              <a:rPr lang="en">
                <a:solidFill>
                  <a:schemeClr val="lt1"/>
                </a:solidFill>
                <a:latin typeface="Consolas"/>
                <a:ea typeface="Consolas"/>
                <a:cs typeface="Consolas"/>
                <a:sym typeface="Consolas"/>
              </a:rPr>
              <a:t>;</a:t>
            </a:r>
            <a:endParaRPr>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t/>
            </a:r>
            <a:endParaRPr>
              <a:solidFill>
                <a:srgbClr val="93C47D"/>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t/>
            </a:r>
            <a:endParaRPr>
              <a:solidFill>
                <a:srgbClr val="FFFFFF"/>
              </a:solidFill>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81" name="Shape 281"/>
        <p:cNvGrpSpPr/>
        <p:nvPr/>
      </p:nvGrpSpPr>
      <p:grpSpPr>
        <a:xfrm>
          <a:off x="0" y="0"/>
          <a:ext cx="0" cy="0"/>
          <a:chOff x="0" y="0"/>
          <a:chExt cx="0" cy="0"/>
        </a:xfrm>
      </p:grpSpPr>
      <p:sp>
        <p:nvSpPr>
          <p:cNvPr id="282" name="Google Shape;282;p37"/>
          <p:cNvSpPr/>
          <p:nvPr/>
        </p:nvSpPr>
        <p:spPr>
          <a:xfrm>
            <a:off x="3368300" y="1405175"/>
            <a:ext cx="5165700" cy="3782700"/>
          </a:xfrm>
          <a:prstGeom prst="rect">
            <a:avLst/>
          </a:prstGeom>
          <a:solidFill>
            <a:srgbClr val="0F203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37"/>
          <p:cNvSpPr txBox="1"/>
          <p:nvPr/>
        </p:nvSpPr>
        <p:spPr>
          <a:xfrm>
            <a:off x="1009900" y="931125"/>
            <a:ext cx="3068700" cy="23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en" sz="2000">
                <a:solidFill>
                  <a:srgbClr val="0F2030"/>
                </a:solidFill>
                <a:latin typeface="Rubik"/>
                <a:ea typeface="Rubik"/>
                <a:cs typeface="Rubik"/>
                <a:sym typeface="Rubik"/>
              </a:rPr>
              <a:t>Variables</a:t>
            </a:r>
            <a:endParaRPr b="0" i="0" sz="2000" u="none" cap="none" strike="noStrike">
              <a:solidFill>
                <a:srgbClr val="0F2030"/>
              </a:solidFill>
              <a:latin typeface="Rubik"/>
              <a:ea typeface="Rubik"/>
              <a:cs typeface="Rubik"/>
              <a:sym typeface="Rubik"/>
            </a:endParaRPr>
          </a:p>
        </p:txBody>
      </p:sp>
      <p:sp>
        <p:nvSpPr>
          <p:cNvPr id="284" name="Google Shape;284;p37"/>
          <p:cNvSpPr/>
          <p:nvPr/>
        </p:nvSpPr>
        <p:spPr>
          <a:xfrm>
            <a:off x="1123625" y="813525"/>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37"/>
          <p:cNvSpPr/>
          <p:nvPr/>
        </p:nvSpPr>
        <p:spPr>
          <a:xfrm>
            <a:off x="631100" y="1419825"/>
            <a:ext cx="2732400" cy="3723600"/>
          </a:xfrm>
          <a:prstGeom prst="rect">
            <a:avLst/>
          </a:prstGeom>
          <a:solidFill>
            <a:srgbClr val="D8D8D8">
              <a:alpha val="407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37"/>
          <p:cNvSpPr txBox="1"/>
          <p:nvPr/>
        </p:nvSpPr>
        <p:spPr>
          <a:xfrm>
            <a:off x="1009900" y="1623675"/>
            <a:ext cx="2267400" cy="3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999999"/>
                </a:solidFill>
                <a:latin typeface="Rubik"/>
                <a:ea typeface="Rubik"/>
                <a:cs typeface="Rubik"/>
                <a:sym typeface="Rubik"/>
              </a:rPr>
              <a:t>Su nombre no puede tener ñ, tildes ni empezar con números.</a:t>
            </a:r>
            <a:endParaRPr sz="1200">
              <a:solidFill>
                <a:srgbClr val="999999"/>
              </a:solidFill>
              <a:latin typeface="Rubik"/>
              <a:ea typeface="Rubik"/>
              <a:cs typeface="Rubik"/>
              <a:sym typeface="Rubik"/>
            </a:endParaRPr>
          </a:p>
          <a:p>
            <a:pPr indent="0" lvl="0" marL="0" rtl="0" algn="l">
              <a:spcBef>
                <a:spcPts val="0"/>
              </a:spcBef>
              <a:spcAft>
                <a:spcPts val="0"/>
              </a:spcAft>
              <a:buNone/>
            </a:pPr>
            <a:r>
              <a:t/>
            </a:r>
            <a:endParaRPr sz="1200">
              <a:solidFill>
                <a:srgbClr val="999999"/>
              </a:solidFill>
              <a:latin typeface="Rubik"/>
              <a:ea typeface="Rubik"/>
              <a:cs typeface="Rubik"/>
              <a:sym typeface="Rubik"/>
            </a:endParaRPr>
          </a:p>
        </p:txBody>
      </p:sp>
      <p:sp>
        <p:nvSpPr>
          <p:cNvPr id="287" name="Google Shape;287;p37"/>
          <p:cNvSpPr txBox="1"/>
          <p:nvPr/>
        </p:nvSpPr>
        <p:spPr>
          <a:xfrm>
            <a:off x="3657600" y="1622150"/>
            <a:ext cx="4851900" cy="35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a:solidFill>
                <a:srgbClr val="93C47D"/>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700"/>
              <a:buFont typeface="Arial"/>
              <a:buNone/>
            </a:pPr>
            <a:r>
              <a:rPr lang="en" strike="sngStrike">
                <a:solidFill>
                  <a:srgbClr val="A4C2F4"/>
                </a:solidFill>
                <a:latin typeface="Consolas"/>
                <a:ea typeface="Consolas"/>
                <a:cs typeface="Consolas"/>
                <a:sym typeface="Consolas"/>
              </a:rPr>
              <a:t>var </a:t>
            </a:r>
            <a:r>
              <a:rPr lang="en" strike="sngStrike">
                <a:solidFill>
                  <a:srgbClr val="EA9999"/>
                </a:solidFill>
                <a:latin typeface="Consolas"/>
                <a:ea typeface="Consolas"/>
                <a:cs typeface="Consolas"/>
                <a:sym typeface="Consolas"/>
              </a:rPr>
              <a:t>1s</a:t>
            </a:r>
            <a:r>
              <a:rPr lang="en" strike="sngStrike">
                <a:solidFill>
                  <a:srgbClr val="EA9999"/>
                </a:solidFill>
                <a:latin typeface="Consolas"/>
                <a:ea typeface="Consolas"/>
                <a:cs typeface="Consolas"/>
                <a:sym typeface="Consolas"/>
              </a:rPr>
              <a:t>aludo</a:t>
            </a:r>
            <a:r>
              <a:rPr lang="en" strike="sngStrike">
                <a:solidFill>
                  <a:srgbClr val="A4C2F4"/>
                </a:solidFill>
                <a:latin typeface="Consolas"/>
                <a:ea typeface="Consolas"/>
                <a:cs typeface="Consolas"/>
                <a:sym typeface="Consolas"/>
              </a:rPr>
              <a:t> </a:t>
            </a:r>
            <a:r>
              <a:rPr lang="en" strike="sngStrike">
                <a:solidFill>
                  <a:srgbClr val="FFFFFF"/>
                </a:solidFill>
                <a:latin typeface="Consolas"/>
                <a:ea typeface="Consolas"/>
                <a:cs typeface="Consolas"/>
                <a:sym typeface="Consolas"/>
              </a:rPr>
              <a:t>= </a:t>
            </a:r>
            <a:r>
              <a:rPr lang="en" strike="sngStrike">
                <a:solidFill>
                  <a:srgbClr val="F6B26B"/>
                </a:solidFill>
                <a:latin typeface="Consolas"/>
                <a:ea typeface="Consolas"/>
                <a:cs typeface="Consolas"/>
                <a:sym typeface="Consolas"/>
              </a:rPr>
              <a:t>"Hola mundo!"</a:t>
            </a:r>
            <a:r>
              <a:rPr lang="en" strike="sngStrike">
                <a:solidFill>
                  <a:srgbClr val="FFFFFF"/>
                </a:solidFill>
                <a:latin typeface="Consolas"/>
                <a:ea typeface="Consolas"/>
                <a:cs typeface="Consolas"/>
                <a:sym typeface="Consolas"/>
              </a:rPr>
              <a:t>;</a:t>
            </a:r>
            <a:endParaRPr strike="sngStrike">
              <a:solidFill>
                <a:srgbClr val="FFFFFF"/>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rPr lang="en" strike="sngStrike">
                <a:solidFill>
                  <a:srgbClr val="A4C2F4"/>
                </a:solidFill>
                <a:latin typeface="Consolas"/>
                <a:ea typeface="Consolas"/>
                <a:cs typeface="Consolas"/>
                <a:sym typeface="Consolas"/>
              </a:rPr>
              <a:t>var </a:t>
            </a:r>
            <a:r>
              <a:rPr lang="en" strike="sngStrike">
                <a:solidFill>
                  <a:srgbClr val="EA9999"/>
                </a:solidFill>
                <a:latin typeface="Consolas"/>
                <a:ea typeface="Consolas"/>
                <a:cs typeface="Consolas"/>
                <a:sym typeface="Consolas"/>
              </a:rPr>
              <a:t>día</a:t>
            </a:r>
            <a:r>
              <a:rPr lang="en" strike="sngStrike">
                <a:solidFill>
                  <a:srgbClr val="A4C2F4"/>
                </a:solidFill>
                <a:latin typeface="Consolas"/>
                <a:ea typeface="Consolas"/>
                <a:cs typeface="Consolas"/>
                <a:sym typeface="Consolas"/>
              </a:rPr>
              <a:t> </a:t>
            </a:r>
            <a:r>
              <a:rPr lang="en" strike="sngStrike">
                <a:solidFill>
                  <a:schemeClr val="lt1"/>
                </a:solidFill>
                <a:latin typeface="Consolas"/>
                <a:ea typeface="Consolas"/>
                <a:cs typeface="Consolas"/>
                <a:sym typeface="Consolas"/>
              </a:rPr>
              <a:t>= </a:t>
            </a:r>
            <a:r>
              <a:rPr lang="en" strike="sngStrike">
                <a:solidFill>
                  <a:srgbClr val="F6B26B"/>
                </a:solidFill>
                <a:latin typeface="Consolas"/>
                <a:ea typeface="Consolas"/>
                <a:cs typeface="Consolas"/>
                <a:sym typeface="Consolas"/>
              </a:rPr>
              <a:t>2019</a:t>
            </a:r>
            <a:r>
              <a:rPr lang="en" strike="sngStrike">
                <a:solidFill>
                  <a:schemeClr val="lt1"/>
                </a:solidFill>
                <a:latin typeface="Consolas"/>
                <a:ea typeface="Consolas"/>
                <a:cs typeface="Consolas"/>
                <a:sym typeface="Consolas"/>
              </a:rPr>
              <a:t>;</a:t>
            </a:r>
            <a:endParaRPr strike="sngStrike">
              <a:solidFill>
                <a:srgbClr val="FFFFFF"/>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rPr lang="en" strike="sngStrike">
                <a:solidFill>
                  <a:srgbClr val="A4C2F4"/>
                </a:solidFill>
                <a:latin typeface="Consolas"/>
                <a:ea typeface="Consolas"/>
                <a:cs typeface="Consolas"/>
                <a:sym typeface="Consolas"/>
              </a:rPr>
              <a:t>var </a:t>
            </a:r>
            <a:r>
              <a:rPr lang="en" strike="sngStrike">
                <a:solidFill>
                  <a:srgbClr val="EA9999"/>
                </a:solidFill>
                <a:latin typeface="Consolas"/>
                <a:ea typeface="Consolas"/>
                <a:cs typeface="Consolas"/>
                <a:sym typeface="Consolas"/>
              </a:rPr>
              <a:t>año</a:t>
            </a:r>
            <a:r>
              <a:rPr lang="en" strike="sngStrike">
                <a:solidFill>
                  <a:srgbClr val="A4C2F4"/>
                </a:solidFill>
                <a:latin typeface="Consolas"/>
                <a:ea typeface="Consolas"/>
                <a:cs typeface="Consolas"/>
                <a:sym typeface="Consolas"/>
              </a:rPr>
              <a:t> </a:t>
            </a:r>
            <a:r>
              <a:rPr lang="en" strike="sngStrike">
                <a:solidFill>
                  <a:schemeClr val="lt1"/>
                </a:solidFill>
                <a:latin typeface="Consolas"/>
                <a:ea typeface="Consolas"/>
                <a:cs typeface="Consolas"/>
                <a:sym typeface="Consolas"/>
              </a:rPr>
              <a:t>= </a:t>
            </a:r>
            <a:r>
              <a:rPr lang="en" strike="sngStrike">
                <a:solidFill>
                  <a:srgbClr val="F6B26B"/>
                </a:solidFill>
                <a:latin typeface="Consolas"/>
                <a:ea typeface="Consolas"/>
                <a:cs typeface="Consolas"/>
                <a:sym typeface="Consolas"/>
              </a:rPr>
              <a:t>2019</a:t>
            </a:r>
            <a:r>
              <a:rPr lang="en" strike="sngStrike">
                <a:solidFill>
                  <a:schemeClr val="lt1"/>
                </a:solidFill>
                <a:latin typeface="Consolas"/>
                <a:ea typeface="Consolas"/>
                <a:cs typeface="Consolas"/>
                <a:sym typeface="Consolas"/>
              </a:rPr>
              <a:t>;</a:t>
            </a:r>
            <a:endParaRPr strike="sngStrike">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t/>
            </a:r>
            <a:endParaRPr>
              <a:solidFill>
                <a:srgbClr val="EA9999"/>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t/>
            </a:r>
            <a:endParaRPr>
              <a:solidFill>
                <a:srgbClr val="93C47D"/>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t/>
            </a:r>
            <a:endParaRPr>
              <a:solidFill>
                <a:srgbClr val="FFFFFF"/>
              </a:solidFill>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91" name="Shape 291"/>
        <p:cNvGrpSpPr/>
        <p:nvPr/>
      </p:nvGrpSpPr>
      <p:grpSpPr>
        <a:xfrm>
          <a:off x="0" y="0"/>
          <a:ext cx="0" cy="0"/>
          <a:chOff x="0" y="0"/>
          <a:chExt cx="0" cy="0"/>
        </a:xfrm>
      </p:grpSpPr>
      <p:sp>
        <p:nvSpPr>
          <p:cNvPr id="292" name="Google Shape;292;p38"/>
          <p:cNvSpPr/>
          <p:nvPr/>
        </p:nvSpPr>
        <p:spPr>
          <a:xfrm>
            <a:off x="3368300" y="1405175"/>
            <a:ext cx="5165700" cy="3782700"/>
          </a:xfrm>
          <a:prstGeom prst="rect">
            <a:avLst/>
          </a:prstGeom>
          <a:solidFill>
            <a:srgbClr val="0F203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38"/>
          <p:cNvSpPr txBox="1"/>
          <p:nvPr/>
        </p:nvSpPr>
        <p:spPr>
          <a:xfrm>
            <a:off x="1009900" y="931125"/>
            <a:ext cx="4953000" cy="23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en" sz="2000">
                <a:solidFill>
                  <a:srgbClr val="0F2030"/>
                </a:solidFill>
                <a:latin typeface="Rubik"/>
                <a:ea typeface="Rubik"/>
                <a:cs typeface="Rubik"/>
                <a:sym typeface="Rubik"/>
              </a:rPr>
              <a:t>Variables convención de nombrado (JS)</a:t>
            </a:r>
            <a:endParaRPr b="0" i="0" sz="2000" u="none" cap="none" strike="noStrike">
              <a:solidFill>
                <a:srgbClr val="0F2030"/>
              </a:solidFill>
              <a:latin typeface="Rubik"/>
              <a:ea typeface="Rubik"/>
              <a:cs typeface="Rubik"/>
              <a:sym typeface="Rubik"/>
            </a:endParaRPr>
          </a:p>
        </p:txBody>
      </p:sp>
      <p:sp>
        <p:nvSpPr>
          <p:cNvPr id="294" name="Google Shape;294;p38"/>
          <p:cNvSpPr/>
          <p:nvPr/>
        </p:nvSpPr>
        <p:spPr>
          <a:xfrm>
            <a:off x="1123625" y="813525"/>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38"/>
          <p:cNvSpPr/>
          <p:nvPr/>
        </p:nvSpPr>
        <p:spPr>
          <a:xfrm>
            <a:off x="631100" y="1419825"/>
            <a:ext cx="2732400" cy="3723600"/>
          </a:xfrm>
          <a:prstGeom prst="rect">
            <a:avLst/>
          </a:prstGeom>
          <a:solidFill>
            <a:srgbClr val="D8D8D8">
              <a:alpha val="407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38"/>
          <p:cNvSpPr txBox="1"/>
          <p:nvPr/>
        </p:nvSpPr>
        <p:spPr>
          <a:xfrm>
            <a:off x="1009900" y="1623675"/>
            <a:ext cx="2267400" cy="33216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999999"/>
              </a:buClr>
              <a:buSzPts val="1200"/>
              <a:buFont typeface="Rubik"/>
              <a:buChar char="●"/>
            </a:pPr>
            <a:r>
              <a:rPr lang="en" sz="1200">
                <a:solidFill>
                  <a:srgbClr val="999999"/>
                </a:solidFill>
                <a:latin typeface="Rubik"/>
                <a:ea typeface="Rubik"/>
                <a:cs typeface="Rubik"/>
                <a:sym typeface="Rubik"/>
              </a:rPr>
              <a:t>Siempre se comienza con letra minúscula.</a:t>
            </a:r>
            <a:endParaRPr sz="1200">
              <a:solidFill>
                <a:srgbClr val="999999"/>
              </a:solidFill>
              <a:latin typeface="Rubik"/>
              <a:ea typeface="Rubik"/>
              <a:cs typeface="Rubik"/>
              <a:sym typeface="Rubik"/>
            </a:endParaRPr>
          </a:p>
          <a:p>
            <a:pPr indent="-304800" lvl="0" marL="457200" rtl="0" algn="l">
              <a:spcBef>
                <a:spcPts val="0"/>
              </a:spcBef>
              <a:spcAft>
                <a:spcPts val="0"/>
              </a:spcAft>
              <a:buClr>
                <a:srgbClr val="999999"/>
              </a:buClr>
              <a:buSzPts val="1200"/>
              <a:buFont typeface="Rubik"/>
              <a:buChar char="●"/>
            </a:pPr>
            <a:r>
              <a:rPr lang="en" sz="1200">
                <a:solidFill>
                  <a:srgbClr val="999999"/>
                </a:solidFill>
                <a:latin typeface="Rubik"/>
                <a:ea typeface="Rubik"/>
                <a:cs typeface="Rubik"/>
                <a:sym typeface="Rubik"/>
              </a:rPr>
              <a:t>Si el nombre está compuesto por dos o más palabras se usa el formato camelCase.</a:t>
            </a:r>
            <a:endParaRPr sz="1200">
              <a:solidFill>
                <a:srgbClr val="999999"/>
              </a:solidFill>
              <a:latin typeface="Rubik"/>
              <a:ea typeface="Rubik"/>
              <a:cs typeface="Rubik"/>
              <a:sym typeface="Rubik"/>
            </a:endParaRPr>
          </a:p>
          <a:p>
            <a:pPr indent="0" lvl="0" marL="0" rtl="0" algn="l">
              <a:spcBef>
                <a:spcPts val="0"/>
              </a:spcBef>
              <a:spcAft>
                <a:spcPts val="0"/>
              </a:spcAft>
              <a:buNone/>
            </a:pPr>
            <a:r>
              <a:t/>
            </a:r>
            <a:endParaRPr sz="1200">
              <a:solidFill>
                <a:srgbClr val="999999"/>
              </a:solidFill>
              <a:latin typeface="Rubik"/>
              <a:ea typeface="Rubik"/>
              <a:cs typeface="Rubik"/>
              <a:sym typeface="Rubik"/>
            </a:endParaRPr>
          </a:p>
        </p:txBody>
      </p:sp>
      <p:sp>
        <p:nvSpPr>
          <p:cNvPr id="297" name="Google Shape;297;p38"/>
          <p:cNvSpPr txBox="1"/>
          <p:nvPr/>
        </p:nvSpPr>
        <p:spPr>
          <a:xfrm>
            <a:off x="3657600" y="1622150"/>
            <a:ext cx="4851900" cy="35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a:solidFill>
                <a:srgbClr val="93C47D"/>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rPr lang="en">
                <a:solidFill>
                  <a:srgbClr val="A4C2F4"/>
                </a:solidFill>
                <a:latin typeface="Consolas"/>
                <a:ea typeface="Consolas"/>
                <a:cs typeface="Consolas"/>
                <a:sym typeface="Consolas"/>
              </a:rPr>
              <a:t>var </a:t>
            </a:r>
            <a:r>
              <a:rPr lang="en">
                <a:solidFill>
                  <a:srgbClr val="EA9999"/>
                </a:solidFill>
                <a:latin typeface="Consolas"/>
                <a:ea typeface="Consolas"/>
                <a:cs typeface="Consolas"/>
                <a:sym typeface="Consolas"/>
              </a:rPr>
              <a:t>saludoLargo</a:t>
            </a:r>
            <a:r>
              <a:rPr lang="en">
                <a:solidFill>
                  <a:srgbClr val="A4C2F4"/>
                </a:solidFill>
                <a:latin typeface="Consolas"/>
                <a:ea typeface="Consolas"/>
                <a:cs typeface="Consolas"/>
                <a:sym typeface="Consolas"/>
              </a:rPr>
              <a:t> </a:t>
            </a:r>
            <a:r>
              <a:rPr lang="en">
                <a:solidFill>
                  <a:schemeClr val="lt1"/>
                </a:solidFill>
                <a:latin typeface="Consolas"/>
                <a:ea typeface="Consolas"/>
                <a:cs typeface="Consolas"/>
                <a:sym typeface="Consolas"/>
              </a:rPr>
              <a:t>= </a:t>
            </a:r>
            <a:r>
              <a:rPr lang="en">
                <a:solidFill>
                  <a:srgbClr val="F6B26B"/>
                </a:solidFill>
                <a:latin typeface="Consolas"/>
                <a:ea typeface="Consolas"/>
                <a:cs typeface="Consolas"/>
                <a:sym typeface="Consolas"/>
              </a:rPr>
              <a:t>"Hola a todas las personas del mundo!"</a:t>
            </a:r>
            <a:r>
              <a:rPr lang="en">
                <a:solidFill>
                  <a:schemeClr val="lt1"/>
                </a:solidFill>
                <a:latin typeface="Consolas"/>
                <a:ea typeface="Consolas"/>
                <a:cs typeface="Consolas"/>
                <a:sym typeface="Consolas"/>
              </a:rPr>
              <a:t>;</a:t>
            </a:r>
            <a:endParaRPr>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rPr lang="en">
                <a:solidFill>
                  <a:srgbClr val="A4C2F4"/>
                </a:solidFill>
                <a:latin typeface="Consolas"/>
                <a:ea typeface="Consolas"/>
                <a:cs typeface="Consolas"/>
                <a:sym typeface="Consolas"/>
              </a:rPr>
              <a:t>var </a:t>
            </a:r>
            <a:r>
              <a:rPr lang="en">
                <a:solidFill>
                  <a:srgbClr val="EA9999"/>
                </a:solidFill>
                <a:latin typeface="Consolas"/>
                <a:ea typeface="Consolas"/>
                <a:cs typeface="Consolas"/>
                <a:sym typeface="Consolas"/>
              </a:rPr>
              <a:t>saludoMasLargo</a:t>
            </a:r>
            <a:r>
              <a:rPr lang="en">
                <a:solidFill>
                  <a:srgbClr val="A4C2F4"/>
                </a:solidFill>
                <a:latin typeface="Consolas"/>
                <a:ea typeface="Consolas"/>
                <a:cs typeface="Consolas"/>
                <a:sym typeface="Consolas"/>
              </a:rPr>
              <a:t> </a:t>
            </a:r>
            <a:r>
              <a:rPr lang="en">
                <a:solidFill>
                  <a:schemeClr val="lt1"/>
                </a:solidFill>
                <a:latin typeface="Consolas"/>
                <a:ea typeface="Consolas"/>
                <a:cs typeface="Consolas"/>
                <a:sym typeface="Consolas"/>
              </a:rPr>
              <a:t>= </a:t>
            </a:r>
            <a:r>
              <a:rPr lang="en">
                <a:solidFill>
                  <a:srgbClr val="F6B26B"/>
                </a:solidFill>
                <a:latin typeface="Consolas"/>
                <a:ea typeface="Consolas"/>
                <a:cs typeface="Consolas"/>
                <a:sym typeface="Consolas"/>
              </a:rPr>
              <a:t>"Hola a todas las personas del mundo que me conocen!"</a:t>
            </a:r>
            <a:r>
              <a:rPr lang="en">
                <a:solidFill>
                  <a:schemeClr val="lt1"/>
                </a:solidFill>
                <a:latin typeface="Consolas"/>
                <a:ea typeface="Consolas"/>
                <a:cs typeface="Consolas"/>
                <a:sym typeface="Consolas"/>
              </a:rPr>
              <a:t>;</a:t>
            </a:r>
            <a:endParaRPr>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t/>
            </a:r>
            <a:endParaRPr>
              <a:solidFill>
                <a:srgbClr val="EA9999"/>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t/>
            </a:r>
            <a:endParaRPr>
              <a:solidFill>
                <a:srgbClr val="93C47D"/>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t/>
            </a:r>
            <a:endParaRPr>
              <a:solidFill>
                <a:srgbClr val="FFFFFF"/>
              </a:solidFill>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01" name="Shape 301"/>
        <p:cNvGrpSpPr/>
        <p:nvPr/>
      </p:nvGrpSpPr>
      <p:grpSpPr>
        <a:xfrm>
          <a:off x="0" y="0"/>
          <a:ext cx="0" cy="0"/>
          <a:chOff x="0" y="0"/>
          <a:chExt cx="0" cy="0"/>
        </a:xfrm>
      </p:grpSpPr>
      <p:sp>
        <p:nvSpPr>
          <p:cNvPr id="302" name="Google Shape;302;p39"/>
          <p:cNvSpPr/>
          <p:nvPr/>
        </p:nvSpPr>
        <p:spPr>
          <a:xfrm>
            <a:off x="3368300" y="1405175"/>
            <a:ext cx="5165700" cy="3782700"/>
          </a:xfrm>
          <a:prstGeom prst="rect">
            <a:avLst/>
          </a:prstGeom>
          <a:solidFill>
            <a:srgbClr val="0F203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39"/>
          <p:cNvSpPr txBox="1"/>
          <p:nvPr/>
        </p:nvSpPr>
        <p:spPr>
          <a:xfrm>
            <a:off x="1009900" y="931125"/>
            <a:ext cx="4953000" cy="23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en" sz="2000">
                <a:solidFill>
                  <a:srgbClr val="0F2030"/>
                </a:solidFill>
                <a:latin typeface="Rubik"/>
                <a:ea typeface="Rubik"/>
                <a:cs typeface="Rubik"/>
                <a:sym typeface="Rubik"/>
              </a:rPr>
              <a:t>Operaciones aritméticas</a:t>
            </a:r>
            <a:endParaRPr b="0" i="0" sz="2000" u="none" cap="none" strike="noStrike">
              <a:solidFill>
                <a:srgbClr val="0F2030"/>
              </a:solidFill>
              <a:latin typeface="Rubik"/>
              <a:ea typeface="Rubik"/>
              <a:cs typeface="Rubik"/>
              <a:sym typeface="Rubik"/>
            </a:endParaRPr>
          </a:p>
        </p:txBody>
      </p:sp>
      <p:sp>
        <p:nvSpPr>
          <p:cNvPr id="304" name="Google Shape;304;p39"/>
          <p:cNvSpPr/>
          <p:nvPr/>
        </p:nvSpPr>
        <p:spPr>
          <a:xfrm>
            <a:off x="1123625" y="813525"/>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39"/>
          <p:cNvSpPr/>
          <p:nvPr/>
        </p:nvSpPr>
        <p:spPr>
          <a:xfrm>
            <a:off x="631100" y="1419825"/>
            <a:ext cx="2732400" cy="3723600"/>
          </a:xfrm>
          <a:prstGeom prst="rect">
            <a:avLst/>
          </a:prstGeom>
          <a:solidFill>
            <a:srgbClr val="D8D8D8">
              <a:alpha val="407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39"/>
          <p:cNvSpPr txBox="1"/>
          <p:nvPr/>
        </p:nvSpPr>
        <p:spPr>
          <a:xfrm>
            <a:off x="1009900" y="1623675"/>
            <a:ext cx="2267400" cy="3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999999"/>
                </a:solidFill>
                <a:latin typeface="Rubik"/>
                <a:ea typeface="Rubik"/>
                <a:cs typeface="Rubik"/>
                <a:sym typeface="Rubik"/>
              </a:rPr>
              <a:t>Todas las operaciones aritméticas se pueden realizar en javascript</a:t>
            </a:r>
            <a:endParaRPr sz="1200">
              <a:solidFill>
                <a:srgbClr val="999999"/>
              </a:solidFill>
              <a:latin typeface="Rubik"/>
              <a:ea typeface="Rubik"/>
              <a:cs typeface="Rubik"/>
              <a:sym typeface="Rubik"/>
            </a:endParaRPr>
          </a:p>
          <a:p>
            <a:pPr indent="0" lvl="0" marL="0" rtl="0" algn="l">
              <a:spcBef>
                <a:spcPts val="0"/>
              </a:spcBef>
              <a:spcAft>
                <a:spcPts val="0"/>
              </a:spcAft>
              <a:buNone/>
            </a:pPr>
            <a:r>
              <a:t/>
            </a:r>
            <a:endParaRPr sz="1200">
              <a:solidFill>
                <a:srgbClr val="999999"/>
              </a:solidFill>
              <a:latin typeface="Rubik"/>
              <a:ea typeface="Rubik"/>
              <a:cs typeface="Rubik"/>
              <a:sym typeface="Rubik"/>
            </a:endParaRPr>
          </a:p>
        </p:txBody>
      </p:sp>
      <p:sp>
        <p:nvSpPr>
          <p:cNvPr id="307" name="Google Shape;307;p39"/>
          <p:cNvSpPr txBox="1"/>
          <p:nvPr/>
        </p:nvSpPr>
        <p:spPr>
          <a:xfrm>
            <a:off x="3657600" y="1622150"/>
            <a:ext cx="4851900" cy="35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700"/>
              <a:buFont typeface="Arial"/>
              <a:buNone/>
            </a:pPr>
            <a:r>
              <a:rPr lang="en">
                <a:solidFill>
                  <a:srgbClr val="A4C2F4"/>
                </a:solidFill>
                <a:latin typeface="Consolas"/>
                <a:ea typeface="Consolas"/>
                <a:cs typeface="Consolas"/>
                <a:sym typeface="Consolas"/>
              </a:rPr>
              <a:t>var </a:t>
            </a:r>
            <a:r>
              <a:rPr lang="en">
                <a:solidFill>
                  <a:srgbClr val="EA9999"/>
                </a:solidFill>
                <a:latin typeface="Consolas"/>
                <a:ea typeface="Consolas"/>
                <a:cs typeface="Consolas"/>
                <a:sym typeface="Consolas"/>
              </a:rPr>
              <a:t>suma</a:t>
            </a:r>
            <a:r>
              <a:rPr lang="en">
                <a:solidFill>
                  <a:srgbClr val="A4C2F4"/>
                </a:solidFill>
                <a:latin typeface="Consolas"/>
                <a:ea typeface="Consolas"/>
                <a:cs typeface="Consolas"/>
                <a:sym typeface="Consolas"/>
              </a:rPr>
              <a:t> </a:t>
            </a:r>
            <a:r>
              <a:rPr lang="en">
                <a:solidFill>
                  <a:schemeClr val="lt1"/>
                </a:solidFill>
                <a:latin typeface="Consolas"/>
                <a:ea typeface="Consolas"/>
                <a:cs typeface="Consolas"/>
                <a:sym typeface="Consolas"/>
              </a:rPr>
              <a:t>= </a:t>
            </a:r>
            <a:r>
              <a:rPr lang="en">
                <a:solidFill>
                  <a:srgbClr val="F6B26B"/>
                </a:solidFill>
                <a:latin typeface="Consolas"/>
                <a:ea typeface="Consolas"/>
                <a:cs typeface="Consolas"/>
                <a:sym typeface="Consolas"/>
              </a:rPr>
              <a:t>1 </a:t>
            </a:r>
            <a:r>
              <a:rPr lang="en">
                <a:solidFill>
                  <a:srgbClr val="FFFFFF"/>
                </a:solidFill>
                <a:latin typeface="Consolas"/>
                <a:ea typeface="Consolas"/>
                <a:cs typeface="Consolas"/>
                <a:sym typeface="Consolas"/>
              </a:rPr>
              <a:t>+</a:t>
            </a:r>
            <a:r>
              <a:rPr lang="en">
                <a:solidFill>
                  <a:srgbClr val="F6B26B"/>
                </a:solidFill>
                <a:latin typeface="Consolas"/>
                <a:ea typeface="Consolas"/>
                <a:cs typeface="Consolas"/>
                <a:sym typeface="Consolas"/>
              </a:rPr>
              <a:t> 2</a:t>
            </a:r>
            <a:r>
              <a:rPr lang="en">
                <a:solidFill>
                  <a:schemeClr val="lt1"/>
                </a:solidFill>
                <a:latin typeface="Consolas"/>
                <a:ea typeface="Consolas"/>
                <a:cs typeface="Consolas"/>
                <a:sym typeface="Consolas"/>
              </a:rPr>
              <a:t>;</a:t>
            </a:r>
            <a:endParaRPr>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rPr lang="en">
                <a:solidFill>
                  <a:srgbClr val="A4C2F4"/>
                </a:solidFill>
                <a:latin typeface="Consolas"/>
                <a:ea typeface="Consolas"/>
                <a:cs typeface="Consolas"/>
                <a:sym typeface="Consolas"/>
              </a:rPr>
              <a:t>var </a:t>
            </a:r>
            <a:r>
              <a:rPr lang="en">
                <a:solidFill>
                  <a:srgbClr val="EA9999"/>
                </a:solidFill>
                <a:latin typeface="Consolas"/>
                <a:ea typeface="Consolas"/>
                <a:cs typeface="Consolas"/>
                <a:sym typeface="Consolas"/>
              </a:rPr>
              <a:t>resta</a:t>
            </a:r>
            <a:r>
              <a:rPr lang="en">
                <a:solidFill>
                  <a:srgbClr val="A4C2F4"/>
                </a:solidFill>
                <a:latin typeface="Consolas"/>
                <a:ea typeface="Consolas"/>
                <a:cs typeface="Consolas"/>
                <a:sym typeface="Consolas"/>
              </a:rPr>
              <a:t> </a:t>
            </a:r>
            <a:r>
              <a:rPr lang="en">
                <a:solidFill>
                  <a:schemeClr val="lt1"/>
                </a:solidFill>
                <a:latin typeface="Consolas"/>
                <a:ea typeface="Consolas"/>
                <a:cs typeface="Consolas"/>
                <a:sym typeface="Consolas"/>
              </a:rPr>
              <a:t>= </a:t>
            </a:r>
            <a:r>
              <a:rPr lang="en">
                <a:solidFill>
                  <a:srgbClr val="F6B26B"/>
                </a:solidFill>
                <a:latin typeface="Consolas"/>
                <a:ea typeface="Consolas"/>
                <a:cs typeface="Consolas"/>
                <a:sym typeface="Consolas"/>
              </a:rPr>
              <a:t>2 </a:t>
            </a:r>
            <a:r>
              <a:rPr lang="en">
                <a:solidFill>
                  <a:srgbClr val="FFFFFF"/>
                </a:solidFill>
                <a:latin typeface="Consolas"/>
                <a:ea typeface="Consolas"/>
                <a:cs typeface="Consolas"/>
                <a:sym typeface="Consolas"/>
              </a:rPr>
              <a:t>-</a:t>
            </a:r>
            <a:r>
              <a:rPr lang="en">
                <a:solidFill>
                  <a:srgbClr val="F6B26B"/>
                </a:solidFill>
                <a:latin typeface="Consolas"/>
                <a:ea typeface="Consolas"/>
                <a:cs typeface="Consolas"/>
                <a:sym typeface="Consolas"/>
              </a:rPr>
              <a:t> 1</a:t>
            </a:r>
            <a:r>
              <a:rPr lang="en">
                <a:solidFill>
                  <a:schemeClr val="lt1"/>
                </a:solidFill>
                <a:latin typeface="Consolas"/>
                <a:ea typeface="Consolas"/>
                <a:cs typeface="Consolas"/>
                <a:sym typeface="Consolas"/>
              </a:rPr>
              <a:t>;</a:t>
            </a:r>
            <a:endParaRPr>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rPr lang="en">
                <a:solidFill>
                  <a:srgbClr val="A4C2F4"/>
                </a:solidFill>
                <a:latin typeface="Consolas"/>
                <a:ea typeface="Consolas"/>
                <a:cs typeface="Consolas"/>
                <a:sym typeface="Consolas"/>
              </a:rPr>
              <a:t>var </a:t>
            </a:r>
            <a:r>
              <a:rPr lang="en">
                <a:solidFill>
                  <a:srgbClr val="EA9999"/>
                </a:solidFill>
                <a:latin typeface="Consolas"/>
                <a:ea typeface="Consolas"/>
                <a:cs typeface="Consolas"/>
                <a:sym typeface="Consolas"/>
              </a:rPr>
              <a:t>multiplicacion</a:t>
            </a:r>
            <a:r>
              <a:rPr lang="en">
                <a:solidFill>
                  <a:srgbClr val="A4C2F4"/>
                </a:solidFill>
                <a:latin typeface="Consolas"/>
                <a:ea typeface="Consolas"/>
                <a:cs typeface="Consolas"/>
                <a:sym typeface="Consolas"/>
              </a:rPr>
              <a:t> </a:t>
            </a:r>
            <a:r>
              <a:rPr lang="en">
                <a:solidFill>
                  <a:schemeClr val="lt1"/>
                </a:solidFill>
                <a:latin typeface="Consolas"/>
                <a:ea typeface="Consolas"/>
                <a:cs typeface="Consolas"/>
                <a:sym typeface="Consolas"/>
              </a:rPr>
              <a:t>= </a:t>
            </a:r>
            <a:r>
              <a:rPr lang="en">
                <a:solidFill>
                  <a:srgbClr val="F6B26B"/>
                </a:solidFill>
                <a:latin typeface="Consolas"/>
                <a:ea typeface="Consolas"/>
                <a:cs typeface="Consolas"/>
                <a:sym typeface="Consolas"/>
              </a:rPr>
              <a:t>2 </a:t>
            </a:r>
            <a:r>
              <a:rPr lang="en">
                <a:solidFill>
                  <a:srgbClr val="FFFFFF"/>
                </a:solidFill>
                <a:latin typeface="Consolas"/>
                <a:ea typeface="Consolas"/>
                <a:cs typeface="Consolas"/>
                <a:sym typeface="Consolas"/>
              </a:rPr>
              <a:t>*</a:t>
            </a:r>
            <a:r>
              <a:rPr lang="en">
                <a:solidFill>
                  <a:srgbClr val="F6B26B"/>
                </a:solidFill>
                <a:latin typeface="Consolas"/>
                <a:ea typeface="Consolas"/>
                <a:cs typeface="Consolas"/>
                <a:sym typeface="Consolas"/>
              </a:rPr>
              <a:t> 3</a:t>
            </a:r>
            <a:r>
              <a:rPr lang="en">
                <a:solidFill>
                  <a:schemeClr val="lt1"/>
                </a:solidFill>
                <a:latin typeface="Consolas"/>
                <a:ea typeface="Consolas"/>
                <a:cs typeface="Consolas"/>
                <a:sym typeface="Consolas"/>
              </a:rPr>
              <a:t>;</a:t>
            </a:r>
            <a:endParaRPr>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rPr lang="en">
                <a:solidFill>
                  <a:srgbClr val="A4C2F4"/>
                </a:solidFill>
                <a:latin typeface="Consolas"/>
                <a:ea typeface="Consolas"/>
                <a:cs typeface="Consolas"/>
                <a:sym typeface="Consolas"/>
              </a:rPr>
              <a:t>var </a:t>
            </a:r>
            <a:r>
              <a:rPr lang="en">
                <a:solidFill>
                  <a:srgbClr val="EA9999"/>
                </a:solidFill>
                <a:latin typeface="Consolas"/>
                <a:ea typeface="Consolas"/>
                <a:cs typeface="Consolas"/>
                <a:sym typeface="Consolas"/>
              </a:rPr>
              <a:t>division</a:t>
            </a:r>
            <a:r>
              <a:rPr lang="en">
                <a:solidFill>
                  <a:srgbClr val="A4C2F4"/>
                </a:solidFill>
                <a:latin typeface="Consolas"/>
                <a:ea typeface="Consolas"/>
                <a:cs typeface="Consolas"/>
                <a:sym typeface="Consolas"/>
              </a:rPr>
              <a:t> </a:t>
            </a:r>
            <a:r>
              <a:rPr lang="en">
                <a:solidFill>
                  <a:schemeClr val="lt1"/>
                </a:solidFill>
                <a:latin typeface="Consolas"/>
                <a:ea typeface="Consolas"/>
                <a:cs typeface="Consolas"/>
                <a:sym typeface="Consolas"/>
              </a:rPr>
              <a:t>= </a:t>
            </a:r>
            <a:r>
              <a:rPr lang="en">
                <a:solidFill>
                  <a:srgbClr val="F6B26B"/>
                </a:solidFill>
                <a:latin typeface="Consolas"/>
                <a:ea typeface="Consolas"/>
                <a:cs typeface="Consolas"/>
                <a:sym typeface="Consolas"/>
              </a:rPr>
              <a:t>4 </a:t>
            </a:r>
            <a:r>
              <a:rPr lang="en">
                <a:solidFill>
                  <a:srgbClr val="FFFFFF"/>
                </a:solidFill>
                <a:latin typeface="Consolas"/>
                <a:ea typeface="Consolas"/>
                <a:cs typeface="Consolas"/>
                <a:sym typeface="Consolas"/>
              </a:rPr>
              <a:t>/</a:t>
            </a:r>
            <a:r>
              <a:rPr lang="en">
                <a:solidFill>
                  <a:srgbClr val="F6B26B"/>
                </a:solidFill>
                <a:latin typeface="Consolas"/>
                <a:ea typeface="Consolas"/>
                <a:cs typeface="Consolas"/>
                <a:sym typeface="Consolas"/>
              </a:rPr>
              <a:t> 2</a:t>
            </a:r>
            <a:r>
              <a:rPr lang="en">
                <a:solidFill>
                  <a:schemeClr val="lt1"/>
                </a:solidFill>
                <a:latin typeface="Consolas"/>
                <a:ea typeface="Consolas"/>
                <a:cs typeface="Consolas"/>
                <a:sym typeface="Consolas"/>
              </a:rPr>
              <a:t>;</a:t>
            </a:r>
            <a:endParaRPr>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rPr lang="en">
                <a:solidFill>
                  <a:srgbClr val="A4C2F4"/>
                </a:solidFill>
                <a:latin typeface="Consolas"/>
                <a:ea typeface="Consolas"/>
                <a:cs typeface="Consolas"/>
                <a:sym typeface="Consolas"/>
              </a:rPr>
              <a:t>var </a:t>
            </a:r>
            <a:r>
              <a:rPr lang="en">
                <a:solidFill>
                  <a:srgbClr val="EA9999"/>
                </a:solidFill>
                <a:latin typeface="Consolas"/>
                <a:ea typeface="Consolas"/>
                <a:cs typeface="Consolas"/>
                <a:sym typeface="Consolas"/>
              </a:rPr>
              <a:t>modulo</a:t>
            </a:r>
            <a:r>
              <a:rPr lang="en">
                <a:solidFill>
                  <a:srgbClr val="A4C2F4"/>
                </a:solidFill>
                <a:latin typeface="Consolas"/>
                <a:ea typeface="Consolas"/>
                <a:cs typeface="Consolas"/>
                <a:sym typeface="Consolas"/>
              </a:rPr>
              <a:t> </a:t>
            </a:r>
            <a:r>
              <a:rPr lang="en">
                <a:solidFill>
                  <a:schemeClr val="lt1"/>
                </a:solidFill>
                <a:latin typeface="Consolas"/>
                <a:ea typeface="Consolas"/>
                <a:cs typeface="Consolas"/>
                <a:sym typeface="Consolas"/>
              </a:rPr>
              <a:t>= </a:t>
            </a:r>
            <a:r>
              <a:rPr lang="en">
                <a:solidFill>
                  <a:srgbClr val="F6B26B"/>
                </a:solidFill>
                <a:latin typeface="Consolas"/>
                <a:ea typeface="Consolas"/>
                <a:cs typeface="Consolas"/>
                <a:sym typeface="Consolas"/>
              </a:rPr>
              <a:t>4 </a:t>
            </a:r>
            <a:r>
              <a:rPr lang="en">
                <a:solidFill>
                  <a:schemeClr val="lt1"/>
                </a:solidFill>
                <a:latin typeface="Consolas"/>
                <a:ea typeface="Consolas"/>
                <a:cs typeface="Consolas"/>
                <a:sym typeface="Consolas"/>
              </a:rPr>
              <a:t>%</a:t>
            </a:r>
            <a:r>
              <a:rPr lang="en">
                <a:solidFill>
                  <a:srgbClr val="F6B26B"/>
                </a:solidFill>
                <a:latin typeface="Consolas"/>
                <a:ea typeface="Consolas"/>
                <a:cs typeface="Consolas"/>
                <a:sym typeface="Consolas"/>
              </a:rPr>
              <a:t> 2</a:t>
            </a:r>
            <a:r>
              <a:rPr lang="en">
                <a:solidFill>
                  <a:schemeClr val="lt1"/>
                </a:solidFill>
                <a:latin typeface="Consolas"/>
                <a:ea typeface="Consolas"/>
                <a:cs typeface="Consolas"/>
                <a:sym typeface="Consolas"/>
              </a:rPr>
              <a:t>;</a:t>
            </a:r>
            <a:endParaRPr>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t/>
            </a:r>
            <a:endParaRPr>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t/>
            </a:r>
            <a:endParaRPr>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t/>
            </a:r>
            <a:endParaRPr>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t/>
            </a:r>
            <a:endParaRPr>
              <a:solidFill>
                <a:schemeClr val="lt1"/>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11" name="Shape 311"/>
        <p:cNvGrpSpPr/>
        <p:nvPr/>
      </p:nvGrpSpPr>
      <p:grpSpPr>
        <a:xfrm>
          <a:off x="0" y="0"/>
          <a:ext cx="0" cy="0"/>
          <a:chOff x="0" y="0"/>
          <a:chExt cx="0" cy="0"/>
        </a:xfrm>
      </p:grpSpPr>
      <p:sp>
        <p:nvSpPr>
          <p:cNvPr id="312" name="Google Shape;312;p40"/>
          <p:cNvSpPr/>
          <p:nvPr/>
        </p:nvSpPr>
        <p:spPr>
          <a:xfrm>
            <a:off x="3368300" y="1405175"/>
            <a:ext cx="5165700" cy="3782700"/>
          </a:xfrm>
          <a:prstGeom prst="rect">
            <a:avLst/>
          </a:prstGeom>
          <a:solidFill>
            <a:srgbClr val="0F203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40"/>
          <p:cNvSpPr txBox="1"/>
          <p:nvPr/>
        </p:nvSpPr>
        <p:spPr>
          <a:xfrm>
            <a:off x="1009900" y="931125"/>
            <a:ext cx="4953000" cy="23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en" sz="2000">
                <a:solidFill>
                  <a:srgbClr val="0F2030"/>
                </a:solidFill>
                <a:latin typeface="Rubik"/>
                <a:ea typeface="Rubik"/>
                <a:cs typeface="Rubik"/>
                <a:sym typeface="Rubik"/>
              </a:rPr>
              <a:t>Asignación de variables</a:t>
            </a:r>
            <a:endParaRPr sz="2000">
              <a:solidFill>
                <a:srgbClr val="0F2030"/>
              </a:solidFill>
              <a:latin typeface="Rubik"/>
              <a:ea typeface="Rubik"/>
              <a:cs typeface="Rubik"/>
              <a:sym typeface="Rubik"/>
            </a:endParaRPr>
          </a:p>
        </p:txBody>
      </p:sp>
      <p:sp>
        <p:nvSpPr>
          <p:cNvPr id="314" name="Google Shape;314;p40"/>
          <p:cNvSpPr/>
          <p:nvPr/>
        </p:nvSpPr>
        <p:spPr>
          <a:xfrm>
            <a:off x="1123625" y="813525"/>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40"/>
          <p:cNvSpPr/>
          <p:nvPr/>
        </p:nvSpPr>
        <p:spPr>
          <a:xfrm>
            <a:off x="631100" y="1419825"/>
            <a:ext cx="2732400" cy="3723600"/>
          </a:xfrm>
          <a:prstGeom prst="rect">
            <a:avLst/>
          </a:prstGeom>
          <a:solidFill>
            <a:srgbClr val="D8D8D8">
              <a:alpha val="407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40"/>
          <p:cNvSpPr txBox="1"/>
          <p:nvPr/>
        </p:nvSpPr>
        <p:spPr>
          <a:xfrm>
            <a:off x="1009900" y="1623675"/>
            <a:ext cx="2267400" cy="3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999999"/>
                </a:solidFill>
                <a:latin typeface="Rubik"/>
                <a:ea typeface="Rubik"/>
                <a:cs typeface="Rubik"/>
                <a:sym typeface="Rubik"/>
              </a:rPr>
              <a:t>Las variables transportan sus valores.</a:t>
            </a:r>
            <a:endParaRPr sz="1200">
              <a:solidFill>
                <a:srgbClr val="999999"/>
              </a:solidFill>
              <a:latin typeface="Rubik"/>
              <a:ea typeface="Rubik"/>
              <a:cs typeface="Rubik"/>
              <a:sym typeface="Rubik"/>
            </a:endParaRPr>
          </a:p>
          <a:p>
            <a:pPr indent="0" lvl="0" marL="0" rtl="0" algn="l">
              <a:spcBef>
                <a:spcPts val="0"/>
              </a:spcBef>
              <a:spcAft>
                <a:spcPts val="0"/>
              </a:spcAft>
              <a:buNone/>
            </a:pPr>
            <a:r>
              <a:t/>
            </a:r>
            <a:endParaRPr sz="1200">
              <a:solidFill>
                <a:srgbClr val="999999"/>
              </a:solidFill>
              <a:latin typeface="Rubik"/>
              <a:ea typeface="Rubik"/>
              <a:cs typeface="Rubik"/>
              <a:sym typeface="Rubik"/>
            </a:endParaRPr>
          </a:p>
        </p:txBody>
      </p:sp>
      <p:sp>
        <p:nvSpPr>
          <p:cNvPr id="317" name="Google Shape;317;p40"/>
          <p:cNvSpPr txBox="1"/>
          <p:nvPr/>
        </p:nvSpPr>
        <p:spPr>
          <a:xfrm>
            <a:off x="3657600" y="1622150"/>
            <a:ext cx="4851900" cy="35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700"/>
              <a:buFont typeface="Arial"/>
              <a:buNone/>
            </a:pPr>
            <a:r>
              <a:rPr lang="en">
                <a:solidFill>
                  <a:srgbClr val="A4C2F4"/>
                </a:solidFill>
                <a:latin typeface="Consolas"/>
                <a:ea typeface="Consolas"/>
                <a:cs typeface="Consolas"/>
                <a:sym typeface="Consolas"/>
              </a:rPr>
              <a:t>var </a:t>
            </a:r>
            <a:r>
              <a:rPr lang="en">
                <a:solidFill>
                  <a:srgbClr val="EA9999"/>
                </a:solidFill>
                <a:latin typeface="Consolas"/>
                <a:ea typeface="Consolas"/>
                <a:cs typeface="Consolas"/>
                <a:sym typeface="Consolas"/>
              </a:rPr>
              <a:t>x</a:t>
            </a:r>
            <a:r>
              <a:rPr lang="en">
                <a:solidFill>
                  <a:srgbClr val="A4C2F4"/>
                </a:solidFill>
                <a:latin typeface="Consolas"/>
                <a:ea typeface="Consolas"/>
                <a:cs typeface="Consolas"/>
                <a:sym typeface="Consolas"/>
              </a:rPr>
              <a:t> </a:t>
            </a:r>
            <a:r>
              <a:rPr lang="en">
                <a:solidFill>
                  <a:schemeClr val="lt1"/>
                </a:solidFill>
                <a:latin typeface="Consolas"/>
                <a:ea typeface="Consolas"/>
                <a:cs typeface="Consolas"/>
                <a:sym typeface="Consolas"/>
              </a:rPr>
              <a:t>=</a:t>
            </a:r>
            <a:r>
              <a:rPr lang="en">
                <a:solidFill>
                  <a:schemeClr val="lt1"/>
                </a:solidFill>
                <a:latin typeface="Consolas"/>
                <a:ea typeface="Consolas"/>
                <a:cs typeface="Consolas"/>
                <a:sym typeface="Consolas"/>
              </a:rPr>
              <a:t> </a:t>
            </a:r>
            <a:r>
              <a:rPr lang="en">
                <a:solidFill>
                  <a:srgbClr val="F6B26B"/>
                </a:solidFill>
                <a:latin typeface="Consolas"/>
                <a:ea typeface="Consolas"/>
                <a:cs typeface="Consolas"/>
                <a:sym typeface="Consolas"/>
              </a:rPr>
              <a:t>3</a:t>
            </a:r>
            <a:r>
              <a:rPr lang="en">
                <a:solidFill>
                  <a:schemeClr val="lt1"/>
                </a:solidFill>
                <a:latin typeface="Consolas"/>
                <a:ea typeface="Consolas"/>
                <a:cs typeface="Consolas"/>
                <a:sym typeface="Consolas"/>
              </a:rPr>
              <a:t>;</a:t>
            </a:r>
            <a:endParaRPr>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rPr lang="en">
                <a:solidFill>
                  <a:srgbClr val="A4C2F4"/>
                </a:solidFill>
                <a:latin typeface="Consolas"/>
                <a:ea typeface="Consolas"/>
                <a:cs typeface="Consolas"/>
                <a:sym typeface="Consolas"/>
              </a:rPr>
              <a:t>var </a:t>
            </a:r>
            <a:r>
              <a:rPr lang="en">
                <a:solidFill>
                  <a:srgbClr val="EA9999"/>
                </a:solidFill>
                <a:latin typeface="Consolas"/>
                <a:ea typeface="Consolas"/>
                <a:cs typeface="Consolas"/>
                <a:sym typeface="Consolas"/>
              </a:rPr>
              <a:t>y</a:t>
            </a:r>
            <a:r>
              <a:rPr lang="en">
                <a:solidFill>
                  <a:srgbClr val="A4C2F4"/>
                </a:solidFill>
                <a:latin typeface="Consolas"/>
                <a:ea typeface="Consolas"/>
                <a:cs typeface="Consolas"/>
                <a:sym typeface="Consolas"/>
              </a:rPr>
              <a:t> </a:t>
            </a:r>
            <a:r>
              <a:rPr lang="en">
                <a:solidFill>
                  <a:schemeClr val="lt1"/>
                </a:solidFill>
                <a:latin typeface="Consolas"/>
                <a:ea typeface="Consolas"/>
                <a:cs typeface="Consolas"/>
                <a:sym typeface="Consolas"/>
              </a:rPr>
              <a:t>= </a:t>
            </a:r>
            <a:r>
              <a:rPr lang="en">
                <a:solidFill>
                  <a:srgbClr val="F6B26B"/>
                </a:solidFill>
                <a:latin typeface="Consolas"/>
                <a:ea typeface="Consolas"/>
                <a:cs typeface="Consolas"/>
                <a:sym typeface="Consolas"/>
              </a:rPr>
              <a:t>2</a:t>
            </a:r>
            <a:r>
              <a:rPr lang="en">
                <a:solidFill>
                  <a:schemeClr val="lt1"/>
                </a:solidFill>
                <a:latin typeface="Consolas"/>
                <a:ea typeface="Consolas"/>
                <a:cs typeface="Consolas"/>
                <a:sym typeface="Consolas"/>
              </a:rPr>
              <a:t>;</a:t>
            </a:r>
            <a:endParaRPr>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rPr lang="en">
                <a:solidFill>
                  <a:srgbClr val="A4C2F4"/>
                </a:solidFill>
                <a:latin typeface="Consolas"/>
                <a:ea typeface="Consolas"/>
                <a:cs typeface="Consolas"/>
                <a:sym typeface="Consolas"/>
              </a:rPr>
              <a:t>var </a:t>
            </a:r>
            <a:r>
              <a:rPr lang="en">
                <a:solidFill>
                  <a:srgbClr val="EA9999"/>
                </a:solidFill>
                <a:latin typeface="Consolas"/>
                <a:ea typeface="Consolas"/>
                <a:cs typeface="Consolas"/>
                <a:sym typeface="Consolas"/>
              </a:rPr>
              <a:t>resultado1</a:t>
            </a:r>
            <a:r>
              <a:rPr lang="en">
                <a:solidFill>
                  <a:srgbClr val="A4C2F4"/>
                </a:solidFill>
                <a:latin typeface="Consolas"/>
                <a:ea typeface="Consolas"/>
                <a:cs typeface="Consolas"/>
                <a:sym typeface="Consolas"/>
              </a:rPr>
              <a:t> </a:t>
            </a:r>
            <a:r>
              <a:rPr lang="en">
                <a:solidFill>
                  <a:schemeClr val="lt1"/>
                </a:solidFill>
                <a:latin typeface="Consolas"/>
                <a:ea typeface="Consolas"/>
                <a:cs typeface="Consolas"/>
                <a:sym typeface="Consolas"/>
              </a:rPr>
              <a:t>= </a:t>
            </a:r>
            <a:r>
              <a:rPr lang="en">
                <a:solidFill>
                  <a:srgbClr val="EA9999"/>
                </a:solidFill>
                <a:latin typeface="Consolas"/>
                <a:ea typeface="Consolas"/>
                <a:cs typeface="Consolas"/>
                <a:sym typeface="Consolas"/>
              </a:rPr>
              <a:t>x</a:t>
            </a:r>
            <a:r>
              <a:rPr lang="en">
                <a:solidFill>
                  <a:srgbClr val="F6B26B"/>
                </a:solidFill>
                <a:latin typeface="Consolas"/>
                <a:ea typeface="Consolas"/>
                <a:cs typeface="Consolas"/>
                <a:sym typeface="Consolas"/>
              </a:rPr>
              <a:t> </a:t>
            </a:r>
            <a:r>
              <a:rPr lang="en">
                <a:solidFill>
                  <a:srgbClr val="FFFFFF"/>
                </a:solidFill>
                <a:latin typeface="Consolas"/>
                <a:ea typeface="Consolas"/>
                <a:cs typeface="Consolas"/>
                <a:sym typeface="Consolas"/>
              </a:rPr>
              <a:t>+</a:t>
            </a:r>
            <a:r>
              <a:rPr lang="en">
                <a:solidFill>
                  <a:srgbClr val="F6B26B"/>
                </a:solidFill>
                <a:latin typeface="Consolas"/>
                <a:ea typeface="Consolas"/>
                <a:cs typeface="Consolas"/>
                <a:sym typeface="Consolas"/>
              </a:rPr>
              <a:t> </a:t>
            </a:r>
            <a:r>
              <a:rPr lang="en">
                <a:solidFill>
                  <a:srgbClr val="EA9999"/>
                </a:solidFill>
                <a:latin typeface="Consolas"/>
                <a:ea typeface="Consolas"/>
                <a:cs typeface="Consolas"/>
                <a:sym typeface="Consolas"/>
              </a:rPr>
              <a:t>y</a:t>
            </a:r>
            <a:r>
              <a:rPr lang="en">
                <a:solidFill>
                  <a:schemeClr val="lt1"/>
                </a:solidFill>
                <a:latin typeface="Consolas"/>
                <a:ea typeface="Consolas"/>
                <a:cs typeface="Consolas"/>
                <a:sym typeface="Consolas"/>
              </a:rPr>
              <a:t>;</a:t>
            </a:r>
            <a:endParaRPr>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rPr lang="en">
                <a:solidFill>
                  <a:srgbClr val="A4C2F4"/>
                </a:solidFill>
                <a:latin typeface="Consolas"/>
                <a:ea typeface="Consolas"/>
                <a:cs typeface="Consolas"/>
                <a:sym typeface="Consolas"/>
              </a:rPr>
              <a:t>var </a:t>
            </a:r>
            <a:r>
              <a:rPr lang="en">
                <a:solidFill>
                  <a:srgbClr val="EA9999"/>
                </a:solidFill>
                <a:latin typeface="Consolas"/>
                <a:ea typeface="Consolas"/>
                <a:cs typeface="Consolas"/>
                <a:sym typeface="Consolas"/>
              </a:rPr>
              <a:t>resultado2</a:t>
            </a:r>
            <a:r>
              <a:rPr lang="en">
                <a:solidFill>
                  <a:srgbClr val="A4C2F4"/>
                </a:solidFill>
                <a:latin typeface="Consolas"/>
                <a:ea typeface="Consolas"/>
                <a:cs typeface="Consolas"/>
                <a:sym typeface="Consolas"/>
              </a:rPr>
              <a:t> </a:t>
            </a:r>
            <a:r>
              <a:rPr lang="en">
                <a:solidFill>
                  <a:schemeClr val="lt1"/>
                </a:solidFill>
                <a:latin typeface="Consolas"/>
                <a:ea typeface="Consolas"/>
                <a:cs typeface="Consolas"/>
                <a:sym typeface="Consolas"/>
              </a:rPr>
              <a:t>= </a:t>
            </a:r>
            <a:r>
              <a:rPr lang="en">
                <a:solidFill>
                  <a:srgbClr val="EA9999"/>
                </a:solidFill>
                <a:latin typeface="Consolas"/>
                <a:ea typeface="Consolas"/>
                <a:cs typeface="Consolas"/>
                <a:sym typeface="Consolas"/>
              </a:rPr>
              <a:t>y</a:t>
            </a:r>
            <a:r>
              <a:rPr lang="en">
                <a:solidFill>
                  <a:srgbClr val="F6B26B"/>
                </a:solidFill>
                <a:latin typeface="Consolas"/>
                <a:ea typeface="Consolas"/>
                <a:cs typeface="Consolas"/>
                <a:sym typeface="Consolas"/>
              </a:rPr>
              <a:t> </a:t>
            </a:r>
            <a:r>
              <a:rPr lang="en">
                <a:solidFill>
                  <a:srgbClr val="FFFFFF"/>
                </a:solidFill>
                <a:latin typeface="Consolas"/>
                <a:ea typeface="Consolas"/>
                <a:cs typeface="Consolas"/>
                <a:sym typeface="Consolas"/>
              </a:rPr>
              <a:t>-</a:t>
            </a:r>
            <a:r>
              <a:rPr lang="en">
                <a:solidFill>
                  <a:srgbClr val="F6B26B"/>
                </a:solidFill>
                <a:latin typeface="Consolas"/>
                <a:ea typeface="Consolas"/>
                <a:cs typeface="Consolas"/>
                <a:sym typeface="Consolas"/>
              </a:rPr>
              <a:t> 3</a:t>
            </a:r>
            <a:r>
              <a:rPr lang="en">
                <a:solidFill>
                  <a:schemeClr val="lt1"/>
                </a:solidFill>
                <a:latin typeface="Consolas"/>
                <a:ea typeface="Consolas"/>
                <a:cs typeface="Consolas"/>
                <a:sym typeface="Consolas"/>
              </a:rPr>
              <a:t>;</a:t>
            </a:r>
            <a:endParaRPr>
              <a:solidFill>
                <a:schemeClr val="lt1"/>
              </a:solidFill>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21" name="Shape 321"/>
        <p:cNvGrpSpPr/>
        <p:nvPr/>
      </p:nvGrpSpPr>
      <p:grpSpPr>
        <a:xfrm>
          <a:off x="0" y="0"/>
          <a:ext cx="0" cy="0"/>
          <a:chOff x="0" y="0"/>
          <a:chExt cx="0" cy="0"/>
        </a:xfrm>
      </p:grpSpPr>
      <p:sp>
        <p:nvSpPr>
          <p:cNvPr id="322" name="Google Shape;322;p41"/>
          <p:cNvSpPr/>
          <p:nvPr/>
        </p:nvSpPr>
        <p:spPr>
          <a:xfrm>
            <a:off x="3368300" y="1405175"/>
            <a:ext cx="5165700" cy="3782700"/>
          </a:xfrm>
          <a:prstGeom prst="rect">
            <a:avLst/>
          </a:prstGeom>
          <a:solidFill>
            <a:srgbClr val="0F203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41"/>
          <p:cNvSpPr txBox="1"/>
          <p:nvPr/>
        </p:nvSpPr>
        <p:spPr>
          <a:xfrm>
            <a:off x="1009900" y="931125"/>
            <a:ext cx="4953000" cy="23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en" sz="2000">
                <a:solidFill>
                  <a:srgbClr val="0F2030"/>
                </a:solidFill>
                <a:latin typeface="Rubik"/>
                <a:ea typeface="Rubik"/>
                <a:cs typeface="Rubik"/>
                <a:sym typeface="Rubik"/>
              </a:rPr>
              <a:t>Operadores de asignación</a:t>
            </a:r>
            <a:endParaRPr b="0" i="0" sz="2000" u="none" cap="none" strike="noStrike">
              <a:solidFill>
                <a:srgbClr val="0F2030"/>
              </a:solidFill>
              <a:latin typeface="Rubik"/>
              <a:ea typeface="Rubik"/>
              <a:cs typeface="Rubik"/>
              <a:sym typeface="Rubik"/>
            </a:endParaRPr>
          </a:p>
        </p:txBody>
      </p:sp>
      <p:sp>
        <p:nvSpPr>
          <p:cNvPr id="324" name="Google Shape;324;p41"/>
          <p:cNvSpPr/>
          <p:nvPr/>
        </p:nvSpPr>
        <p:spPr>
          <a:xfrm>
            <a:off x="1123625" y="813525"/>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41"/>
          <p:cNvSpPr/>
          <p:nvPr/>
        </p:nvSpPr>
        <p:spPr>
          <a:xfrm>
            <a:off x="631100" y="1419825"/>
            <a:ext cx="2732400" cy="3723600"/>
          </a:xfrm>
          <a:prstGeom prst="rect">
            <a:avLst/>
          </a:prstGeom>
          <a:solidFill>
            <a:srgbClr val="D8D8D8">
              <a:alpha val="407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41"/>
          <p:cNvSpPr txBox="1"/>
          <p:nvPr/>
        </p:nvSpPr>
        <p:spPr>
          <a:xfrm>
            <a:off x="1009900" y="1623675"/>
            <a:ext cx="2267400" cy="3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999999"/>
                </a:solidFill>
                <a:latin typeface="Rubik"/>
                <a:ea typeface="Rubik"/>
                <a:cs typeface="Rubik"/>
                <a:sym typeface="Rubik"/>
              </a:rPr>
              <a:t>Las variables transportan sus valores.</a:t>
            </a:r>
            <a:endParaRPr sz="1200">
              <a:solidFill>
                <a:srgbClr val="999999"/>
              </a:solidFill>
              <a:latin typeface="Rubik"/>
              <a:ea typeface="Rubik"/>
              <a:cs typeface="Rubik"/>
              <a:sym typeface="Rubik"/>
            </a:endParaRPr>
          </a:p>
          <a:p>
            <a:pPr indent="0" lvl="0" marL="0" rtl="0" algn="l">
              <a:spcBef>
                <a:spcPts val="0"/>
              </a:spcBef>
              <a:spcAft>
                <a:spcPts val="0"/>
              </a:spcAft>
              <a:buNone/>
            </a:pPr>
            <a:r>
              <a:t/>
            </a:r>
            <a:endParaRPr sz="1200">
              <a:solidFill>
                <a:srgbClr val="999999"/>
              </a:solidFill>
              <a:latin typeface="Rubik"/>
              <a:ea typeface="Rubik"/>
              <a:cs typeface="Rubik"/>
              <a:sym typeface="Rubik"/>
            </a:endParaRPr>
          </a:p>
        </p:txBody>
      </p:sp>
      <p:sp>
        <p:nvSpPr>
          <p:cNvPr id="327" name="Google Shape;327;p41"/>
          <p:cNvSpPr txBox="1"/>
          <p:nvPr/>
        </p:nvSpPr>
        <p:spPr>
          <a:xfrm>
            <a:off x="3657600" y="1622150"/>
            <a:ext cx="4851900" cy="35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700"/>
              <a:buFont typeface="Arial"/>
              <a:buNone/>
            </a:pPr>
            <a:r>
              <a:rPr lang="en">
                <a:solidFill>
                  <a:srgbClr val="A4C2F4"/>
                </a:solidFill>
                <a:latin typeface="Consolas"/>
                <a:ea typeface="Consolas"/>
                <a:cs typeface="Consolas"/>
                <a:sym typeface="Consolas"/>
              </a:rPr>
              <a:t>var </a:t>
            </a:r>
            <a:r>
              <a:rPr lang="en">
                <a:solidFill>
                  <a:srgbClr val="EA9999"/>
                </a:solidFill>
                <a:latin typeface="Consolas"/>
                <a:ea typeface="Consolas"/>
                <a:cs typeface="Consolas"/>
                <a:sym typeface="Consolas"/>
              </a:rPr>
              <a:t>x</a:t>
            </a:r>
            <a:r>
              <a:rPr lang="en">
                <a:solidFill>
                  <a:srgbClr val="A4C2F4"/>
                </a:solidFill>
                <a:latin typeface="Consolas"/>
                <a:ea typeface="Consolas"/>
                <a:cs typeface="Consolas"/>
                <a:sym typeface="Consolas"/>
              </a:rPr>
              <a:t> </a:t>
            </a:r>
            <a:r>
              <a:rPr lang="en">
                <a:solidFill>
                  <a:schemeClr val="lt1"/>
                </a:solidFill>
                <a:latin typeface="Consolas"/>
                <a:ea typeface="Consolas"/>
                <a:cs typeface="Consolas"/>
                <a:sym typeface="Consolas"/>
              </a:rPr>
              <a:t>= </a:t>
            </a:r>
            <a:r>
              <a:rPr lang="en">
                <a:solidFill>
                  <a:srgbClr val="F6B26B"/>
                </a:solidFill>
                <a:latin typeface="Consolas"/>
                <a:ea typeface="Consolas"/>
                <a:cs typeface="Consolas"/>
                <a:sym typeface="Consolas"/>
              </a:rPr>
              <a:t>3</a:t>
            </a:r>
            <a:r>
              <a:rPr lang="en">
                <a:solidFill>
                  <a:schemeClr val="lt1"/>
                </a:solidFill>
                <a:latin typeface="Consolas"/>
                <a:ea typeface="Consolas"/>
                <a:cs typeface="Consolas"/>
                <a:sym typeface="Consolas"/>
              </a:rPr>
              <a:t>;</a:t>
            </a:r>
            <a:endParaRPr>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rPr lang="en">
                <a:solidFill>
                  <a:srgbClr val="A4C2F4"/>
                </a:solidFill>
                <a:latin typeface="Consolas"/>
                <a:ea typeface="Consolas"/>
                <a:cs typeface="Consolas"/>
                <a:sym typeface="Consolas"/>
              </a:rPr>
              <a:t>var </a:t>
            </a:r>
            <a:r>
              <a:rPr lang="en">
                <a:solidFill>
                  <a:srgbClr val="EA9999"/>
                </a:solidFill>
                <a:latin typeface="Consolas"/>
                <a:ea typeface="Consolas"/>
                <a:cs typeface="Consolas"/>
                <a:sym typeface="Consolas"/>
              </a:rPr>
              <a:t>y</a:t>
            </a:r>
            <a:r>
              <a:rPr lang="en">
                <a:solidFill>
                  <a:srgbClr val="A4C2F4"/>
                </a:solidFill>
                <a:latin typeface="Consolas"/>
                <a:ea typeface="Consolas"/>
                <a:cs typeface="Consolas"/>
                <a:sym typeface="Consolas"/>
              </a:rPr>
              <a:t> </a:t>
            </a:r>
            <a:r>
              <a:rPr lang="en">
                <a:solidFill>
                  <a:schemeClr val="lt1"/>
                </a:solidFill>
                <a:latin typeface="Consolas"/>
                <a:ea typeface="Consolas"/>
                <a:cs typeface="Consolas"/>
                <a:sym typeface="Consolas"/>
              </a:rPr>
              <a:t>= </a:t>
            </a:r>
            <a:r>
              <a:rPr lang="en">
                <a:solidFill>
                  <a:srgbClr val="F6B26B"/>
                </a:solidFill>
                <a:latin typeface="Consolas"/>
                <a:ea typeface="Consolas"/>
                <a:cs typeface="Consolas"/>
                <a:sym typeface="Consolas"/>
              </a:rPr>
              <a:t>2</a:t>
            </a:r>
            <a:r>
              <a:rPr lang="en">
                <a:solidFill>
                  <a:schemeClr val="lt1"/>
                </a:solidFill>
                <a:latin typeface="Consolas"/>
                <a:ea typeface="Consolas"/>
                <a:cs typeface="Consolas"/>
                <a:sym typeface="Consolas"/>
              </a:rPr>
              <a:t>;</a:t>
            </a:r>
            <a:endParaRPr>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rPr lang="en">
                <a:solidFill>
                  <a:srgbClr val="EA9999"/>
                </a:solidFill>
                <a:latin typeface="Consolas"/>
                <a:ea typeface="Consolas"/>
                <a:cs typeface="Consolas"/>
                <a:sym typeface="Consolas"/>
              </a:rPr>
              <a:t>x</a:t>
            </a:r>
            <a:r>
              <a:rPr lang="en">
                <a:solidFill>
                  <a:srgbClr val="A4C2F4"/>
                </a:solidFill>
                <a:latin typeface="Consolas"/>
                <a:ea typeface="Consolas"/>
                <a:cs typeface="Consolas"/>
                <a:sym typeface="Consolas"/>
              </a:rPr>
              <a:t> </a:t>
            </a:r>
            <a:r>
              <a:rPr lang="en">
                <a:solidFill>
                  <a:schemeClr val="lt1"/>
                </a:solidFill>
                <a:latin typeface="Consolas"/>
                <a:ea typeface="Consolas"/>
                <a:cs typeface="Consolas"/>
                <a:sym typeface="Consolas"/>
              </a:rPr>
              <a:t>+= </a:t>
            </a:r>
            <a:r>
              <a:rPr lang="en">
                <a:solidFill>
                  <a:srgbClr val="EA9999"/>
                </a:solidFill>
                <a:latin typeface="Consolas"/>
                <a:ea typeface="Consolas"/>
                <a:cs typeface="Consolas"/>
                <a:sym typeface="Consolas"/>
              </a:rPr>
              <a:t>y</a:t>
            </a:r>
            <a:r>
              <a:rPr lang="en">
                <a:solidFill>
                  <a:schemeClr val="lt1"/>
                </a:solidFill>
                <a:latin typeface="Consolas"/>
                <a:ea typeface="Consolas"/>
                <a:cs typeface="Consolas"/>
                <a:sym typeface="Consolas"/>
              </a:rPr>
              <a:t>; </a:t>
            </a:r>
            <a:r>
              <a:rPr lang="en">
                <a:solidFill>
                  <a:srgbClr val="6AA84F"/>
                </a:solidFill>
                <a:latin typeface="Consolas"/>
                <a:ea typeface="Consolas"/>
                <a:cs typeface="Consolas"/>
                <a:sym typeface="Consolas"/>
              </a:rPr>
              <a:t>// Resultado: 5</a:t>
            </a:r>
            <a:endParaRPr>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rPr lang="en">
                <a:solidFill>
                  <a:srgbClr val="EA9999"/>
                </a:solidFill>
                <a:latin typeface="Consolas"/>
                <a:ea typeface="Consolas"/>
                <a:cs typeface="Consolas"/>
                <a:sym typeface="Consolas"/>
              </a:rPr>
              <a:t>x</a:t>
            </a:r>
            <a:r>
              <a:rPr lang="en">
                <a:solidFill>
                  <a:srgbClr val="A4C2F4"/>
                </a:solidFill>
                <a:latin typeface="Consolas"/>
                <a:ea typeface="Consolas"/>
                <a:cs typeface="Consolas"/>
                <a:sym typeface="Consolas"/>
              </a:rPr>
              <a:t> </a:t>
            </a:r>
            <a:r>
              <a:rPr lang="en">
                <a:solidFill>
                  <a:schemeClr val="lt1"/>
                </a:solidFill>
                <a:latin typeface="Consolas"/>
                <a:ea typeface="Consolas"/>
                <a:cs typeface="Consolas"/>
                <a:sym typeface="Consolas"/>
              </a:rPr>
              <a:t>-= </a:t>
            </a:r>
            <a:r>
              <a:rPr lang="en">
                <a:solidFill>
                  <a:srgbClr val="EA9999"/>
                </a:solidFill>
                <a:latin typeface="Consolas"/>
                <a:ea typeface="Consolas"/>
                <a:cs typeface="Consolas"/>
                <a:sym typeface="Consolas"/>
              </a:rPr>
              <a:t>y</a:t>
            </a:r>
            <a:r>
              <a:rPr lang="en">
                <a:solidFill>
                  <a:schemeClr val="lt1"/>
                </a:solidFill>
                <a:latin typeface="Consolas"/>
                <a:ea typeface="Consolas"/>
                <a:cs typeface="Consolas"/>
                <a:sym typeface="Consolas"/>
              </a:rPr>
              <a:t>; </a:t>
            </a:r>
            <a:r>
              <a:rPr lang="en">
                <a:solidFill>
                  <a:srgbClr val="6AA84F"/>
                </a:solidFill>
                <a:latin typeface="Consolas"/>
                <a:ea typeface="Consolas"/>
                <a:cs typeface="Consolas"/>
                <a:sym typeface="Consolas"/>
              </a:rPr>
              <a:t>// Resultado: 1</a:t>
            </a:r>
            <a:endParaRPr>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rPr lang="en">
                <a:solidFill>
                  <a:srgbClr val="EA9999"/>
                </a:solidFill>
                <a:latin typeface="Consolas"/>
                <a:ea typeface="Consolas"/>
                <a:cs typeface="Consolas"/>
                <a:sym typeface="Consolas"/>
              </a:rPr>
              <a:t>x</a:t>
            </a:r>
            <a:r>
              <a:rPr lang="en">
                <a:solidFill>
                  <a:srgbClr val="A4C2F4"/>
                </a:solidFill>
                <a:latin typeface="Consolas"/>
                <a:ea typeface="Consolas"/>
                <a:cs typeface="Consolas"/>
                <a:sym typeface="Consolas"/>
              </a:rPr>
              <a:t> </a:t>
            </a:r>
            <a:r>
              <a:rPr lang="en">
                <a:solidFill>
                  <a:schemeClr val="lt1"/>
                </a:solidFill>
                <a:latin typeface="Consolas"/>
                <a:ea typeface="Consolas"/>
                <a:cs typeface="Consolas"/>
                <a:sym typeface="Consolas"/>
              </a:rPr>
              <a:t>*= </a:t>
            </a:r>
            <a:r>
              <a:rPr lang="en">
                <a:solidFill>
                  <a:srgbClr val="EA9999"/>
                </a:solidFill>
                <a:latin typeface="Consolas"/>
                <a:ea typeface="Consolas"/>
                <a:cs typeface="Consolas"/>
                <a:sym typeface="Consolas"/>
              </a:rPr>
              <a:t>y</a:t>
            </a:r>
            <a:r>
              <a:rPr lang="en">
                <a:solidFill>
                  <a:schemeClr val="lt1"/>
                </a:solidFill>
                <a:latin typeface="Consolas"/>
                <a:ea typeface="Consolas"/>
                <a:cs typeface="Consolas"/>
                <a:sym typeface="Consolas"/>
              </a:rPr>
              <a:t>; </a:t>
            </a:r>
            <a:r>
              <a:rPr lang="en">
                <a:solidFill>
                  <a:srgbClr val="6AA84F"/>
                </a:solidFill>
                <a:latin typeface="Consolas"/>
                <a:ea typeface="Consolas"/>
                <a:cs typeface="Consolas"/>
                <a:sym typeface="Consolas"/>
              </a:rPr>
              <a:t>// Resultado: 6</a:t>
            </a:r>
            <a:r>
              <a:rPr lang="en">
                <a:solidFill>
                  <a:schemeClr val="lt1"/>
                </a:solidFill>
                <a:latin typeface="Consolas"/>
                <a:ea typeface="Consolas"/>
                <a:cs typeface="Consolas"/>
                <a:sym typeface="Consolas"/>
              </a:rPr>
              <a:t> </a:t>
            </a:r>
            <a:endParaRPr>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rPr lang="en">
                <a:solidFill>
                  <a:srgbClr val="EA9999"/>
                </a:solidFill>
                <a:latin typeface="Consolas"/>
                <a:ea typeface="Consolas"/>
                <a:cs typeface="Consolas"/>
                <a:sym typeface="Consolas"/>
              </a:rPr>
              <a:t>x</a:t>
            </a:r>
            <a:r>
              <a:rPr lang="en">
                <a:solidFill>
                  <a:srgbClr val="A4C2F4"/>
                </a:solidFill>
                <a:latin typeface="Consolas"/>
                <a:ea typeface="Consolas"/>
                <a:cs typeface="Consolas"/>
                <a:sym typeface="Consolas"/>
              </a:rPr>
              <a:t> </a:t>
            </a:r>
            <a:r>
              <a:rPr lang="en">
                <a:solidFill>
                  <a:schemeClr val="lt1"/>
                </a:solidFill>
                <a:latin typeface="Consolas"/>
                <a:ea typeface="Consolas"/>
                <a:cs typeface="Consolas"/>
                <a:sym typeface="Consolas"/>
              </a:rPr>
              <a:t>%= </a:t>
            </a:r>
            <a:r>
              <a:rPr lang="en">
                <a:solidFill>
                  <a:srgbClr val="EA9999"/>
                </a:solidFill>
                <a:latin typeface="Consolas"/>
                <a:ea typeface="Consolas"/>
                <a:cs typeface="Consolas"/>
                <a:sym typeface="Consolas"/>
              </a:rPr>
              <a:t>y</a:t>
            </a:r>
            <a:r>
              <a:rPr lang="en">
                <a:solidFill>
                  <a:schemeClr val="lt1"/>
                </a:solidFill>
                <a:latin typeface="Consolas"/>
                <a:ea typeface="Consolas"/>
                <a:cs typeface="Consolas"/>
                <a:sym typeface="Consolas"/>
              </a:rPr>
              <a:t>; </a:t>
            </a:r>
            <a:r>
              <a:rPr lang="en">
                <a:solidFill>
                  <a:srgbClr val="6AA84F"/>
                </a:solidFill>
                <a:latin typeface="Consolas"/>
                <a:ea typeface="Consolas"/>
                <a:cs typeface="Consolas"/>
                <a:sym typeface="Consolas"/>
              </a:rPr>
              <a:t>// Resultado: 1</a:t>
            </a:r>
            <a:endParaRPr>
              <a:solidFill>
                <a:srgbClr val="6AA84F"/>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t/>
            </a:r>
            <a:endParaRPr>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t/>
            </a:r>
            <a:endParaRPr>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rPr lang="en">
                <a:solidFill>
                  <a:srgbClr val="EA9999"/>
                </a:solidFill>
                <a:latin typeface="Consolas"/>
                <a:ea typeface="Consolas"/>
                <a:cs typeface="Consolas"/>
                <a:sym typeface="Consolas"/>
              </a:rPr>
              <a:t>x</a:t>
            </a:r>
            <a:r>
              <a:rPr lang="en">
                <a:solidFill>
                  <a:srgbClr val="A4C2F4"/>
                </a:solidFill>
                <a:latin typeface="Consolas"/>
                <a:ea typeface="Consolas"/>
                <a:cs typeface="Consolas"/>
                <a:sym typeface="Consolas"/>
              </a:rPr>
              <a:t> </a:t>
            </a:r>
            <a:r>
              <a:rPr lang="en">
                <a:solidFill>
                  <a:schemeClr val="lt1"/>
                </a:solidFill>
                <a:latin typeface="Consolas"/>
                <a:ea typeface="Consolas"/>
                <a:cs typeface="Consolas"/>
                <a:sym typeface="Consolas"/>
              </a:rPr>
              <a:t>= </a:t>
            </a:r>
            <a:r>
              <a:rPr lang="en">
                <a:solidFill>
                  <a:srgbClr val="EA9999"/>
                </a:solidFill>
                <a:latin typeface="Consolas"/>
                <a:ea typeface="Consolas"/>
                <a:cs typeface="Consolas"/>
                <a:sym typeface="Consolas"/>
              </a:rPr>
              <a:t>x </a:t>
            </a:r>
            <a:r>
              <a:rPr lang="en">
                <a:solidFill>
                  <a:srgbClr val="FFFFFF"/>
                </a:solidFill>
                <a:latin typeface="Consolas"/>
                <a:ea typeface="Consolas"/>
                <a:cs typeface="Consolas"/>
                <a:sym typeface="Consolas"/>
              </a:rPr>
              <a:t>+</a:t>
            </a:r>
            <a:r>
              <a:rPr lang="en">
                <a:solidFill>
                  <a:schemeClr val="lt1"/>
                </a:solidFill>
                <a:latin typeface="Consolas"/>
                <a:ea typeface="Consolas"/>
                <a:cs typeface="Consolas"/>
                <a:sym typeface="Consolas"/>
              </a:rPr>
              <a:t> </a:t>
            </a:r>
            <a:r>
              <a:rPr lang="en">
                <a:solidFill>
                  <a:srgbClr val="EA9999"/>
                </a:solidFill>
                <a:latin typeface="Consolas"/>
                <a:ea typeface="Consolas"/>
                <a:cs typeface="Consolas"/>
                <a:sym typeface="Consolas"/>
              </a:rPr>
              <a:t>y</a:t>
            </a:r>
            <a:r>
              <a:rPr lang="en">
                <a:solidFill>
                  <a:schemeClr val="lt1"/>
                </a:solidFill>
                <a:latin typeface="Consolas"/>
                <a:ea typeface="Consolas"/>
                <a:cs typeface="Consolas"/>
                <a:sym typeface="Consolas"/>
              </a:rPr>
              <a:t>; </a:t>
            </a:r>
            <a:endParaRPr>
              <a:solidFill>
                <a:schemeClr val="lt1"/>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p15"/>
          <p:cNvSpPr txBox="1"/>
          <p:nvPr/>
        </p:nvSpPr>
        <p:spPr>
          <a:xfrm>
            <a:off x="1009900" y="1628250"/>
            <a:ext cx="4710900" cy="237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lang="en" sz="2400">
                <a:solidFill>
                  <a:srgbClr val="0F2030"/>
                </a:solidFill>
                <a:latin typeface="Rubik"/>
                <a:ea typeface="Rubik"/>
                <a:cs typeface="Rubik"/>
                <a:sym typeface="Rubik"/>
              </a:rPr>
              <a:t>Programa informático</a:t>
            </a:r>
            <a:endParaRPr sz="2400">
              <a:solidFill>
                <a:srgbClr val="0F2030"/>
              </a:solidFill>
              <a:latin typeface="Rubik"/>
              <a:ea typeface="Rubik"/>
              <a:cs typeface="Rubik"/>
              <a:sym typeface="Rubik"/>
            </a:endParaRPr>
          </a:p>
        </p:txBody>
      </p:sp>
      <p:sp>
        <p:nvSpPr>
          <p:cNvPr id="70" name="Google Shape;70;p15"/>
          <p:cNvSpPr/>
          <p:nvPr/>
        </p:nvSpPr>
        <p:spPr>
          <a:xfrm>
            <a:off x="1123625" y="1434450"/>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5"/>
          <p:cNvSpPr txBox="1"/>
          <p:nvPr/>
        </p:nvSpPr>
        <p:spPr>
          <a:xfrm>
            <a:off x="1086100" y="2205775"/>
            <a:ext cx="7017900" cy="264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a:solidFill>
                  <a:srgbClr val="999999"/>
                </a:solidFill>
                <a:latin typeface="Rubik"/>
                <a:ea typeface="Rubik"/>
                <a:cs typeface="Rubik"/>
                <a:sym typeface="Rubik"/>
              </a:rPr>
              <a:t>Los programas informáticos, entre otras cosas, son </a:t>
            </a:r>
            <a:r>
              <a:rPr b="1" lang="en">
                <a:solidFill>
                  <a:srgbClr val="999999"/>
                </a:solidFill>
                <a:latin typeface="Rubik"/>
                <a:ea typeface="Rubik"/>
                <a:cs typeface="Rubik"/>
                <a:sym typeface="Rubik"/>
              </a:rPr>
              <a:t>procesos que se encargan de  la toma de </a:t>
            </a:r>
            <a:r>
              <a:rPr b="1" lang="en">
                <a:solidFill>
                  <a:srgbClr val="999999"/>
                </a:solidFill>
                <a:latin typeface="Rubik"/>
                <a:ea typeface="Rubik"/>
                <a:cs typeface="Rubik"/>
                <a:sym typeface="Rubik"/>
              </a:rPr>
              <a:t>decisiones</a:t>
            </a:r>
            <a:r>
              <a:rPr lang="en">
                <a:solidFill>
                  <a:srgbClr val="999999"/>
                </a:solidFill>
                <a:latin typeface="Rubik"/>
                <a:ea typeface="Rubik"/>
                <a:cs typeface="Rubik"/>
                <a:sym typeface="Rubik"/>
              </a:rPr>
              <a:t>. </a:t>
            </a:r>
            <a:endParaRPr>
              <a:solidFill>
                <a:srgbClr val="999999"/>
              </a:solidFill>
              <a:latin typeface="Rubik"/>
              <a:ea typeface="Rubik"/>
              <a:cs typeface="Rubik"/>
              <a:sym typeface="Rubik"/>
            </a:endParaRPr>
          </a:p>
          <a:p>
            <a:pPr indent="0" lvl="0" marL="0" marR="0" rtl="0" algn="l">
              <a:lnSpc>
                <a:spcPct val="100000"/>
              </a:lnSpc>
              <a:spcBef>
                <a:spcPts val="0"/>
              </a:spcBef>
              <a:spcAft>
                <a:spcPts val="0"/>
              </a:spcAft>
              <a:buClr>
                <a:srgbClr val="000000"/>
              </a:buClr>
              <a:buSzPts val="1200"/>
              <a:buFont typeface="Arial"/>
              <a:buNone/>
            </a:pPr>
            <a:r>
              <a:rPr lang="en">
                <a:solidFill>
                  <a:srgbClr val="999999"/>
                </a:solidFill>
                <a:latin typeface="Rubik"/>
                <a:ea typeface="Rubik"/>
                <a:cs typeface="Rubik"/>
                <a:sym typeface="Rubik"/>
              </a:rPr>
              <a:t>Podemos</a:t>
            </a:r>
            <a:r>
              <a:rPr b="1" lang="en">
                <a:solidFill>
                  <a:srgbClr val="999999"/>
                </a:solidFill>
                <a:latin typeface="Rubik"/>
                <a:ea typeface="Rubik"/>
                <a:cs typeface="Rubik"/>
                <a:sym typeface="Rubik"/>
              </a:rPr>
              <a:t> visualizar la parte lógica</a:t>
            </a:r>
            <a:r>
              <a:rPr lang="en">
                <a:solidFill>
                  <a:srgbClr val="999999"/>
                </a:solidFill>
                <a:latin typeface="Rubik"/>
                <a:ea typeface="Rubik"/>
                <a:cs typeface="Rubik"/>
                <a:sym typeface="Rubik"/>
              </a:rPr>
              <a:t> de un programa mediante un </a:t>
            </a:r>
            <a:r>
              <a:rPr b="1" lang="en">
                <a:solidFill>
                  <a:srgbClr val="999999"/>
                </a:solidFill>
                <a:latin typeface="Rubik"/>
                <a:ea typeface="Rubik"/>
                <a:cs typeface="Rubik"/>
                <a:sym typeface="Rubik"/>
              </a:rPr>
              <a:t>diagrama de flujo</a:t>
            </a:r>
            <a:r>
              <a:rPr lang="en">
                <a:solidFill>
                  <a:srgbClr val="999999"/>
                </a:solidFill>
                <a:latin typeface="Rubik"/>
                <a:ea typeface="Rubik"/>
                <a:cs typeface="Rubik"/>
                <a:sym typeface="Rubik"/>
              </a:rPr>
              <a:t>, que nos muestran de </a:t>
            </a:r>
            <a:r>
              <a:rPr b="1" lang="en">
                <a:solidFill>
                  <a:srgbClr val="999999"/>
                </a:solidFill>
                <a:latin typeface="Rubik"/>
                <a:ea typeface="Rubik"/>
                <a:cs typeface="Rubik"/>
                <a:sym typeface="Rubik"/>
              </a:rPr>
              <a:t>forma gráfica</a:t>
            </a:r>
            <a:r>
              <a:rPr lang="en">
                <a:solidFill>
                  <a:srgbClr val="999999"/>
                </a:solidFill>
                <a:latin typeface="Rubik"/>
                <a:ea typeface="Rubik"/>
                <a:cs typeface="Rubik"/>
                <a:sym typeface="Rubik"/>
              </a:rPr>
              <a:t> como es la lógica que aplica un programa informático.</a:t>
            </a:r>
            <a:endParaRPr>
              <a:solidFill>
                <a:srgbClr val="999999"/>
              </a:solidFill>
              <a:latin typeface="Rubik"/>
              <a:ea typeface="Rubik"/>
              <a:cs typeface="Rubik"/>
              <a:sym typeface="Rubik"/>
            </a:endParaRPr>
          </a:p>
          <a:p>
            <a:pPr indent="0" lvl="0" marL="0" marR="0" rtl="0" algn="l">
              <a:lnSpc>
                <a:spcPct val="100000"/>
              </a:lnSpc>
              <a:spcBef>
                <a:spcPts val="0"/>
              </a:spcBef>
              <a:spcAft>
                <a:spcPts val="0"/>
              </a:spcAft>
              <a:buClr>
                <a:srgbClr val="000000"/>
              </a:buClr>
              <a:buSzPts val="1200"/>
              <a:buFont typeface="Arial"/>
              <a:buNone/>
            </a:pPr>
            <a:r>
              <a:rPr lang="en">
                <a:solidFill>
                  <a:srgbClr val="999999"/>
                </a:solidFill>
                <a:latin typeface="Rubik"/>
                <a:ea typeface="Rubik"/>
                <a:cs typeface="Rubik"/>
                <a:sym typeface="Rubik"/>
              </a:rPr>
              <a:t>A esto se lo conoce como “</a:t>
            </a:r>
            <a:r>
              <a:rPr b="1" lang="en">
                <a:solidFill>
                  <a:srgbClr val="999999"/>
                </a:solidFill>
                <a:latin typeface="Rubik"/>
                <a:ea typeface="Rubik"/>
                <a:cs typeface="Rubik"/>
                <a:sym typeface="Rubik"/>
              </a:rPr>
              <a:t>lógica de negocio</a:t>
            </a:r>
            <a:r>
              <a:rPr lang="en">
                <a:solidFill>
                  <a:srgbClr val="999999"/>
                </a:solidFill>
                <a:latin typeface="Rubik"/>
                <a:ea typeface="Rubik"/>
                <a:cs typeface="Rubik"/>
                <a:sym typeface="Rubik"/>
              </a:rPr>
              <a:t>” o “</a:t>
            </a:r>
            <a:r>
              <a:rPr b="1" lang="en">
                <a:solidFill>
                  <a:srgbClr val="999999"/>
                </a:solidFill>
                <a:latin typeface="Rubik"/>
                <a:ea typeface="Rubik"/>
                <a:cs typeface="Rubik"/>
                <a:sym typeface="Rubik"/>
              </a:rPr>
              <a:t>reglas de negocio</a:t>
            </a:r>
            <a:r>
              <a:rPr lang="en">
                <a:solidFill>
                  <a:srgbClr val="999999"/>
                </a:solidFill>
                <a:latin typeface="Rubik"/>
                <a:ea typeface="Rubik"/>
                <a:cs typeface="Rubik"/>
                <a:sym typeface="Rubik"/>
              </a:rPr>
              <a:t>”.</a:t>
            </a:r>
            <a:endParaRPr>
              <a:solidFill>
                <a:srgbClr val="999999"/>
              </a:solidFill>
              <a:latin typeface="Rubik"/>
              <a:ea typeface="Rubik"/>
              <a:cs typeface="Rubik"/>
              <a:sym typeface="Rubik"/>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42"/>
          <p:cNvSpPr txBox="1"/>
          <p:nvPr/>
        </p:nvSpPr>
        <p:spPr>
          <a:xfrm>
            <a:off x="2223500" y="2598550"/>
            <a:ext cx="5143500" cy="6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En caso de usar una foto particular, </a:t>
            </a:r>
            <a:endParaRPr b="0" i="0" sz="1400" u="none" cap="none" strike="noStrike">
              <a:solidFill>
                <a:srgbClr val="000000"/>
              </a:solidFill>
              <a:latin typeface="Arial"/>
              <a:ea typeface="Arial"/>
              <a:cs typeface="Arial"/>
              <a:sym typeface="Arial"/>
            </a:endParaRPr>
          </a:p>
        </p:txBody>
      </p:sp>
      <p:pic>
        <p:nvPicPr>
          <p:cNvPr id="333" name="Google Shape;333;p42"/>
          <p:cNvPicPr preferRelativeResize="0"/>
          <p:nvPr/>
        </p:nvPicPr>
        <p:blipFill rotWithShape="1">
          <a:blip r:embed="rId3">
            <a:alphaModFix/>
          </a:blip>
          <a:srcRect b="7813" l="0" r="0" t="7813"/>
          <a:stretch/>
        </p:blipFill>
        <p:spPr>
          <a:xfrm>
            <a:off x="0" y="0"/>
            <a:ext cx="9144000" cy="5143499"/>
          </a:xfrm>
          <a:prstGeom prst="rect">
            <a:avLst/>
          </a:prstGeom>
          <a:noFill/>
          <a:ln>
            <a:noFill/>
          </a:ln>
        </p:spPr>
      </p:pic>
      <p:sp>
        <p:nvSpPr>
          <p:cNvPr id="334" name="Google Shape;334;p42"/>
          <p:cNvSpPr/>
          <p:nvPr/>
        </p:nvSpPr>
        <p:spPr>
          <a:xfrm>
            <a:off x="0" y="0"/>
            <a:ext cx="9144000" cy="5143500"/>
          </a:xfrm>
          <a:prstGeom prst="rect">
            <a:avLst/>
          </a:prstGeom>
          <a:gradFill>
            <a:gsLst>
              <a:gs pos="0">
                <a:srgbClr val="4BA8F7">
                  <a:alpha val="68627"/>
                </a:srgbClr>
              </a:gs>
              <a:gs pos="100000">
                <a:srgbClr val="8E3BF7">
                  <a:alpha val="7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42"/>
          <p:cNvSpPr txBox="1"/>
          <p:nvPr/>
        </p:nvSpPr>
        <p:spPr>
          <a:xfrm>
            <a:off x="687575" y="2243925"/>
            <a:ext cx="5480100" cy="1226700"/>
          </a:xfrm>
          <a:prstGeom prst="rect">
            <a:avLst/>
          </a:prstGeom>
          <a:noFill/>
          <a:ln>
            <a:noFill/>
          </a:ln>
          <a:effectLst>
            <a:outerShdw blurRad="214313" rotWithShape="0" algn="bl" dir="5400000" dist="19050">
              <a:srgbClr val="000000">
                <a:alpha val="22750"/>
              </a:srgbClr>
            </a:outerShdw>
          </a:effectLst>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400"/>
              <a:buFont typeface="Arial"/>
              <a:buNone/>
            </a:pPr>
            <a:r>
              <a:rPr lang="en" sz="3400">
                <a:solidFill>
                  <a:srgbClr val="FFFFFF"/>
                </a:solidFill>
                <a:latin typeface="Rubik"/>
                <a:ea typeface="Rubik"/>
                <a:cs typeface="Rubik"/>
                <a:sym typeface="Rubik"/>
              </a:rPr>
              <a:t>Nuevos tipos de variables (ECMAScript 6)</a:t>
            </a:r>
            <a:endParaRPr b="0" i="0" sz="3400" u="none" cap="none" strike="noStrike">
              <a:solidFill>
                <a:srgbClr val="FFFFFF"/>
              </a:solidFill>
              <a:latin typeface="Rubik"/>
              <a:ea typeface="Rubik"/>
              <a:cs typeface="Rubik"/>
              <a:sym typeface="Rubik"/>
            </a:endParaRPr>
          </a:p>
        </p:txBody>
      </p:sp>
      <p:pic>
        <p:nvPicPr>
          <p:cNvPr id="336" name="Google Shape;336;p42"/>
          <p:cNvPicPr preferRelativeResize="0"/>
          <p:nvPr/>
        </p:nvPicPr>
        <p:blipFill rotWithShape="1">
          <a:blip r:embed="rId4">
            <a:alphaModFix/>
          </a:blip>
          <a:srcRect b="0" l="0" r="0" t="0"/>
          <a:stretch/>
        </p:blipFill>
        <p:spPr>
          <a:xfrm>
            <a:off x="8663975" y="4641700"/>
            <a:ext cx="252300" cy="3202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40" name="Shape 340"/>
        <p:cNvGrpSpPr/>
        <p:nvPr/>
      </p:nvGrpSpPr>
      <p:grpSpPr>
        <a:xfrm>
          <a:off x="0" y="0"/>
          <a:ext cx="0" cy="0"/>
          <a:chOff x="0" y="0"/>
          <a:chExt cx="0" cy="0"/>
        </a:xfrm>
      </p:grpSpPr>
      <p:sp>
        <p:nvSpPr>
          <p:cNvPr id="341" name="Google Shape;341;p43"/>
          <p:cNvSpPr/>
          <p:nvPr/>
        </p:nvSpPr>
        <p:spPr>
          <a:xfrm>
            <a:off x="3368300" y="1405175"/>
            <a:ext cx="5165700" cy="3782700"/>
          </a:xfrm>
          <a:prstGeom prst="rect">
            <a:avLst/>
          </a:prstGeom>
          <a:solidFill>
            <a:srgbClr val="0F203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43"/>
          <p:cNvSpPr txBox="1"/>
          <p:nvPr/>
        </p:nvSpPr>
        <p:spPr>
          <a:xfrm>
            <a:off x="1009900" y="931125"/>
            <a:ext cx="4953000" cy="23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en" sz="2000">
                <a:solidFill>
                  <a:srgbClr val="0F2030"/>
                </a:solidFill>
                <a:latin typeface="Rubik"/>
                <a:ea typeface="Rubik"/>
                <a:cs typeface="Rubik"/>
                <a:sym typeface="Rubik"/>
              </a:rPr>
              <a:t>Nuevos tipos de variables</a:t>
            </a:r>
            <a:endParaRPr b="0" i="0" sz="2000" u="none" cap="none" strike="noStrike">
              <a:solidFill>
                <a:srgbClr val="0F2030"/>
              </a:solidFill>
              <a:latin typeface="Rubik"/>
              <a:ea typeface="Rubik"/>
              <a:cs typeface="Rubik"/>
              <a:sym typeface="Rubik"/>
            </a:endParaRPr>
          </a:p>
        </p:txBody>
      </p:sp>
      <p:sp>
        <p:nvSpPr>
          <p:cNvPr id="343" name="Google Shape;343;p43"/>
          <p:cNvSpPr/>
          <p:nvPr/>
        </p:nvSpPr>
        <p:spPr>
          <a:xfrm>
            <a:off x="1123625" y="813525"/>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43"/>
          <p:cNvSpPr/>
          <p:nvPr/>
        </p:nvSpPr>
        <p:spPr>
          <a:xfrm>
            <a:off x="631100" y="1419825"/>
            <a:ext cx="2732400" cy="3723600"/>
          </a:xfrm>
          <a:prstGeom prst="rect">
            <a:avLst/>
          </a:prstGeom>
          <a:solidFill>
            <a:srgbClr val="D8D8D8">
              <a:alpha val="407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43"/>
          <p:cNvSpPr txBox="1"/>
          <p:nvPr/>
        </p:nvSpPr>
        <p:spPr>
          <a:xfrm>
            <a:off x="1009900" y="1623675"/>
            <a:ext cx="2267400" cy="3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999999"/>
                </a:solidFill>
                <a:latin typeface="Consolas"/>
                <a:ea typeface="Consolas"/>
                <a:cs typeface="Consolas"/>
                <a:sym typeface="Consolas"/>
              </a:rPr>
              <a:t>Let para variables que su valor va a variar</a:t>
            </a:r>
            <a:r>
              <a:rPr lang="en" sz="1200">
                <a:solidFill>
                  <a:srgbClr val="999999"/>
                </a:solidFill>
                <a:latin typeface="Rubik"/>
                <a:ea typeface="Rubik"/>
                <a:cs typeface="Rubik"/>
                <a:sym typeface="Rubik"/>
              </a:rPr>
              <a:t>, </a:t>
            </a:r>
            <a:r>
              <a:rPr lang="en" sz="1200">
                <a:solidFill>
                  <a:srgbClr val="999999"/>
                </a:solidFill>
                <a:latin typeface="Consolas"/>
                <a:ea typeface="Consolas"/>
                <a:cs typeface="Consolas"/>
                <a:sym typeface="Consolas"/>
              </a:rPr>
              <a:t>const para las variables que van a tener un valor constante.</a:t>
            </a:r>
            <a:endParaRPr sz="1200">
              <a:solidFill>
                <a:srgbClr val="999999"/>
              </a:solidFill>
              <a:latin typeface="Consolas"/>
              <a:ea typeface="Consolas"/>
              <a:cs typeface="Consolas"/>
              <a:sym typeface="Consolas"/>
            </a:endParaRPr>
          </a:p>
          <a:p>
            <a:pPr indent="0" lvl="0" marL="0" rtl="0" algn="l">
              <a:spcBef>
                <a:spcPts val="0"/>
              </a:spcBef>
              <a:spcAft>
                <a:spcPts val="0"/>
              </a:spcAft>
              <a:buNone/>
            </a:pPr>
            <a:r>
              <a:t/>
            </a:r>
            <a:endParaRPr sz="1200">
              <a:solidFill>
                <a:srgbClr val="999999"/>
              </a:solidFill>
              <a:latin typeface="Rubik"/>
              <a:ea typeface="Rubik"/>
              <a:cs typeface="Rubik"/>
              <a:sym typeface="Rubik"/>
            </a:endParaRPr>
          </a:p>
        </p:txBody>
      </p:sp>
      <p:sp>
        <p:nvSpPr>
          <p:cNvPr id="346" name="Google Shape;346;p43"/>
          <p:cNvSpPr txBox="1"/>
          <p:nvPr/>
        </p:nvSpPr>
        <p:spPr>
          <a:xfrm>
            <a:off x="3657600" y="1622150"/>
            <a:ext cx="4851900" cy="35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700"/>
              <a:buFont typeface="Arial"/>
              <a:buNone/>
            </a:pPr>
            <a:r>
              <a:rPr lang="en">
                <a:solidFill>
                  <a:srgbClr val="93C47D"/>
                </a:solidFill>
                <a:latin typeface="Consolas"/>
                <a:ea typeface="Consolas"/>
                <a:cs typeface="Consolas"/>
                <a:sym typeface="Consolas"/>
              </a:rPr>
              <a:t>// Alcance de bloque</a:t>
            </a:r>
            <a:endParaRPr>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rPr lang="en">
                <a:solidFill>
                  <a:srgbClr val="A4C2F4"/>
                </a:solidFill>
                <a:latin typeface="Consolas"/>
                <a:ea typeface="Consolas"/>
                <a:cs typeface="Consolas"/>
                <a:sym typeface="Consolas"/>
              </a:rPr>
              <a:t>let</a:t>
            </a:r>
            <a:r>
              <a:rPr lang="en">
                <a:solidFill>
                  <a:srgbClr val="A4C2F4"/>
                </a:solidFill>
                <a:latin typeface="Consolas"/>
                <a:ea typeface="Consolas"/>
                <a:cs typeface="Consolas"/>
                <a:sym typeface="Consolas"/>
              </a:rPr>
              <a:t> </a:t>
            </a:r>
            <a:r>
              <a:rPr lang="en">
                <a:solidFill>
                  <a:srgbClr val="EA9999"/>
                </a:solidFill>
                <a:latin typeface="Consolas"/>
                <a:ea typeface="Consolas"/>
                <a:cs typeface="Consolas"/>
                <a:sym typeface="Consolas"/>
              </a:rPr>
              <a:t>numero</a:t>
            </a:r>
            <a:r>
              <a:rPr lang="en">
                <a:solidFill>
                  <a:srgbClr val="A4C2F4"/>
                </a:solidFill>
                <a:latin typeface="Consolas"/>
                <a:ea typeface="Consolas"/>
                <a:cs typeface="Consolas"/>
                <a:sym typeface="Consolas"/>
              </a:rPr>
              <a:t> </a:t>
            </a:r>
            <a:r>
              <a:rPr lang="en">
                <a:solidFill>
                  <a:schemeClr val="lt1"/>
                </a:solidFill>
                <a:latin typeface="Consolas"/>
                <a:ea typeface="Consolas"/>
                <a:cs typeface="Consolas"/>
                <a:sym typeface="Consolas"/>
              </a:rPr>
              <a:t>= </a:t>
            </a:r>
            <a:r>
              <a:rPr lang="en">
                <a:solidFill>
                  <a:srgbClr val="F6B26B"/>
                </a:solidFill>
                <a:latin typeface="Consolas"/>
                <a:ea typeface="Consolas"/>
                <a:cs typeface="Consolas"/>
                <a:sym typeface="Consolas"/>
              </a:rPr>
              <a:t>2</a:t>
            </a:r>
            <a:r>
              <a:rPr lang="en">
                <a:solidFill>
                  <a:schemeClr val="lt1"/>
                </a:solidFill>
                <a:latin typeface="Consolas"/>
                <a:ea typeface="Consolas"/>
                <a:cs typeface="Consolas"/>
                <a:sym typeface="Consolas"/>
              </a:rPr>
              <a:t>;</a:t>
            </a:r>
            <a:endParaRPr>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t/>
            </a:r>
            <a:endParaRPr>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rPr lang="en">
                <a:solidFill>
                  <a:srgbClr val="93C47D"/>
                </a:solidFill>
                <a:latin typeface="Consolas"/>
                <a:ea typeface="Consolas"/>
                <a:cs typeface="Consolas"/>
                <a:sym typeface="Consolas"/>
              </a:rPr>
              <a:t>// Alcance de bloque pero además constante</a:t>
            </a:r>
            <a:endParaRPr>
              <a:solidFill>
                <a:srgbClr val="A4C2F4"/>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rPr lang="en">
                <a:solidFill>
                  <a:srgbClr val="A4C2F4"/>
                </a:solidFill>
                <a:latin typeface="Consolas"/>
                <a:ea typeface="Consolas"/>
                <a:cs typeface="Consolas"/>
                <a:sym typeface="Consolas"/>
              </a:rPr>
              <a:t>const </a:t>
            </a:r>
            <a:r>
              <a:rPr lang="en">
                <a:solidFill>
                  <a:srgbClr val="EA9999"/>
                </a:solidFill>
                <a:latin typeface="Consolas"/>
                <a:ea typeface="Consolas"/>
                <a:cs typeface="Consolas"/>
                <a:sym typeface="Consolas"/>
              </a:rPr>
              <a:t>aceleracionGravitatoria</a:t>
            </a:r>
            <a:r>
              <a:rPr lang="en">
                <a:solidFill>
                  <a:srgbClr val="A4C2F4"/>
                </a:solidFill>
                <a:latin typeface="Consolas"/>
                <a:ea typeface="Consolas"/>
                <a:cs typeface="Consolas"/>
                <a:sym typeface="Consolas"/>
              </a:rPr>
              <a:t> </a:t>
            </a:r>
            <a:r>
              <a:rPr lang="en">
                <a:solidFill>
                  <a:schemeClr val="lt1"/>
                </a:solidFill>
                <a:latin typeface="Consolas"/>
                <a:ea typeface="Consolas"/>
                <a:cs typeface="Consolas"/>
                <a:sym typeface="Consolas"/>
              </a:rPr>
              <a:t>= </a:t>
            </a:r>
            <a:r>
              <a:rPr lang="en">
                <a:solidFill>
                  <a:srgbClr val="F6B26B"/>
                </a:solidFill>
                <a:latin typeface="Consolas"/>
                <a:ea typeface="Consolas"/>
                <a:cs typeface="Consolas"/>
                <a:sym typeface="Consolas"/>
              </a:rPr>
              <a:t>9.8</a:t>
            </a:r>
            <a:r>
              <a:rPr lang="en">
                <a:solidFill>
                  <a:schemeClr val="lt1"/>
                </a:solidFill>
                <a:latin typeface="Consolas"/>
                <a:ea typeface="Consolas"/>
                <a:cs typeface="Consolas"/>
                <a:sym typeface="Consolas"/>
              </a:rPr>
              <a:t>;</a:t>
            </a:r>
            <a:endParaRPr>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t/>
            </a:r>
            <a:endParaRPr>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t/>
            </a:r>
            <a:endParaRPr>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700"/>
              <a:buFont typeface="Arial"/>
              <a:buNone/>
            </a:pPr>
            <a:r>
              <a:rPr lang="en">
                <a:solidFill>
                  <a:srgbClr val="EA9999"/>
                </a:solidFill>
                <a:latin typeface="Consolas"/>
                <a:ea typeface="Consolas"/>
                <a:cs typeface="Consolas"/>
                <a:sym typeface="Consolas"/>
              </a:rPr>
              <a:t>aceleracionGravitatoria = 10;</a:t>
            </a:r>
            <a:endParaRPr>
              <a:solidFill>
                <a:schemeClr val="lt1"/>
              </a:solidFill>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44"/>
          <p:cNvSpPr/>
          <p:nvPr/>
        </p:nvSpPr>
        <p:spPr>
          <a:xfrm>
            <a:off x="0" y="0"/>
            <a:ext cx="9144000" cy="5143500"/>
          </a:xfrm>
          <a:prstGeom prst="rect">
            <a:avLst/>
          </a:prstGeom>
          <a:gradFill>
            <a:gsLst>
              <a:gs pos="0">
                <a:srgbClr val="4BA8F7">
                  <a:alpha val="68627"/>
                </a:srgbClr>
              </a:gs>
              <a:gs pos="100000">
                <a:srgbClr val="8E3BF7">
                  <a:alpha val="7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44"/>
          <p:cNvSpPr txBox="1"/>
          <p:nvPr/>
        </p:nvSpPr>
        <p:spPr>
          <a:xfrm>
            <a:off x="477900" y="1521300"/>
            <a:ext cx="8188200" cy="2100900"/>
          </a:xfrm>
          <a:prstGeom prst="rect">
            <a:avLst/>
          </a:prstGeom>
          <a:noFill/>
          <a:ln>
            <a:noFill/>
          </a:ln>
          <a:effectLst>
            <a:outerShdw blurRad="214313" rotWithShape="0" algn="bl" dir="5400000" dist="19050">
              <a:srgbClr val="000000">
                <a:alpha val="22750"/>
              </a:srgbClr>
            </a:outerShdw>
          </a:effectLst>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400"/>
              <a:buFont typeface="Arial"/>
              <a:buNone/>
            </a:pPr>
            <a:r>
              <a:rPr b="1" lang="en" sz="3000">
                <a:solidFill>
                  <a:schemeClr val="lt1"/>
                </a:solidFill>
                <a:latin typeface="Rubik"/>
                <a:ea typeface="Rubik"/>
                <a:cs typeface="Rubik"/>
                <a:sym typeface="Rubik"/>
              </a:rPr>
              <a:t>Ejercicio:</a:t>
            </a:r>
            <a:r>
              <a:rPr lang="en" sz="3000">
                <a:solidFill>
                  <a:schemeClr val="lt1"/>
                </a:solidFill>
                <a:latin typeface="Rubik"/>
                <a:ea typeface="Rubik"/>
                <a:cs typeface="Rubik"/>
                <a:sym typeface="Rubik"/>
              </a:rPr>
              <a:t> Hacer un programa que almacene en una variable una operación aritmética y muestre el resultado por un alert en el navegador.</a:t>
            </a:r>
            <a:endParaRPr b="0" i="0" sz="3000" u="none" cap="none" strike="noStrike">
              <a:solidFill>
                <a:srgbClr val="FFFFFF"/>
              </a:solidFill>
              <a:latin typeface="Rubik"/>
              <a:ea typeface="Rubik"/>
              <a:cs typeface="Rubik"/>
              <a:sym typeface="Rubik"/>
            </a:endParaRPr>
          </a:p>
        </p:txBody>
      </p:sp>
      <p:pic>
        <p:nvPicPr>
          <p:cNvPr id="353" name="Google Shape;353;p44"/>
          <p:cNvPicPr preferRelativeResize="0"/>
          <p:nvPr/>
        </p:nvPicPr>
        <p:blipFill rotWithShape="1">
          <a:blip r:embed="rId3">
            <a:alphaModFix/>
          </a:blip>
          <a:srcRect b="0" l="0" r="0" t="0"/>
          <a:stretch/>
        </p:blipFill>
        <p:spPr>
          <a:xfrm>
            <a:off x="8663975" y="4641700"/>
            <a:ext cx="252300" cy="3202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45"/>
          <p:cNvSpPr txBox="1"/>
          <p:nvPr/>
        </p:nvSpPr>
        <p:spPr>
          <a:xfrm>
            <a:off x="2223500" y="2598550"/>
            <a:ext cx="5143500" cy="6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En caso de usar una foto particular, </a:t>
            </a:r>
            <a:endParaRPr b="0" i="0" sz="1400" u="none" cap="none" strike="noStrike">
              <a:solidFill>
                <a:srgbClr val="000000"/>
              </a:solidFill>
              <a:latin typeface="Arial"/>
              <a:ea typeface="Arial"/>
              <a:cs typeface="Arial"/>
              <a:sym typeface="Arial"/>
            </a:endParaRPr>
          </a:p>
        </p:txBody>
      </p:sp>
      <p:pic>
        <p:nvPicPr>
          <p:cNvPr id="359" name="Google Shape;359;p45"/>
          <p:cNvPicPr preferRelativeResize="0"/>
          <p:nvPr/>
        </p:nvPicPr>
        <p:blipFill rotWithShape="1">
          <a:blip r:embed="rId3">
            <a:alphaModFix/>
          </a:blip>
          <a:srcRect b="7813" l="0" r="0" t="7813"/>
          <a:stretch/>
        </p:blipFill>
        <p:spPr>
          <a:xfrm>
            <a:off x="0" y="0"/>
            <a:ext cx="9144000" cy="5143499"/>
          </a:xfrm>
          <a:prstGeom prst="rect">
            <a:avLst/>
          </a:prstGeom>
          <a:noFill/>
          <a:ln>
            <a:noFill/>
          </a:ln>
        </p:spPr>
      </p:pic>
      <p:sp>
        <p:nvSpPr>
          <p:cNvPr id="360" name="Google Shape;360;p45"/>
          <p:cNvSpPr/>
          <p:nvPr/>
        </p:nvSpPr>
        <p:spPr>
          <a:xfrm>
            <a:off x="0" y="0"/>
            <a:ext cx="9144000" cy="5143500"/>
          </a:xfrm>
          <a:prstGeom prst="rect">
            <a:avLst/>
          </a:prstGeom>
          <a:gradFill>
            <a:gsLst>
              <a:gs pos="0">
                <a:srgbClr val="4BA8F7">
                  <a:alpha val="68627"/>
                </a:srgbClr>
              </a:gs>
              <a:gs pos="100000">
                <a:srgbClr val="8E3BF7">
                  <a:alpha val="70588"/>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45"/>
          <p:cNvSpPr txBox="1"/>
          <p:nvPr/>
        </p:nvSpPr>
        <p:spPr>
          <a:xfrm>
            <a:off x="687575" y="2048650"/>
            <a:ext cx="4717800" cy="1699800"/>
          </a:xfrm>
          <a:prstGeom prst="rect">
            <a:avLst/>
          </a:prstGeom>
          <a:noFill/>
          <a:ln>
            <a:noFill/>
          </a:ln>
          <a:effectLst>
            <a:outerShdw blurRad="214313" rotWithShape="0" algn="bl" dir="5400000" dist="19050">
              <a:srgbClr val="000000">
                <a:alpha val="22750"/>
              </a:srgbClr>
            </a:outerShdw>
          </a:effectLst>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400"/>
              <a:buFont typeface="Arial"/>
              <a:buNone/>
            </a:pPr>
            <a:r>
              <a:rPr lang="en" sz="3400">
                <a:solidFill>
                  <a:srgbClr val="FFFFFF"/>
                </a:solidFill>
                <a:latin typeface="Rubik"/>
                <a:ea typeface="Rubik"/>
                <a:cs typeface="Rubik"/>
                <a:sym typeface="Rubik"/>
              </a:rPr>
              <a:t>Explorando la consola de desarrolladores del navegador</a:t>
            </a:r>
            <a:endParaRPr b="0" i="0" sz="3400" u="none" cap="none" strike="noStrike">
              <a:solidFill>
                <a:srgbClr val="FFFFFF"/>
              </a:solidFill>
              <a:latin typeface="Rubik"/>
              <a:ea typeface="Rubik"/>
              <a:cs typeface="Rubik"/>
              <a:sym typeface="Rubik"/>
            </a:endParaRPr>
          </a:p>
        </p:txBody>
      </p:sp>
      <p:pic>
        <p:nvPicPr>
          <p:cNvPr id="362" name="Google Shape;362;p45"/>
          <p:cNvPicPr preferRelativeResize="0"/>
          <p:nvPr/>
        </p:nvPicPr>
        <p:blipFill rotWithShape="1">
          <a:blip r:embed="rId4">
            <a:alphaModFix/>
          </a:blip>
          <a:srcRect b="0" l="0" r="0" t="0"/>
          <a:stretch/>
        </p:blipFill>
        <p:spPr>
          <a:xfrm>
            <a:off x="8663975" y="4641700"/>
            <a:ext cx="252300" cy="320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5" name="Shape 75"/>
        <p:cNvGrpSpPr/>
        <p:nvPr/>
      </p:nvGrpSpPr>
      <p:grpSpPr>
        <a:xfrm>
          <a:off x="0" y="0"/>
          <a:ext cx="0" cy="0"/>
          <a:chOff x="0" y="0"/>
          <a:chExt cx="0" cy="0"/>
        </a:xfrm>
      </p:grpSpPr>
      <p:sp>
        <p:nvSpPr>
          <p:cNvPr id="76" name="Google Shape;76;p16"/>
          <p:cNvSpPr txBox="1"/>
          <p:nvPr/>
        </p:nvSpPr>
        <p:spPr>
          <a:xfrm>
            <a:off x="1009900" y="1628250"/>
            <a:ext cx="3507600" cy="23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0F2030"/>
                </a:solidFill>
                <a:latin typeface="Rubik"/>
                <a:ea typeface="Rubik"/>
                <a:cs typeface="Rubik"/>
                <a:sym typeface="Rubik"/>
              </a:rPr>
              <a:t>Diagramas de flujo</a:t>
            </a:r>
            <a:endParaRPr b="0" i="0" sz="2400" u="none" cap="none" strike="noStrike">
              <a:solidFill>
                <a:srgbClr val="0F2030"/>
              </a:solidFill>
              <a:latin typeface="Rubik"/>
              <a:ea typeface="Rubik"/>
              <a:cs typeface="Rubik"/>
              <a:sym typeface="Rubik"/>
            </a:endParaRPr>
          </a:p>
        </p:txBody>
      </p:sp>
      <p:sp>
        <p:nvSpPr>
          <p:cNvPr id="77" name="Google Shape;77;p16"/>
          <p:cNvSpPr/>
          <p:nvPr/>
        </p:nvSpPr>
        <p:spPr>
          <a:xfrm>
            <a:off x="1123625" y="1434450"/>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8" name="Google Shape;78;p16"/>
          <p:cNvPicPr preferRelativeResize="0"/>
          <p:nvPr/>
        </p:nvPicPr>
        <p:blipFill rotWithShape="1">
          <a:blip r:embed="rId4">
            <a:alphaModFix/>
          </a:blip>
          <a:srcRect b="0" l="2185" r="1974" t="3400"/>
          <a:stretch/>
        </p:blipFill>
        <p:spPr>
          <a:xfrm>
            <a:off x="1114150" y="2654875"/>
            <a:ext cx="2409050" cy="1294550"/>
          </a:xfrm>
          <a:prstGeom prst="rect">
            <a:avLst/>
          </a:prstGeom>
          <a:noFill/>
          <a:ln>
            <a:noFill/>
          </a:ln>
        </p:spPr>
      </p:pic>
      <p:pic>
        <p:nvPicPr>
          <p:cNvPr id="79" name="Google Shape;79;p16"/>
          <p:cNvPicPr preferRelativeResize="0"/>
          <p:nvPr/>
        </p:nvPicPr>
        <p:blipFill>
          <a:blip r:embed="rId5">
            <a:alphaModFix/>
          </a:blip>
          <a:stretch>
            <a:fillRect/>
          </a:stretch>
        </p:blipFill>
        <p:spPr>
          <a:xfrm>
            <a:off x="4359175" y="1475850"/>
            <a:ext cx="3853300" cy="3420450"/>
          </a:xfrm>
          <a:prstGeom prst="rect">
            <a:avLst/>
          </a:prstGeom>
          <a:noFill/>
          <a:ln>
            <a:noFill/>
          </a:ln>
        </p:spPr>
      </p:pic>
      <p:sp>
        <p:nvSpPr>
          <p:cNvPr id="80" name="Google Shape;80;p16"/>
          <p:cNvSpPr txBox="1"/>
          <p:nvPr/>
        </p:nvSpPr>
        <p:spPr>
          <a:xfrm>
            <a:off x="1592100" y="4182825"/>
            <a:ext cx="1433700" cy="58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ubik"/>
                <a:ea typeface="Rubik"/>
                <a:cs typeface="Rubik"/>
                <a:sym typeface="Rubik"/>
              </a:rPr>
              <a:t>Elementos de un diagrama</a:t>
            </a:r>
            <a:endParaRPr>
              <a:latin typeface="Rubik"/>
              <a:ea typeface="Rubik"/>
              <a:cs typeface="Rubik"/>
              <a:sym typeface="Rubi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par>
                                <p:cTn fill="hold" nodeType="with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4" name="Shape 84"/>
        <p:cNvGrpSpPr/>
        <p:nvPr/>
      </p:nvGrpSpPr>
      <p:grpSpPr>
        <a:xfrm>
          <a:off x="0" y="0"/>
          <a:ext cx="0" cy="0"/>
          <a:chOff x="0" y="0"/>
          <a:chExt cx="0" cy="0"/>
        </a:xfrm>
      </p:grpSpPr>
      <p:pic>
        <p:nvPicPr>
          <p:cNvPr id="85" name="Google Shape;85;p17"/>
          <p:cNvPicPr preferRelativeResize="0"/>
          <p:nvPr/>
        </p:nvPicPr>
        <p:blipFill>
          <a:blip r:embed="rId4">
            <a:alphaModFix/>
          </a:blip>
          <a:stretch>
            <a:fillRect/>
          </a:stretch>
        </p:blipFill>
        <p:spPr>
          <a:xfrm>
            <a:off x="2897375" y="636100"/>
            <a:ext cx="3943050" cy="4499899"/>
          </a:xfrm>
          <a:prstGeom prst="rect">
            <a:avLst/>
          </a:prstGeom>
          <a:noFill/>
          <a:ln>
            <a:noFill/>
          </a:ln>
        </p:spPr>
      </p:pic>
      <p:sp>
        <p:nvSpPr>
          <p:cNvPr id="86" name="Google Shape;86;p17"/>
          <p:cNvSpPr txBox="1"/>
          <p:nvPr/>
        </p:nvSpPr>
        <p:spPr>
          <a:xfrm>
            <a:off x="1009900" y="1628250"/>
            <a:ext cx="3507600" cy="23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0F2030"/>
                </a:solidFill>
                <a:latin typeface="Rubik"/>
                <a:ea typeface="Rubik"/>
                <a:cs typeface="Rubik"/>
                <a:sym typeface="Rubik"/>
              </a:rPr>
              <a:t>Ejemplo</a:t>
            </a:r>
            <a:endParaRPr sz="2400">
              <a:solidFill>
                <a:srgbClr val="0F2030"/>
              </a:solidFill>
              <a:latin typeface="Rubik"/>
              <a:ea typeface="Rubik"/>
              <a:cs typeface="Rubik"/>
              <a:sym typeface="Rubik"/>
            </a:endParaRPr>
          </a:p>
        </p:txBody>
      </p:sp>
      <p:sp>
        <p:nvSpPr>
          <p:cNvPr id="87" name="Google Shape;87;p17"/>
          <p:cNvSpPr/>
          <p:nvPr/>
        </p:nvSpPr>
        <p:spPr>
          <a:xfrm>
            <a:off x="1123625" y="1434450"/>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Google Shape;92;p18"/>
          <p:cNvSpPr txBox="1"/>
          <p:nvPr/>
        </p:nvSpPr>
        <p:spPr>
          <a:xfrm>
            <a:off x="1009900" y="1628250"/>
            <a:ext cx="3507600" cy="23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0F2030"/>
                </a:solidFill>
                <a:latin typeface="Rubik"/>
                <a:ea typeface="Rubik"/>
                <a:cs typeface="Rubik"/>
                <a:sym typeface="Rubik"/>
              </a:rPr>
              <a:t>Niveles de lenguajes</a:t>
            </a:r>
            <a:endParaRPr b="0" i="0" sz="2400" u="none" cap="none" strike="noStrike">
              <a:solidFill>
                <a:srgbClr val="0F2030"/>
              </a:solidFill>
              <a:latin typeface="Rubik"/>
              <a:ea typeface="Rubik"/>
              <a:cs typeface="Rubik"/>
              <a:sym typeface="Rubik"/>
            </a:endParaRPr>
          </a:p>
        </p:txBody>
      </p:sp>
      <p:sp>
        <p:nvSpPr>
          <p:cNvPr id="93" name="Google Shape;93;p18"/>
          <p:cNvSpPr/>
          <p:nvPr/>
        </p:nvSpPr>
        <p:spPr>
          <a:xfrm>
            <a:off x="1123625" y="1434450"/>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8"/>
          <p:cNvSpPr txBox="1"/>
          <p:nvPr/>
        </p:nvSpPr>
        <p:spPr>
          <a:xfrm>
            <a:off x="933700" y="2281975"/>
            <a:ext cx="7017900" cy="26493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434343"/>
              </a:buClr>
              <a:buSzPts val="1800"/>
              <a:buFont typeface="Rubik"/>
              <a:buChar char="●"/>
            </a:pPr>
            <a:r>
              <a:rPr b="1" lang="en" sz="1800">
                <a:solidFill>
                  <a:srgbClr val="434343"/>
                </a:solidFill>
                <a:latin typeface="Rubik"/>
                <a:ea typeface="Rubik"/>
                <a:cs typeface="Rubik"/>
                <a:sym typeface="Rubik"/>
              </a:rPr>
              <a:t>Bajo Nivel: </a:t>
            </a:r>
            <a:r>
              <a:rPr lang="en" sz="1800">
                <a:solidFill>
                  <a:srgbClr val="434343"/>
                </a:solidFill>
                <a:latin typeface="Rubik"/>
                <a:ea typeface="Rubik"/>
                <a:cs typeface="Rubik"/>
                <a:sym typeface="Rubik"/>
              </a:rPr>
              <a:t>Los lenguajes más próximos a la arquitectura hardware.</a:t>
            </a:r>
            <a:endParaRPr sz="1800">
              <a:solidFill>
                <a:srgbClr val="434343"/>
              </a:solidFill>
              <a:latin typeface="Rubik"/>
              <a:ea typeface="Rubik"/>
              <a:cs typeface="Rubik"/>
              <a:sym typeface="Rubik"/>
            </a:endParaRPr>
          </a:p>
          <a:p>
            <a:pPr indent="-342900" lvl="0" marL="457200" marR="0" rtl="0" algn="l">
              <a:lnSpc>
                <a:spcPct val="100000"/>
              </a:lnSpc>
              <a:spcBef>
                <a:spcPts val="0"/>
              </a:spcBef>
              <a:spcAft>
                <a:spcPts val="0"/>
              </a:spcAft>
              <a:buClr>
                <a:srgbClr val="434343"/>
              </a:buClr>
              <a:buSzPts val="1800"/>
              <a:buFont typeface="Rubik"/>
              <a:buChar char="●"/>
            </a:pPr>
            <a:r>
              <a:rPr b="1" lang="en" sz="1800">
                <a:solidFill>
                  <a:srgbClr val="434343"/>
                </a:solidFill>
                <a:latin typeface="Rubik"/>
                <a:ea typeface="Rubik"/>
                <a:cs typeface="Rubik"/>
                <a:sym typeface="Rubik"/>
              </a:rPr>
              <a:t>Alto Nivel: </a:t>
            </a:r>
            <a:r>
              <a:rPr lang="en" sz="1800">
                <a:solidFill>
                  <a:srgbClr val="434343"/>
                </a:solidFill>
                <a:latin typeface="Rubik"/>
                <a:ea typeface="Rubik"/>
                <a:cs typeface="Rubik"/>
                <a:sym typeface="Rubik"/>
              </a:rPr>
              <a:t>Son aquellos que se encuentran más cercanos al lenguaje natural que al lenguaje máquina. Estos lenguajes permiten al programador olvidarse por completo del funcionamiento interno de la máquina. Tan solo necesitan un ‘traductor’ que entiendan el código fuente.</a:t>
            </a:r>
            <a:endParaRPr sz="1800">
              <a:solidFill>
                <a:srgbClr val="434343"/>
              </a:solidFill>
              <a:latin typeface="Rubik"/>
              <a:ea typeface="Rubik"/>
              <a:cs typeface="Rubik"/>
              <a:sym typeface="Rubik"/>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19"/>
          <p:cNvSpPr txBox="1"/>
          <p:nvPr/>
        </p:nvSpPr>
        <p:spPr>
          <a:xfrm>
            <a:off x="1009900" y="866250"/>
            <a:ext cx="3871800" cy="23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0F2030"/>
                </a:solidFill>
                <a:latin typeface="Rubik"/>
                <a:ea typeface="Rubik"/>
                <a:cs typeface="Rubik"/>
                <a:sym typeface="Rubik"/>
              </a:rPr>
              <a:t>Lenguajes de bajo nivel</a:t>
            </a:r>
            <a:endParaRPr b="0" i="0" sz="2400" u="none" cap="none" strike="noStrike">
              <a:solidFill>
                <a:srgbClr val="0F2030"/>
              </a:solidFill>
              <a:latin typeface="Rubik"/>
              <a:ea typeface="Rubik"/>
              <a:cs typeface="Rubik"/>
              <a:sym typeface="Rubik"/>
            </a:endParaRPr>
          </a:p>
        </p:txBody>
      </p:sp>
      <p:sp>
        <p:nvSpPr>
          <p:cNvPr id="100" name="Google Shape;100;p19"/>
          <p:cNvSpPr/>
          <p:nvPr/>
        </p:nvSpPr>
        <p:spPr>
          <a:xfrm>
            <a:off x="1123625" y="748650"/>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1" name="Google Shape;101;p19"/>
          <p:cNvPicPr preferRelativeResize="0"/>
          <p:nvPr/>
        </p:nvPicPr>
        <p:blipFill>
          <a:blip r:embed="rId4">
            <a:alphaModFix/>
          </a:blip>
          <a:stretch>
            <a:fillRect/>
          </a:stretch>
        </p:blipFill>
        <p:spPr>
          <a:xfrm>
            <a:off x="3173725" y="1665950"/>
            <a:ext cx="2762700" cy="3263400"/>
          </a:xfrm>
          <a:prstGeom prst="roundRect">
            <a:avLst>
              <a:gd fmla="val 16667" name="adj"/>
            </a:avLst>
          </a:prstGeom>
          <a:noFill/>
          <a:ln>
            <a:noFill/>
          </a:ln>
        </p:spPr>
      </p:pic>
      <p:sp>
        <p:nvSpPr>
          <p:cNvPr id="102" name="Google Shape;102;p19"/>
          <p:cNvSpPr txBox="1"/>
          <p:nvPr/>
        </p:nvSpPr>
        <p:spPr>
          <a:xfrm>
            <a:off x="1086100" y="1234725"/>
            <a:ext cx="34089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Rubik"/>
                <a:ea typeface="Rubik"/>
                <a:cs typeface="Rubik"/>
                <a:sym typeface="Rubik"/>
              </a:rPr>
              <a:t>Ejemplo: Assembly</a:t>
            </a:r>
            <a:endParaRPr>
              <a:solidFill>
                <a:srgbClr val="434343"/>
              </a:solidFill>
              <a:latin typeface="Rubik"/>
              <a:ea typeface="Rubik"/>
              <a:cs typeface="Rubik"/>
              <a:sym typeface="Rubi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6" name="Shape 106"/>
        <p:cNvGrpSpPr/>
        <p:nvPr/>
      </p:nvGrpSpPr>
      <p:grpSpPr>
        <a:xfrm>
          <a:off x="0" y="0"/>
          <a:ext cx="0" cy="0"/>
          <a:chOff x="0" y="0"/>
          <a:chExt cx="0" cy="0"/>
        </a:xfrm>
      </p:grpSpPr>
      <p:sp>
        <p:nvSpPr>
          <p:cNvPr id="107" name="Google Shape;107;p20"/>
          <p:cNvSpPr txBox="1"/>
          <p:nvPr/>
        </p:nvSpPr>
        <p:spPr>
          <a:xfrm>
            <a:off x="1009900" y="866250"/>
            <a:ext cx="3871800" cy="23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0F2030"/>
                </a:solidFill>
                <a:latin typeface="Rubik"/>
                <a:ea typeface="Rubik"/>
                <a:cs typeface="Rubik"/>
                <a:sym typeface="Rubik"/>
              </a:rPr>
              <a:t>Lenguajes de Alto nivel</a:t>
            </a:r>
            <a:endParaRPr b="0" i="0" sz="2400" u="none" cap="none" strike="noStrike">
              <a:solidFill>
                <a:srgbClr val="0F2030"/>
              </a:solidFill>
              <a:latin typeface="Rubik"/>
              <a:ea typeface="Rubik"/>
              <a:cs typeface="Rubik"/>
              <a:sym typeface="Rubik"/>
            </a:endParaRPr>
          </a:p>
        </p:txBody>
      </p:sp>
      <p:sp>
        <p:nvSpPr>
          <p:cNvPr id="108" name="Google Shape;108;p20"/>
          <p:cNvSpPr/>
          <p:nvPr/>
        </p:nvSpPr>
        <p:spPr>
          <a:xfrm>
            <a:off x="1123625" y="748650"/>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0"/>
          <p:cNvSpPr txBox="1"/>
          <p:nvPr/>
        </p:nvSpPr>
        <p:spPr>
          <a:xfrm>
            <a:off x="1086100" y="1234725"/>
            <a:ext cx="34089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Rubik"/>
                <a:ea typeface="Rubik"/>
                <a:cs typeface="Rubik"/>
                <a:sym typeface="Rubik"/>
              </a:rPr>
              <a:t>Ejemplo: C++</a:t>
            </a:r>
            <a:endParaRPr>
              <a:solidFill>
                <a:srgbClr val="434343"/>
              </a:solidFill>
              <a:latin typeface="Rubik"/>
              <a:ea typeface="Rubik"/>
              <a:cs typeface="Rubik"/>
              <a:sym typeface="Rubik"/>
            </a:endParaRPr>
          </a:p>
        </p:txBody>
      </p:sp>
      <p:pic>
        <p:nvPicPr>
          <p:cNvPr id="110" name="Google Shape;110;p20"/>
          <p:cNvPicPr preferRelativeResize="0"/>
          <p:nvPr/>
        </p:nvPicPr>
        <p:blipFill>
          <a:blip r:embed="rId4">
            <a:alphaModFix/>
          </a:blip>
          <a:stretch>
            <a:fillRect/>
          </a:stretch>
        </p:blipFill>
        <p:spPr>
          <a:xfrm>
            <a:off x="2829001" y="2021000"/>
            <a:ext cx="3651300" cy="2086500"/>
          </a:xfrm>
          <a:prstGeom prst="roundRect">
            <a:avLst>
              <a:gd fmla="val 16667" name="adj"/>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4" name="Shape 114"/>
        <p:cNvGrpSpPr/>
        <p:nvPr/>
      </p:nvGrpSpPr>
      <p:grpSpPr>
        <a:xfrm>
          <a:off x="0" y="0"/>
          <a:ext cx="0" cy="0"/>
          <a:chOff x="0" y="0"/>
          <a:chExt cx="0" cy="0"/>
        </a:xfrm>
      </p:grpSpPr>
      <p:sp>
        <p:nvSpPr>
          <p:cNvPr id="115" name="Google Shape;115;p21"/>
          <p:cNvSpPr txBox="1"/>
          <p:nvPr/>
        </p:nvSpPr>
        <p:spPr>
          <a:xfrm>
            <a:off x="1009900" y="1247250"/>
            <a:ext cx="3912600" cy="23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0F2030"/>
                </a:solidFill>
                <a:latin typeface="Rubik"/>
                <a:ea typeface="Rubik"/>
                <a:cs typeface="Rubik"/>
                <a:sym typeface="Rubik"/>
              </a:rPr>
              <a:t>Compilación</a:t>
            </a:r>
            <a:endParaRPr b="0" i="0" sz="2400" u="none" cap="none" strike="noStrike">
              <a:solidFill>
                <a:srgbClr val="0F2030"/>
              </a:solidFill>
              <a:latin typeface="Rubik"/>
              <a:ea typeface="Rubik"/>
              <a:cs typeface="Rubik"/>
              <a:sym typeface="Rubik"/>
            </a:endParaRPr>
          </a:p>
        </p:txBody>
      </p:sp>
      <p:sp>
        <p:nvSpPr>
          <p:cNvPr id="116" name="Google Shape;116;p21"/>
          <p:cNvSpPr/>
          <p:nvPr/>
        </p:nvSpPr>
        <p:spPr>
          <a:xfrm>
            <a:off x="1123625" y="1129650"/>
            <a:ext cx="419400" cy="41400"/>
          </a:xfrm>
          <a:prstGeom prst="roundRect">
            <a:avLst>
              <a:gd fmla="val 50000" name="adj"/>
            </a:avLst>
          </a:prstGeom>
          <a:solidFill>
            <a:srgbClr val="4CA8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7" name="Google Shape;117;p21"/>
          <p:cNvPicPr preferRelativeResize="0"/>
          <p:nvPr/>
        </p:nvPicPr>
        <p:blipFill>
          <a:blip r:embed="rId4">
            <a:alphaModFix/>
          </a:blip>
          <a:stretch>
            <a:fillRect/>
          </a:stretch>
        </p:blipFill>
        <p:spPr>
          <a:xfrm>
            <a:off x="1314700" y="1698870"/>
            <a:ext cx="2200200" cy="2831400"/>
          </a:xfrm>
          <a:prstGeom prst="roundRect">
            <a:avLst>
              <a:gd fmla="val 16667" name="adj"/>
            </a:avLst>
          </a:prstGeom>
          <a:noFill/>
          <a:ln>
            <a:noFill/>
          </a:ln>
        </p:spPr>
      </p:pic>
      <p:sp>
        <p:nvSpPr>
          <p:cNvPr id="118" name="Google Shape;118;p21"/>
          <p:cNvSpPr/>
          <p:nvPr/>
        </p:nvSpPr>
        <p:spPr>
          <a:xfrm>
            <a:off x="4387575" y="1997300"/>
            <a:ext cx="534900" cy="2298600"/>
          </a:xfrm>
          <a:prstGeom prst="roundRect">
            <a:avLst>
              <a:gd fmla="val 16667" name="adj"/>
            </a:avLst>
          </a:prstGeom>
          <a:solidFill>
            <a:schemeClr val="lt2"/>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1"/>
          <p:cNvSpPr txBox="1"/>
          <p:nvPr/>
        </p:nvSpPr>
        <p:spPr>
          <a:xfrm>
            <a:off x="4501425" y="2094050"/>
            <a:ext cx="307200" cy="200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Rubik"/>
                <a:ea typeface="Rubik"/>
                <a:cs typeface="Rubik"/>
                <a:sym typeface="Rubik"/>
              </a:rPr>
              <a:t>ENSAMBLADOR</a:t>
            </a:r>
            <a:endParaRPr sz="1200">
              <a:latin typeface="Rubik"/>
              <a:ea typeface="Rubik"/>
              <a:cs typeface="Rubik"/>
              <a:sym typeface="Rubik"/>
            </a:endParaRPr>
          </a:p>
        </p:txBody>
      </p:sp>
      <p:sp>
        <p:nvSpPr>
          <p:cNvPr id="120" name="Google Shape;120;p21"/>
          <p:cNvSpPr/>
          <p:nvPr/>
        </p:nvSpPr>
        <p:spPr>
          <a:xfrm>
            <a:off x="3711725" y="2779025"/>
            <a:ext cx="472800" cy="614400"/>
          </a:xfrm>
          <a:prstGeom prst="rightArrow">
            <a:avLst>
              <a:gd fmla="val 50000" name="adj1"/>
              <a:gd fmla="val 50000" name="adj2"/>
            </a:avLst>
          </a:prstGeom>
          <a:solidFill>
            <a:schemeClr val="lt2"/>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1"/>
          <p:cNvSpPr/>
          <p:nvPr/>
        </p:nvSpPr>
        <p:spPr>
          <a:xfrm>
            <a:off x="5186500" y="2788250"/>
            <a:ext cx="472800" cy="614400"/>
          </a:xfrm>
          <a:prstGeom prst="rightArrow">
            <a:avLst>
              <a:gd fmla="val 50000" name="adj1"/>
              <a:gd fmla="val 50000" name="adj2"/>
            </a:avLst>
          </a:prstGeom>
          <a:solidFill>
            <a:schemeClr val="lt2"/>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2" name="Google Shape;122;p21"/>
          <p:cNvPicPr preferRelativeResize="0"/>
          <p:nvPr/>
        </p:nvPicPr>
        <p:blipFill>
          <a:blip r:embed="rId5">
            <a:alphaModFix/>
          </a:blip>
          <a:stretch>
            <a:fillRect/>
          </a:stretch>
        </p:blipFill>
        <p:spPr>
          <a:xfrm>
            <a:off x="5795151" y="2466801"/>
            <a:ext cx="2102700" cy="1257300"/>
          </a:xfrm>
          <a:prstGeom prst="roundRect">
            <a:avLst>
              <a:gd fmla="val 16667" name="adj"/>
            </a:avLst>
          </a:prstGeom>
          <a:noFill/>
          <a:ln>
            <a:noFill/>
          </a:ln>
        </p:spPr>
      </p:pic>
      <p:sp>
        <p:nvSpPr>
          <p:cNvPr id="123" name="Google Shape;123;p21"/>
          <p:cNvSpPr txBox="1"/>
          <p:nvPr/>
        </p:nvSpPr>
        <p:spPr>
          <a:xfrm>
            <a:off x="1615875" y="4513175"/>
            <a:ext cx="1616100" cy="34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Rubik"/>
                <a:ea typeface="Rubik"/>
                <a:cs typeface="Rubik"/>
                <a:sym typeface="Rubik"/>
              </a:rPr>
              <a:t>Lenguaje de bajo nivel</a:t>
            </a:r>
            <a:endParaRPr sz="1200">
              <a:latin typeface="Rubik"/>
              <a:ea typeface="Rubik"/>
              <a:cs typeface="Rubik"/>
              <a:sym typeface="Rubik"/>
            </a:endParaRPr>
          </a:p>
        </p:txBody>
      </p:sp>
      <p:sp>
        <p:nvSpPr>
          <p:cNvPr id="124" name="Google Shape;124;p21"/>
          <p:cNvSpPr txBox="1"/>
          <p:nvPr/>
        </p:nvSpPr>
        <p:spPr>
          <a:xfrm>
            <a:off x="6012050" y="3856875"/>
            <a:ext cx="1668900" cy="34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Rubik"/>
                <a:ea typeface="Rubik"/>
                <a:cs typeface="Rubik"/>
                <a:sym typeface="Rubik"/>
              </a:rPr>
              <a:t>Lenguaje máquina</a:t>
            </a:r>
            <a:endParaRPr sz="1200">
              <a:latin typeface="Rubik"/>
              <a:ea typeface="Rubik"/>
              <a:cs typeface="Rubik"/>
              <a:sym typeface="Rubik"/>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