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Consolas" pitchFamily="49" charset="0"/>
      <p:regular r:id="rId16"/>
      <p:bold r:id="rId17"/>
      <p:italic r:id="rId18"/>
      <p:boldItalic r:id="rId19"/>
    </p:embeddedFont>
    <p:embeddedFont>
      <p:font typeface="Lato" charset="0"/>
      <p:regular r:id="rId20"/>
      <p:bold r:id="rId21"/>
      <p:italic r:id="rId22"/>
      <p:boldItalic r:id="rId23"/>
    </p:embeddedFont>
    <p:embeddedFont>
      <p:font typeface="Rubik" charset="-79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27341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fd70ecda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5fd70ecda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09900" y="2393225"/>
            <a:ext cx="46002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Estructuras de control</a:t>
            </a:r>
            <a:endParaRPr sz="2400" b="0" i="0" u="none" strike="noStrike" cap="non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123625" y="2199425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043550" y="1717525"/>
            <a:ext cx="3305400" cy="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4CA8F8"/>
                </a:solidFill>
                <a:latin typeface="Rubik"/>
                <a:ea typeface="Rubik"/>
                <a:cs typeface="Rubik"/>
                <a:sym typeface="Rubik"/>
              </a:rPr>
              <a:t>D E S A R R O L L O   W E B   F U L L   S T A C K</a:t>
            </a:r>
            <a:endParaRPr sz="1000" b="0" i="0" u="none" strike="noStrike" cap="none">
              <a:solidFill>
                <a:srgbClr val="4CA8F8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117100" y="4188275"/>
            <a:ext cx="2142900" cy="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ACACAC"/>
                </a:solidFill>
                <a:latin typeface="Rubik"/>
                <a:ea typeface="Rubik"/>
                <a:cs typeface="Rubik"/>
                <a:sym typeface="Rubik"/>
              </a:rPr>
              <a:t>DWFS - COR- 8</a:t>
            </a:r>
            <a:endParaRPr sz="1000" b="0" i="0" u="none" strike="noStrike" cap="none">
              <a:solidFill>
                <a:srgbClr val="ACACAC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/>
          <p:nvPr/>
        </p:nvSpPr>
        <p:spPr>
          <a:xfrm>
            <a:off x="3368300" y="1405175"/>
            <a:ext cx="5165700" cy="3782700"/>
          </a:xfrm>
          <a:prstGeom prst="rect">
            <a:avLst/>
          </a:prstGeom>
          <a:solidFill>
            <a:srgbClr val="0F2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1009900" y="947325"/>
            <a:ext cx="3917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Estructura de control - If</a:t>
            </a:r>
            <a:endParaRPr sz="2000" b="0" i="0" u="none" strike="noStrike" cap="non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5" name="Google Shape;125;p22"/>
          <p:cNvSpPr/>
          <p:nvPr/>
        </p:nvSpPr>
        <p:spPr>
          <a:xfrm>
            <a:off x="1123625" y="813525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631100" y="1419825"/>
            <a:ext cx="2732400" cy="3723600"/>
          </a:xfrm>
          <a:prstGeom prst="rect">
            <a:avLst/>
          </a:prstGeom>
          <a:solidFill>
            <a:srgbClr val="D8D8D8">
              <a:alpha val="4039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1009900" y="1623675"/>
            <a:ext cx="2017500" cy="24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Ejecución condicional de un bloque de código</a:t>
            </a:r>
            <a:endParaRPr sz="1200" b="0" i="0" u="none" strike="noStrike" cap="non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Las</a:t>
            </a:r>
            <a:r>
              <a:rPr lang="en"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b="0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condiciones en base a las que tomamos decisiones </a:t>
            </a:r>
            <a:r>
              <a:rPr lang="en" sz="1200" b="1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siempre</a:t>
            </a:r>
            <a:r>
              <a:rPr lang="en" sz="1200" b="0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 tienen dos posibles valores “</a:t>
            </a:r>
            <a:r>
              <a:rPr lang="en" sz="1200" b="1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verdadero</a:t>
            </a:r>
            <a:r>
              <a:rPr lang="en" sz="1200" b="0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” y “</a:t>
            </a:r>
            <a:r>
              <a:rPr lang="en" sz="1200" b="1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falso</a:t>
            </a:r>
            <a:r>
              <a:rPr lang="en" sz="1200" b="0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”.</a:t>
            </a:r>
            <a:endParaRPr sz="1200" b="0" i="0" u="none" strike="noStrike" cap="non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3657600" y="1622150"/>
            <a:ext cx="4851900" cy="3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 b="0" i="0" u="none" strike="noStrike" cap="none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 b="1" i="0" u="none" strike="noStrike" cap="none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condición</a:t>
            </a:r>
            <a:r>
              <a:rPr lang="en" sz="1800" b="0" i="0" u="none" strike="noStrike" cap="none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 b="0" i="0" u="none" strike="noStrike" cap="none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	// ...Bloque de código</a:t>
            </a:r>
            <a:br>
              <a:rPr lang="en" sz="18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0" i="0" u="none" strike="noStrike" cap="none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800" b="0" i="0" u="none" strike="noStrike" cap="none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800" b="0" i="0" u="none" strike="noStrike" cap="none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 b="0" i="0" u="none" strike="noStrike" cap="none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// Bloque de código</a:t>
            </a:r>
            <a:endParaRPr sz="1800" b="0" i="0" u="none" strike="noStrike" cap="none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0" i="0" u="none" strike="noStrike" cap="none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3368300" y="1405175"/>
            <a:ext cx="5165700" cy="3782700"/>
          </a:xfrm>
          <a:prstGeom prst="rect">
            <a:avLst/>
          </a:prstGeom>
          <a:solidFill>
            <a:srgbClr val="0F2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1009900" y="931125"/>
            <a:ext cx="3917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Estructura de control - If / else</a:t>
            </a:r>
            <a:endParaRPr sz="2000" b="0" i="0" u="none" strike="noStrike" cap="non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5" name="Google Shape;135;p23"/>
          <p:cNvSpPr/>
          <p:nvPr/>
        </p:nvSpPr>
        <p:spPr>
          <a:xfrm>
            <a:off x="1123625" y="813525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631100" y="1419825"/>
            <a:ext cx="2732400" cy="3723600"/>
          </a:xfrm>
          <a:prstGeom prst="rect">
            <a:avLst/>
          </a:prstGeom>
          <a:solidFill>
            <a:srgbClr val="D8D8D8">
              <a:alpha val="4039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1009900" y="1623675"/>
            <a:ext cx="2017500" cy="16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Ejecución condicional de un bloque de código</a:t>
            </a:r>
            <a:endParaRPr sz="1200" b="0" i="0" u="none" strike="noStrike" cap="non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3657600" y="1622150"/>
            <a:ext cx="4851900" cy="3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 b="0" i="0" u="none" strike="noStrike" cap="none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 b="1" i="0" u="none" strike="noStrike" cap="none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hayCafe === </a:t>
            </a:r>
            <a:r>
              <a:rPr lang="en" sz="1800" b="1" i="0" u="none" strike="noStrike" cap="none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800" b="0" i="0" u="none" strike="noStrike" cap="none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 b="0" i="0" u="none" strike="noStrike" cap="none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console.log(“sirviendo café”);</a:t>
            </a:r>
            <a:r>
              <a:rPr lang="en" sz="18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8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0" i="0" u="none" strike="noStrike" cap="none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800" b="0" i="0" u="none" strike="noStrike" cap="none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 sz="18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b="1" i="0" u="none" strike="noStrike" cap="none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hayAgua === </a:t>
            </a:r>
            <a:r>
              <a:rPr lang="en" sz="1800" b="1" i="0" u="none" strike="noStrike" cap="none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8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 b="0" i="0" u="none" strike="noStrike" cap="none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 b="0" i="0" u="none" strike="noStrike" cap="none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console.log(“Haciendo café”);</a:t>
            </a:r>
            <a:endParaRPr sz="1800" b="0" i="0" u="none" strike="noStrike" cap="none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800" b="0" i="0" u="none" strike="noStrike" cap="none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 sz="1800" b="0" i="0" u="none" strike="noStrike" cap="none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 b="0" i="0" u="none" strike="noStrike" cap="none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console.log(“ =( ”);</a:t>
            </a:r>
            <a:endParaRPr sz="1800" b="0" i="0" u="none" strike="noStrike" cap="none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800" b="0" i="0" u="none" strike="noStrike" cap="none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/>
          <p:nvPr/>
        </p:nvSpPr>
        <p:spPr>
          <a:xfrm>
            <a:off x="3275900" y="1235750"/>
            <a:ext cx="5165700" cy="3907800"/>
          </a:xfrm>
          <a:prstGeom prst="rect">
            <a:avLst/>
          </a:prstGeom>
          <a:solidFill>
            <a:srgbClr val="0F2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1009900" y="931125"/>
            <a:ext cx="3917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Estructura de control - Switch</a:t>
            </a:r>
            <a:endParaRPr sz="2000" b="0" i="0" u="none" strike="noStrike" cap="non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1123625" y="813525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631100" y="1419825"/>
            <a:ext cx="2732400" cy="3723600"/>
          </a:xfrm>
          <a:prstGeom prst="rect">
            <a:avLst/>
          </a:prstGeom>
          <a:solidFill>
            <a:srgbClr val="D8D8D8">
              <a:alpha val="4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1009900" y="1623675"/>
            <a:ext cx="2017500" cy="16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Rubik"/>
                <a:ea typeface="Rubik"/>
                <a:cs typeface="Rubik"/>
                <a:sym typeface="Rubik"/>
              </a:rPr>
              <a:t>El Switch nos sirve para tomar decisiones en función de distintos estados de las variables. Esta expresión se utiliza cuando tenemos múltiples posibilidades como resultado de la evaluación de una sentencia.</a:t>
            </a:r>
            <a:endParaRPr sz="1200" i="0" u="none" strike="noStrike" cap="non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3432800" y="1314150"/>
            <a:ext cx="4851900" cy="3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 sz="1800" b="0" i="0" u="none" strike="noStrike" cap="none" dirty="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 b="1" dirty="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expresion</a:t>
            </a:r>
            <a:r>
              <a:rPr lang="en" sz="1800" b="0" i="0" u="none" strike="noStrike" cap="none" dirty="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 b="0" i="0" u="none" strike="noStrike" cap="none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 dirty="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1800" b="0" i="0" u="none" strike="noStrike" cap="none" dirty="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1" dirty="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valor1:</a:t>
            </a:r>
            <a:r>
              <a:rPr lang="en" sz="1800" b="0" i="0" u="none" strike="noStrike" cap="none" dirty="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 b="0" i="0" u="none" strike="noStrike" cap="none" dirty="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// Sentencias a ejecutar</a:t>
            </a:r>
            <a:endParaRPr sz="18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break;</a:t>
            </a:r>
            <a:endParaRPr sz="18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 dirty="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1800" b="0" i="0" u="none" strike="noStrike" cap="none" dirty="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1" dirty="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valor2:</a:t>
            </a:r>
            <a:r>
              <a:rPr lang="en" sz="1800" dirty="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 dirty="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 Sentencias a ejecutar</a:t>
            </a:r>
            <a:endParaRPr sz="18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break;</a:t>
            </a:r>
            <a:endParaRPr sz="18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case </a:t>
            </a:r>
            <a:r>
              <a:rPr lang="en" sz="1800" b="1" dirty="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valor3:</a:t>
            </a:r>
            <a:r>
              <a:rPr lang="en" sz="1800" dirty="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 dirty="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 Sentencias a ejecutar</a:t>
            </a:r>
            <a:endParaRPr sz="18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break;</a:t>
            </a:r>
            <a:endParaRPr sz="18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 dirty="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default:</a:t>
            </a:r>
            <a:endParaRPr sz="1800" dirty="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 Sentencias a ejecutar</a:t>
            </a:r>
            <a:r>
              <a:rPr lang="en" sz="1800" dirty="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800" dirty="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dirty="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dirty="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4BA8F7">
                  <a:alpha val="68235"/>
                </a:srgbClr>
              </a:gs>
              <a:gs pos="100000">
                <a:srgbClr val="8E3BF7">
                  <a:alpha val="7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477900" y="1521300"/>
            <a:ext cx="8188200" cy="2100900"/>
          </a:xfrm>
          <a:prstGeom prst="rect">
            <a:avLst/>
          </a:prstGeom>
          <a:noFill/>
          <a:ln>
            <a:noFill/>
          </a:ln>
          <a:effectLst>
            <a:outerShdw blurRad="214313" dist="19050" dir="5400000" algn="bl" rotWithShape="0">
              <a:srgbClr val="000000">
                <a:alpha val="22745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" sz="30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Tiempo de ejercitación.</a:t>
            </a:r>
            <a:endParaRPr sz="30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endParaRPr sz="30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3975" y="4641700"/>
            <a:ext cx="252300" cy="3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009900" y="1628250"/>
            <a:ext cx="35076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Estructuras de control</a:t>
            </a:r>
            <a:endParaRPr sz="2400" b="0" i="0" u="none" strike="noStrike" cap="non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009900" y="1977175"/>
            <a:ext cx="7017900" cy="26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400" b="0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Hasta ahora trabajamos en programas que ejecutan pasos lineales.</a:t>
            </a:r>
            <a:endParaRPr sz="1400" b="0" i="0" u="none" strike="noStrike" cap="non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400" b="0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Los problemas que resolvemos en la vida real muchas veces necesitan tomar decisiones en base a situaciones que surgen en el momento.</a:t>
            </a:r>
            <a:endParaRPr sz="1400" b="0" i="0" u="none" strike="noStrike" cap="non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400" b="0" i="0" u="none" strike="noStrike" cap="non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400" b="0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¿Como podemos modelar estas situaciones?</a:t>
            </a:r>
            <a:endParaRPr sz="1400" b="0" i="0" u="none" strike="noStrike" cap="non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1009900" y="1628250"/>
            <a:ext cx="35076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Diagramas de flujo</a:t>
            </a:r>
            <a:endParaRPr sz="2400" b="0" i="0" u="none" strike="noStrike" cap="non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59175" y="1475850"/>
            <a:ext cx="3853300" cy="34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3368300" y="1405175"/>
            <a:ext cx="5165700" cy="3782700"/>
          </a:xfrm>
          <a:prstGeom prst="rect">
            <a:avLst/>
          </a:prstGeom>
          <a:solidFill>
            <a:srgbClr val="0F2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1009900" y="931125"/>
            <a:ext cx="3917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Pseudo código</a:t>
            </a:r>
            <a:endParaRPr sz="2000" b="0" i="0" u="none" strike="noStrike" cap="non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1123625" y="813525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631100" y="1419825"/>
            <a:ext cx="2732400" cy="3723600"/>
          </a:xfrm>
          <a:prstGeom prst="rect">
            <a:avLst/>
          </a:prstGeom>
          <a:solidFill>
            <a:srgbClr val="D8D8D8">
              <a:alpha val="4039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1009900" y="1623675"/>
            <a:ext cx="2017500" cy="16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657600" y="1622150"/>
            <a:ext cx="4851900" cy="3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Feature: servir café</a:t>
            </a:r>
            <a:endParaRPr sz="14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Si: Hay café hecho</a:t>
            </a:r>
            <a:endParaRPr sz="14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Si: esta dulce</a:t>
            </a:r>
            <a:endParaRPr sz="14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    Servir cafe</a:t>
            </a:r>
            <a:endParaRPr sz="14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Si no</a:t>
            </a:r>
            <a:endParaRPr sz="14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Poner azucar</a:t>
            </a:r>
            <a:endParaRPr sz="14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Servir café</a:t>
            </a:r>
            <a:endParaRPr sz="14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Si no: </a:t>
            </a:r>
            <a:endParaRPr sz="14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Hacer café</a:t>
            </a:r>
            <a:endParaRPr sz="14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Si: esta dulce</a:t>
            </a:r>
            <a:endParaRPr sz="14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    Servir cafe</a:t>
            </a:r>
            <a:endParaRPr sz="14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Si no: </a:t>
            </a:r>
            <a:endParaRPr sz="14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Poner azucar</a:t>
            </a:r>
            <a:endParaRPr sz="14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Servir café</a:t>
            </a:r>
            <a:endParaRPr sz="14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1009900" y="1628250"/>
            <a:ext cx="35076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Ejecución condicional</a:t>
            </a:r>
            <a:endParaRPr sz="2400" b="0" i="0" u="none" strike="noStrike" cap="non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1009900" y="1977175"/>
            <a:ext cx="7017900" cy="26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400" b="0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Dentro de nuestro código podemos tomar diferentes caminos en base a tomas de decisiones de nivel lógico.</a:t>
            </a:r>
            <a:endParaRPr sz="1400" b="1" i="0" u="none" strike="noStrike" cap="non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400" b="1" i="0" u="none" strike="noStrike" cap="non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400" b="0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Está decisión es posible modelarla con una </a:t>
            </a:r>
            <a:r>
              <a:rPr lang="en" sz="1400" b="1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tabla de verdad</a:t>
            </a:r>
            <a:r>
              <a:rPr lang="en" sz="1400" b="0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" sz="1400" b="1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operadores de comparación </a:t>
            </a:r>
            <a:r>
              <a:rPr lang="en" sz="1400" b="0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y</a:t>
            </a:r>
            <a:r>
              <a:rPr lang="en" sz="1400" b="1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 operadores lógicos.</a:t>
            </a:r>
            <a:endParaRPr sz="1400" b="1" i="0" u="none" strike="noStrike" cap="non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1009900" y="1628250"/>
            <a:ext cx="52272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Operadores de comparación</a:t>
            </a:r>
            <a:endParaRPr sz="2400" b="0" i="0" u="none" strike="noStrike" cap="non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1009900" y="1977175"/>
            <a:ext cx="7017900" cy="26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ubik"/>
              <a:buChar char="●"/>
            </a:pPr>
            <a:r>
              <a:rPr lang="en" sz="1400" b="0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A </a:t>
            </a:r>
            <a:r>
              <a:rPr lang="en" sz="1400" b="1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&gt;</a:t>
            </a:r>
            <a:r>
              <a:rPr lang="en" sz="1400" b="0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 B // Es A mayor que B?</a:t>
            </a:r>
            <a:endParaRPr sz="1400" b="0" i="0" u="none" strike="noStrike" cap="non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ubik"/>
              <a:buChar char="●"/>
            </a:pPr>
            <a:r>
              <a:rPr lang="en" sz="1400" b="0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A </a:t>
            </a:r>
            <a:r>
              <a:rPr lang="en" sz="1400" b="1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&gt;=</a:t>
            </a:r>
            <a:r>
              <a:rPr lang="en" sz="1400" b="0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 B // Es A mayor o igual a B?</a:t>
            </a:r>
            <a:endParaRPr sz="1400" b="0" i="0" u="none" strike="noStrike" cap="non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ubik"/>
              <a:buChar char="●"/>
            </a:pPr>
            <a:r>
              <a:rPr lang="en" sz="1400" b="0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A </a:t>
            </a:r>
            <a:r>
              <a:rPr lang="en" sz="1400" b="1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&lt;</a:t>
            </a:r>
            <a:r>
              <a:rPr lang="en" sz="1400" b="0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 B // Es A menor que B?</a:t>
            </a:r>
            <a:endParaRPr sz="1400" b="0" i="0" u="none" strike="noStrike" cap="non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ubik"/>
              <a:buChar char="●"/>
            </a:pPr>
            <a:r>
              <a:rPr lang="en" sz="1400" b="0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A </a:t>
            </a:r>
            <a:r>
              <a:rPr lang="en" sz="1400" b="1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&lt;=</a:t>
            </a:r>
            <a:r>
              <a:rPr lang="en" sz="1400" b="0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 B // Es A menor o igual a B?</a:t>
            </a:r>
            <a:endParaRPr sz="1400" b="0" i="0" u="none" strike="noStrike" cap="non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ubik"/>
              <a:buChar char="●"/>
            </a:pPr>
            <a:r>
              <a:rPr lang="en" sz="1400" b="0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A </a:t>
            </a:r>
            <a:r>
              <a:rPr lang="en" sz="1400" b="1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===</a:t>
            </a:r>
            <a:r>
              <a:rPr lang="en" sz="1400" b="0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 B // Es A igual a B?</a:t>
            </a:r>
            <a:endParaRPr sz="1400" b="0" i="0" u="none" strike="noStrike" cap="non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ubik"/>
              <a:buChar char="●"/>
            </a:pPr>
            <a:r>
              <a:rPr lang="en" sz="1400" b="0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A </a:t>
            </a:r>
            <a:r>
              <a:rPr lang="en" sz="1400" b="1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!==</a:t>
            </a:r>
            <a:r>
              <a:rPr lang="en" sz="1400" b="0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 B // Es A diferente de B?</a:t>
            </a:r>
            <a:endParaRPr sz="1400" b="0" i="0" u="none" strike="noStrike" cap="non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/>
        </p:nvSpPr>
        <p:spPr>
          <a:xfrm>
            <a:off x="1009900" y="1628250"/>
            <a:ext cx="52272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Operadores Lógicos</a:t>
            </a:r>
            <a:endParaRPr sz="2400" b="0" i="0" u="none" strike="noStrike" cap="non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1009900" y="1977175"/>
            <a:ext cx="7017900" cy="26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ubik"/>
              <a:buChar char="●"/>
            </a:pPr>
            <a:r>
              <a:rPr lang="en" sz="1400" b="0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A </a:t>
            </a:r>
            <a:r>
              <a:rPr lang="en" sz="1400" b="1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&amp;&amp;</a:t>
            </a:r>
            <a:r>
              <a:rPr lang="en" sz="1400" b="0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 B // A </a:t>
            </a:r>
            <a:r>
              <a:rPr lang="en" sz="1400" b="1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y</a:t>
            </a:r>
            <a:r>
              <a:rPr lang="en" sz="1400" b="0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 B tienen que ser verdaderos</a:t>
            </a:r>
            <a:endParaRPr sz="1400" b="0" i="0" u="none" strike="noStrike" cap="non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ubik"/>
              <a:buChar char="●"/>
            </a:pPr>
            <a:r>
              <a:rPr lang="en" sz="1400" b="0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A </a:t>
            </a:r>
            <a:r>
              <a:rPr lang="en" sz="1400" b="1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||</a:t>
            </a:r>
            <a:r>
              <a:rPr lang="en" sz="1400" b="0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 B // A </a:t>
            </a:r>
            <a:r>
              <a:rPr lang="en" sz="1400" b="1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o</a:t>
            </a:r>
            <a:r>
              <a:rPr lang="en" sz="1400" b="0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 B pueden ser verdaderos</a:t>
            </a:r>
            <a:endParaRPr sz="1400" b="0" i="0" u="none" strike="noStrike" cap="non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ubik"/>
              <a:buChar char="●"/>
            </a:pPr>
            <a:r>
              <a:rPr lang="en" sz="1400" b="1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!</a:t>
            </a:r>
            <a:r>
              <a:rPr lang="en" sz="1400" b="0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A // </a:t>
            </a:r>
            <a:r>
              <a:rPr lang="en" sz="1400" b="1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Negación</a:t>
            </a:r>
            <a:r>
              <a:rPr lang="en" sz="1400" b="0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 de A</a:t>
            </a:r>
            <a:endParaRPr sz="1400" b="0" i="0" u="none" strike="noStrike" cap="non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1009900" y="1628250"/>
            <a:ext cx="35076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Tabla de verdad</a:t>
            </a:r>
            <a:endParaRPr sz="2400" b="0" i="0" u="none" strike="noStrike" cap="non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20" descr="Resultado de imagen para tabla de verdad and y or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488" y="2094350"/>
            <a:ext cx="6915025" cy="1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/>
        </p:nvSpPr>
        <p:spPr>
          <a:xfrm>
            <a:off x="2223500" y="2598550"/>
            <a:ext cx="51435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caso de usar una foto particular,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t="7812" b="781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4BA8F7">
                  <a:alpha val="68235"/>
                </a:srgbClr>
              </a:gs>
              <a:gs pos="100000">
                <a:srgbClr val="8E3BF7">
                  <a:alpha val="7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687575" y="1938350"/>
            <a:ext cx="3589800" cy="1321500"/>
          </a:xfrm>
          <a:prstGeom prst="rect">
            <a:avLst/>
          </a:prstGeom>
          <a:noFill/>
          <a:ln>
            <a:noFill/>
          </a:ln>
          <a:effectLst>
            <a:outerShdw blurRad="214313" dist="19050" dir="5400000" algn="bl" rotWithShape="0">
              <a:srgbClr val="000000">
                <a:alpha val="22745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" sz="34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Estructuras de control de JS.</a:t>
            </a:r>
            <a:endParaRPr sz="3400" b="0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3975" y="4641700"/>
            <a:ext cx="252300" cy="3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Microsoft Office PowerPoint</Application>
  <PresentationFormat>Presentación en pantalla (16:9)</PresentationFormat>
  <Paragraphs>76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Consolas</vt:lpstr>
      <vt:lpstr>Lato</vt:lpstr>
      <vt:lpstr>Rubik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gabriel</cp:lastModifiedBy>
  <cp:revision>1</cp:revision>
  <dcterms:modified xsi:type="dcterms:W3CDTF">2019-08-23T00:21:46Z</dcterms:modified>
</cp:coreProperties>
</file>