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ubik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ubik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ubik-italic.fntdata"/><Relationship Id="rId6" Type="http://schemas.openxmlformats.org/officeDocument/2006/relationships/slide" Target="slides/slide1.xml"/><Relationship Id="rId18" Type="http://schemas.openxmlformats.org/officeDocument/2006/relationships/font" Target="fonts/Rubik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040c8ce0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6040c8ce0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040c8ce0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6040c8ce0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040c8ce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6040c8ce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040c8ce0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6040c8ce0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040c8ce0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6040c8ce0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68a22ffa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768a22ffa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040c8ce0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6040c8ce0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040c8ce0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6040c8ce0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040c8ce0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6040c8ce0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hyperlink" Target="https://concepto.de/www/" TargetMode="External"/><Relationship Id="rId5" Type="http://schemas.openxmlformats.org/officeDocument/2006/relationships/hyperlink" Target="https://concepto.de/computadora/" TargetMode="External"/><Relationship Id="rId6" Type="http://schemas.openxmlformats.org/officeDocument/2006/relationships/hyperlink" Target="https://concepto.de/red-2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09900" y="2393225"/>
            <a:ext cx="4258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Protocolo HTTP</a:t>
            </a:r>
            <a:endParaRPr b="0" i="0" sz="24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123625" y="21994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043550" y="2771625"/>
            <a:ext cx="37485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Comunicando clientes con servidores</a:t>
            </a:r>
            <a:endParaRPr b="0" i="0" sz="14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043550" y="1717525"/>
            <a:ext cx="3305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4CA8F8"/>
                </a:solidFill>
                <a:latin typeface="Rubik"/>
                <a:ea typeface="Rubik"/>
                <a:cs typeface="Rubik"/>
                <a:sym typeface="Rubik"/>
              </a:rPr>
              <a:t>D E S A R R O L L O   W E B   F U L L   S T A C K</a:t>
            </a:r>
            <a:endParaRPr b="0" i="0" sz="1000" u="none" cap="none" strike="noStrike">
              <a:solidFill>
                <a:srgbClr val="4CA8F8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117100" y="4188275"/>
            <a:ext cx="21429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rgbClr val="ACACAC"/>
                </a:solidFill>
                <a:latin typeface="Rubik"/>
                <a:ea typeface="Rubik"/>
                <a:cs typeface="Rubik"/>
                <a:sym typeface="Rubik"/>
              </a:rPr>
              <a:t>DWFS COR-8</a:t>
            </a:r>
            <a:endParaRPr b="0" i="0" sz="1000" u="none" cap="none" strike="noStrike">
              <a:solidFill>
                <a:srgbClr val="ACACAC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1009900" y="1171050"/>
            <a:ext cx="50679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Métodos HTTP</a:t>
            </a:r>
            <a:endParaRPr b="0" i="0" sz="24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2"/>
          <p:cNvSpPr/>
          <p:nvPr/>
        </p:nvSpPr>
        <p:spPr>
          <a:xfrm>
            <a:off x="1123625" y="9772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1009900" y="1561050"/>
            <a:ext cx="7017900" cy="3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ubik"/>
              <a:buChar char="●"/>
            </a:pPr>
            <a:r>
              <a:rPr b="1" lang="en" sz="240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GET</a:t>
            </a:r>
            <a:r>
              <a:rPr lang="en" sz="240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r>
              <a:rPr lang="en" sz="180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 Es el método más usado y nos permite obtener información desde un server http</a:t>
            </a:r>
            <a:br>
              <a:rPr lang="en" sz="180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</a:br>
            <a:endParaRPr sz="180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ubik"/>
              <a:buChar char="●"/>
            </a:pPr>
            <a:r>
              <a:rPr b="1" lang="en" sz="240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POST</a:t>
            </a:r>
            <a:r>
              <a:rPr lang="en" sz="240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r>
              <a:rPr lang="en" sz="180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  Nos permite enviarle información al server para guardar un nuevo recurso.</a:t>
            </a:r>
            <a:br>
              <a:rPr lang="en" sz="180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</a:br>
            <a:endParaRPr sz="180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ubik"/>
              <a:buChar char="●"/>
            </a:pPr>
            <a:r>
              <a:rPr b="1" lang="en" sz="240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PUT</a:t>
            </a:r>
            <a:r>
              <a:rPr lang="en" sz="240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r>
              <a:rPr lang="en" sz="180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  Nos permite modificar un recurso ya existente.</a:t>
            </a:r>
            <a:br>
              <a:rPr lang="en" sz="180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</a:br>
            <a:endParaRPr sz="180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ubik"/>
              <a:buChar char="●"/>
            </a:pPr>
            <a:r>
              <a:rPr b="1" lang="en" sz="240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DELETE</a:t>
            </a:r>
            <a:r>
              <a:rPr lang="en" sz="240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r>
              <a:rPr lang="en" sz="180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 Es el verbo que le comunica a la aplicación que queremos borrar un recurso.</a:t>
            </a:r>
            <a:br>
              <a:rPr lang="en" sz="180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</a:b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1009900" y="1323450"/>
            <a:ext cx="50679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Mensajes de estado</a:t>
            </a:r>
            <a:endParaRPr b="0" i="0" sz="24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5" name="Google Shape;125;p23"/>
          <p:cNvSpPr/>
          <p:nvPr/>
        </p:nvSpPr>
        <p:spPr>
          <a:xfrm>
            <a:off x="1123625" y="11296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1009900" y="1713450"/>
            <a:ext cx="7017900" cy="3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Los </a:t>
            </a:r>
            <a:r>
              <a:rPr b="1"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mensajes de estado son respuestas de un servidor con respecto a una consulta o búsqueda de recursos</a:t>
            </a:r>
            <a: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. Está conformado por un número entero de 3 dígitos. </a:t>
            </a:r>
            <a:endParaRPr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Quizás el mensaje de estado más conocido es el 404 que se emite cuando un recurso no es encontrado.</a:t>
            </a:r>
            <a:endParaRPr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Tipos por el número inicial:</a:t>
            </a:r>
            <a:endParaRPr b="1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ubik"/>
              <a:buChar char="●"/>
            </a:pPr>
            <a: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1xx Información.</a:t>
            </a:r>
            <a:endParaRPr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ubik"/>
              <a:buChar char="●"/>
            </a:pPr>
            <a: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2xx Éxito.</a:t>
            </a:r>
            <a:endParaRPr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ubik"/>
              <a:buChar char="●"/>
            </a:pPr>
            <a: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3xx Redireccionamiento.</a:t>
            </a:r>
            <a:endParaRPr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ubik"/>
              <a:buChar char="●"/>
            </a:pPr>
            <a: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4xx Error del cliente.</a:t>
            </a:r>
            <a:endParaRPr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ubik"/>
              <a:buChar char="●"/>
            </a:pPr>
            <a: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5xx Error del servidor.</a:t>
            </a:r>
            <a:endParaRPr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009900" y="1323450"/>
            <a:ext cx="30687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HTTP</a:t>
            </a:r>
            <a:endParaRPr b="0" i="0" sz="24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1123625" y="11296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009900" y="1713450"/>
            <a:ext cx="7017900" cy="29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ubik"/>
                <a:ea typeface="Rubik"/>
                <a:cs typeface="Rubik"/>
                <a:sym typeface="Rubik"/>
              </a:rPr>
              <a:t>El </a:t>
            </a:r>
            <a:r>
              <a:rPr b="1" lang="en">
                <a:solidFill>
                  <a:srgbClr val="666666"/>
                </a:solidFill>
                <a:highlight>
                  <a:srgbClr val="FFFFFF"/>
                </a:highlight>
                <a:latin typeface="Rubik"/>
                <a:ea typeface="Rubik"/>
                <a:cs typeface="Rubik"/>
                <a:sym typeface="Rubik"/>
              </a:rPr>
              <a:t>http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ubik"/>
                <a:ea typeface="Rubik"/>
                <a:cs typeface="Rubik"/>
                <a:sym typeface="Rubik"/>
              </a:rPr>
              <a:t>(del inglés </a:t>
            </a:r>
            <a:r>
              <a:rPr i="1"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HyperText Transfer Protocol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ubik"/>
                <a:ea typeface="Rubik"/>
                <a:cs typeface="Rubik"/>
                <a:sym typeface="Rubik"/>
              </a:rPr>
              <a:t> o Protocolo de Transferencia de Hiper Textos) es el</a:t>
            </a:r>
            <a: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 protocolo de transmisión de información de la </a:t>
            </a:r>
            <a:r>
              <a:rPr lang="en">
                <a:solidFill>
                  <a:srgbClr val="666666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  <a:hlinkClick r:id="rId4"/>
              </a:rPr>
              <a:t>World Wide Web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ubik"/>
                <a:ea typeface="Rubik"/>
                <a:cs typeface="Rubik"/>
                <a:sym typeface="Rubik"/>
              </a:rPr>
              <a:t>, es decir, el código que se establece </a:t>
            </a:r>
            <a:r>
              <a:rPr b="1" lang="en">
                <a:solidFill>
                  <a:srgbClr val="666666"/>
                </a:solidFill>
                <a:highlight>
                  <a:srgbClr val="FFFFFF"/>
                </a:highlight>
                <a:latin typeface="Rubik"/>
                <a:ea typeface="Rubik"/>
                <a:cs typeface="Rubik"/>
                <a:sym typeface="Rubik"/>
              </a:rPr>
              <a:t>para que el </a:t>
            </a:r>
            <a:r>
              <a:rPr b="1" lang="en">
                <a:solidFill>
                  <a:srgbClr val="666666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  <a:hlinkClick r:id="rId5"/>
              </a:rPr>
              <a:t>computador</a:t>
            </a:r>
            <a:r>
              <a:rPr b="1" lang="en">
                <a:solidFill>
                  <a:srgbClr val="666666"/>
                </a:solidFill>
                <a:highlight>
                  <a:srgbClr val="FFFFFF"/>
                </a:highlight>
                <a:latin typeface="Rubik"/>
                <a:ea typeface="Rubik"/>
                <a:cs typeface="Rubik"/>
                <a:sym typeface="Rubik"/>
              </a:rPr>
              <a:t> solicitante y el que contiene la información solicitada puedan “hablar” un mismo idioma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ubik"/>
                <a:ea typeface="Rubik"/>
                <a:cs typeface="Rubik"/>
                <a:sym typeface="Rubik"/>
              </a:rPr>
              <a:t> a la hora de transmitir información por la </a:t>
            </a:r>
            <a:r>
              <a:rPr lang="en">
                <a:solidFill>
                  <a:srgbClr val="666666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  <a:hlinkClick r:id="rId6"/>
              </a:rPr>
              <a:t>red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Rubik"/>
                <a:ea typeface="Rubik"/>
                <a:cs typeface="Rubik"/>
                <a:sym typeface="Rubik"/>
              </a:rPr>
              <a:t>.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1009900" y="1323450"/>
            <a:ext cx="30687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HTTP</a:t>
            </a:r>
            <a:endParaRPr b="0" i="0" sz="24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1123625" y="11296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009900" y="1713450"/>
            <a:ext cx="7017900" cy="3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HTTP está basado en una </a:t>
            </a:r>
            <a:r>
              <a:rPr b="1"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arquitectura cliente-servidor</a:t>
            </a:r>
            <a: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 en la que se intercambian peticiones (requests) por parte del cliente y respuestas (responses) por parte del servidor.</a:t>
            </a:r>
            <a:endParaRPr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Características:</a:t>
            </a:r>
            <a:endParaRPr b="1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ubik"/>
              <a:buChar char="●"/>
            </a:pPr>
            <a:r>
              <a:rPr b="1"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Sin estado.</a:t>
            </a:r>
            <a: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 Es decir, que cada una de las transacciones request/response que se realizan no afectan al estado del cliente o del servidor.</a:t>
            </a:r>
            <a:b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</a:br>
            <a:endParaRPr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ubik"/>
              <a:buChar char="●"/>
            </a:pPr>
            <a:r>
              <a:rPr b="1"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Independiente del contenido.</a:t>
            </a:r>
            <a: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 Aún cuando es muy común que un servidor HTTP entregue documentos HTML, pero no existe restricción en el tipo de recurso al que se pueda acceder.</a:t>
            </a:r>
            <a:b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</a:br>
            <a:endParaRPr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ubik"/>
              <a:buChar char="●"/>
            </a:pPr>
            <a:r>
              <a:rPr b="1"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Sin conexión.</a:t>
            </a:r>
            <a: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 Una vez que la transacción request/response es terminada, la conexión entre cliente y servidor es destruida.</a:t>
            </a:r>
            <a:endParaRPr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684300" y="2224425"/>
            <a:ext cx="8116800" cy="18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Es un conjunto de reglas usadas por computadoras para comunicarse a través de una red.</a:t>
            </a:r>
            <a:endParaRPr sz="24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684300" y="1611525"/>
            <a:ext cx="77754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30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¿Qué es un protocolo?</a:t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1000" y="680662"/>
            <a:ext cx="6461999" cy="378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750" y="941225"/>
            <a:ext cx="3351600" cy="303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2550" y="892125"/>
            <a:ext cx="3713550" cy="30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1009900" y="1323450"/>
            <a:ext cx="50679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Uniform Resource Identifiers (URI)</a:t>
            </a:r>
            <a:endParaRPr b="0" i="0" sz="24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1123625" y="11296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3268275" y="1713450"/>
            <a:ext cx="4759500" cy="13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Como su nombre lo indica, los Identificadores Recursos Uniformes siempre apuntan hacia un recurso al que se puede acceder.</a:t>
            </a:r>
            <a:endParaRPr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rgbClr val="FFFFFF"/>
                </a:highlight>
                <a:latin typeface="Rubik"/>
                <a:ea typeface="Rubik"/>
                <a:cs typeface="Rubik"/>
                <a:sym typeface="Rubik"/>
              </a:rPr>
              <a:t>URI identifican y los URL localizan.</a:t>
            </a:r>
            <a:endParaRPr sz="180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825" y="1713450"/>
            <a:ext cx="2311000" cy="146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1550" y="3326750"/>
            <a:ext cx="71580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1009900" y="1323450"/>
            <a:ext cx="50679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Peticiones, respuestas y sesiones</a:t>
            </a:r>
            <a:endParaRPr b="0" i="0" sz="24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1123625" y="11296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1009900" y="1713450"/>
            <a:ext cx="7017900" cy="3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Las comunicaciones entre el cliente y el servidor consisten en un serie de </a:t>
            </a:r>
            <a:r>
              <a:rPr b="1"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intercambios de datos</a:t>
            </a:r>
            <a: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ubik"/>
              <a:buChar char="●"/>
            </a:pPr>
            <a: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Un cliente por lo general envía una petición (request) a un servidor atendiendo a una dirección específica.</a:t>
            </a:r>
            <a:b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</a:br>
            <a:endParaRPr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ubik"/>
              <a:buChar char="●"/>
            </a:pPr>
            <a: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El servidor recibe la petición y procesa los datos. Dependiendo de la petición, el servidor puede enviar distintos mensajes que incluyen un estado específico.</a:t>
            </a:r>
            <a:b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</a:br>
            <a:endParaRPr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ubik"/>
              <a:buChar char="●"/>
            </a:pPr>
            <a: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A este intercambio de peticiones y respuestas entre un cliente y un servidor se conocen como sesión.</a:t>
            </a:r>
            <a:endParaRPr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1009900" y="1323450"/>
            <a:ext cx="50679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Métodos HTTP</a:t>
            </a:r>
            <a:endParaRPr b="0" i="0" sz="24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1123625" y="11296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1009900" y="1713450"/>
            <a:ext cx="7017900" cy="3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El protocolo HTTP define </a:t>
            </a:r>
            <a:r>
              <a:rPr b="1"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métodos o "verbos"</a:t>
            </a:r>
            <a:r>
              <a:rPr lang="en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, los cuales permiten realizar peticiones específicas entre un cliente y un servidor. Algunos de los métodos más utilizados son:</a:t>
            </a:r>
            <a:endParaRPr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